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  <p:embeddedFont>
      <p:font typeface="Roboto Light"/>
      <p:regular r:id="rId34"/>
      <p:bold r:id="rId35"/>
      <p:italic r:id="rId36"/>
      <p:boldItalic r:id="rId37"/>
    </p:embeddedFont>
    <p:embeddedFont>
      <p:font typeface="DM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http://customooxmlschemas.google.com/">
      <go:slidesCustomData xmlns:go="http://customooxmlschemas.google.com/" r:id="rId42" roundtripDataSignature="AMtx7mjuVcIF6EqhPXa/Dh0dDrZLud5t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italic.fntdata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font" Target="fonts/DMSans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slide" Target="slides/slide19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5.xml"/><Relationship Id="rId33" Type="http://schemas.openxmlformats.org/officeDocument/2006/relationships/font" Target="fonts/Lato-boldItalic.fntdata"/><Relationship Id="rId10" Type="http://schemas.openxmlformats.org/officeDocument/2006/relationships/slide" Target="slides/slide4.xml"/><Relationship Id="rId32" Type="http://schemas.openxmlformats.org/officeDocument/2006/relationships/font" Target="fonts/Lato-italic.fntdata"/><Relationship Id="rId13" Type="http://schemas.openxmlformats.org/officeDocument/2006/relationships/slide" Target="slides/slide7.xml"/><Relationship Id="rId35" Type="http://schemas.openxmlformats.org/officeDocument/2006/relationships/font" Target="fonts/RobotoLight-bold.fntdata"/><Relationship Id="rId12" Type="http://schemas.openxmlformats.org/officeDocument/2006/relationships/slide" Target="slides/slide6.xml"/><Relationship Id="rId34" Type="http://schemas.openxmlformats.org/officeDocument/2006/relationships/font" Target="fonts/RobotoLight-regular.fntdata"/><Relationship Id="rId15" Type="http://schemas.openxmlformats.org/officeDocument/2006/relationships/slide" Target="slides/slide9.xml"/><Relationship Id="rId37" Type="http://schemas.openxmlformats.org/officeDocument/2006/relationships/font" Target="fonts/RobotoLight-boldItalic.fntdata"/><Relationship Id="rId14" Type="http://schemas.openxmlformats.org/officeDocument/2006/relationships/slide" Target="slides/slide8.xml"/><Relationship Id="rId36" Type="http://schemas.openxmlformats.org/officeDocument/2006/relationships/font" Target="fonts/RobotoLight-italic.fntdata"/><Relationship Id="rId17" Type="http://schemas.openxmlformats.org/officeDocument/2006/relationships/slide" Target="slides/slide11.xml"/><Relationship Id="rId39" Type="http://schemas.openxmlformats.org/officeDocument/2006/relationships/font" Target="fonts/DMSans-bold.fntdata"/><Relationship Id="rId16" Type="http://schemas.openxmlformats.org/officeDocument/2006/relationships/slide" Target="slides/slide10.xml"/><Relationship Id="rId38" Type="http://schemas.openxmlformats.org/officeDocument/2006/relationships/font" Target="fonts/DMSans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CHRIS: Have everyone give a 30-60 overview of their organization.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Planful is a financial performance management tool designed to support core financial planning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9" name="Google Shape;619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7" name="Google Shape;6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6" name="Google Shape;66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2" name="Google Shape;67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42cd625a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242cd625ab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42cd625abb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242cd625abb_0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The power of partnerships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Countless hours of joint collaboration, hard work all geared to creating a modern solution for today’s modern CFO, finance and accounting professionals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Speaker: Chris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In our opinion finance has been an underserved and overlooked area within many organizations, historically faced with responsibility for manual, tedious and time consuming tasks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5" name="Google Shape;355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1" name="Google Shape;401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Speaker: Chris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TV Show Severance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 1">
  <p:cSld name="CUSTOM_1_1_1_1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0"/>
          <p:cNvPicPr preferRelativeResize="0"/>
          <p:nvPr/>
        </p:nvPicPr>
        <p:blipFill rotWithShape="1">
          <a:blip r:embed="rId2">
            <a:alphaModFix/>
          </a:blip>
          <a:srcRect b="7826" l="88048" r="0" t="9350"/>
          <a:stretch/>
        </p:blipFill>
        <p:spPr>
          <a:xfrm>
            <a:off x="7933800" y="-100"/>
            <a:ext cx="1210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0"/>
          <p:cNvSpPr/>
          <p:nvPr/>
        </p:nvSpPr>
        <p:spPr>
          <a:xfrm>
            <a:off x="0" y="-100"/>
            <a:ext cx="7933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0"/>
          <p:cNvSpPr txBox="1"/>
          <p:nvPr>
            <p:ph type="ctrTitle"/>
          </p:nvPr>
        </p:nvSpPr>
        <p:spPr>
          <a:xfrm>
            <a:off x="197500" y="1512500"/>
            <a:ext cx="6851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2" name="Google Shape;12;p20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25" y="711150"/>
            <a:ext cx="2599624" cy="3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0"/>
          <p:cNvSpPr txBox="1"/>
          <p:nvPr>
            <p:ph idx="2" type="ctrTitle"/>
          </p:nvPr>
        </p:nvSpPr>
        <p:spPr>
          <a:xfrm>
            <a:off x="197500" y="3763400"/>
            <a:ext cx="61527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/>
          <p:nvPr>
            <p:ph idx="1" type="body"/>
          </p:nvPr>
        </p:nvSpPr>
        <p:spPr>
          <a:xfrm>
            <a:off x="311700" y="1597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31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0" name="Google Shape;6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" name="Google Shape;65;p3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6" name="Google Shape;6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7" name="Google Shape;6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0" name="Google Shape;70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2" name="Google Shape;7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5" name="Google Shape;7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IG_NUMBER_1_4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5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5"/>
          <p:cNvSpPr/>
          <p:nvPr/>
        </p:nvSpPr>
        <p:spPr>
          <a:xfrm>
            <a:off x="251400" y="237525"/>
            <a:ext cx="8641200" cy="17604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5"/>
          <p:cNvSpPr/>
          <p:nvPr/>
        </p:nvSpPr>
        <p:spPr>
          <a:xfrm>
            <a:off x="2514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5"/>
          <p:cNvSpPr/>
          <p:nvPr/>
        </p:nvSpPr>
        <p:spPr>
          <a:xfrm>
            <a:off x="3216750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5"/>
          <p:cNvSpPr/>
          <p:nvPr/>
        </p:nvSpPr>
        <p:spPr>
          <a:xfrm>
            <a:off x="61366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5"/>
          <p:cNvSpPr txBox="1"/>
          <p:nvPr>
            <p:ph type="title"/>
          </p:nvPr>
        </p:nvSpPr>
        <p:spPr>
          <a:xfrm>
            <a:off x="326747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35"/>
          <p:cNvSpPr txBox="1"/>
          <p:nvPr>
            <p:ph idx="1" type="body"/>
          </p:nvPr>
        </p:nvSpPr>
        <p:spPr>
          <a:xfrm>
            <a:off x="326747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35"/>
          <p:cNvSpPr txBox="1"/>
          <p:nvPr>
            <p:ph idx="2" type="title"/>
          </p:nvPr>
        </p:nvSpPr>
        <p:spPr>
          <a:xfrm>
            <a:off x="618202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86" name="Google Shape;86;p35"/>
          <p:cNvSpPr txBox="1"/>
          <p:nvPr>
            <p:ph idx="3" type="body"/>
          </p:nvPr>
        </p:nvSpPr>
        <p:spPr>
          <a:xfrm>
            <a:off x="618202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35"/>
          <p:cNvSpPr txBox="1"/>
          <p:nvPr>
            <p:ph idx="4" type="title"/>
          </p:nvPr>
        </p:nvSpPr>
        <p:spPr>
          <a:xfrm>
            <a:off x="251400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88" name="Google Shape;88;p35"/>
          <p:cNvSpPr txBox="1"/>
          <p:nvPr>
            <p:ph idx="5" type="body"/>
          </p:nvPr>
        </p:nvSpPr>
        <p:spPr>
          <a:xfrm>
            <a:off x="251400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9" name="Google Shape;89;p35"/>
          <p:cNvSpPr txBox="1"/>
          <p:nvPr>
            <p:ph idx="6" type="title"/>
          </p:nvPr>
        </p:nvSpPr>
        <p:spPr>
          <a:xfrm>
            <a:off x="0" y="673025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Blank">
  <p:cSld name="BIG_NUMBER_1_3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st Divider">
  <p:cSld name="TITLE_4_1">
    <p:bg>
      <p:bgPr>
        <a:solidFill>
          <a:schemeClr val="accen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7"/>
          <p:cNvSpPr txBox="1"/>
          <p:nvPr>
            <p:ph type="ctrTitle"/>
          </p:nvPr>
        </p:nvSpPr>
        <p:spPr>
          <a:xfrm>
            <a:off x="283303" y="1068100"/>
            <a:ext cx="58752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M Sans"/>
              <a:buNone/>
              <a:defRPr b="1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M Sans"/>
              <a:buNone/>
              <a:defRPr b="1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M Sans"/>
              <a:buNone/>
              <a:defRPr b="1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M Sans"/>
              <a:buNone/>
              <a:defRPr b="1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M Sans"/>
              <a:buNone/>
              <a:defRPr b="1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M Sans"/>
              <a:buNone/>
              <a:defRPr b="1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M Sans"/>
              <a:buNone/>
              <a:defRPr b="1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DM Sans"/>
              <a:buNone/>
              <a:defRPr b="1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3" name="Google Shape;93;p37"/>
          <p:cNvSpPr txBox="1"/>
          <p:nvPr>
            <p:ph idx="1" type="subTitle"/>
          </p:nvPr>
        </p:nvSpPr>
        <p:spPr>
          <a:xfrm>
            <a:off x="283300" y="31576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4" name="Google Shape;94;p37"/>
          <p:cNvSpPr/>
          <p:nvPr/>
        </p:nvSpPr>
        <p:spPr>
          <a:xfrm>
            <a:off x="7600225" y="263200"/>
            <a:ext cx="804900" cy="804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37"/>
          <p:cNvPicPr preferRelativeResize="0"/>
          <p:nvPr/>
        </p:nvPicPr>
        <p:blipFill rotWithShape="1">
          <a:blip r:embed="rId2">
            <a:alphaModFix/>
          </a:blip>
          <a:srcRect b="0" l="0" r="17566" t="0"/>
          <a:stretch/>
        </p:blipFill>
        <p:spPr>
          <a:xfrm>
            <a:off x="5676224" y="936850"/>
            <a:ext cx="3467776" cy="420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242cd625abb_0_112"/>
          <p:cNvPicPr preferRelativeResize="0"/>
          <p:nvPr/>
        </p:nvPicPr>
        <p:blipFill rotWithShape="1">
          <a:blip r:embed="rId2">
            <a:alphaModFix/>
          </a:blip>
          <a:srcRect b="8061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242cd625abb_0_112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42cd625abb_0_1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" name="Google Shape;100;g242cd625abb_0_1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01" name="Google Shape;101;g242cd625abb_0_1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2" name="Google Shape;102;g242cd625abb_0_112"/>
          <p:cNvPicPr preferRelativeResize="0"/>
          <p:nvPr/>
        </p:nvPicPr>
        <p:blipFill rotWithShape="1">
          <a:blip r:embed="rId3">
            <a:alphaModFix/>
          </a:blip>
          <a:srcRect b="20760" l="0" r="7192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42cd625abb_0_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n">
  <p:cSld name="Clea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right with title">
  <p:cSld name="Shapes right with title">
    <p:bg>
      <p:bgPr>
        <a:solidFill>
          <a:schemeClr val="accen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8"/>
          <p:cNvSpPr txBox="1"/>
          <p:nvPr>
            <p:ph type="title"/>
          </p:nvPr>
        </p:nvSpPr>
        <p:spPr>
          <a:xfrm>
            <a:off x="2973900" y="95175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1" name="Google Shape;111;p38"/>
          <p:cNvSpPr txBox="1"/>
          <p:nvPr>
            <p:ph idx="1" type="body"/>
          </p:nvPr>
        </p:nvSpPr>
        <p:spPr>
          <a:xfrm>
            <a:off x="2973900" y="2559375"/>
            <a:ext cx="5844300" cy="23773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112" name="Google Shape;11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096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860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Logo">
  <p:cSld name="CAPTION_ONLY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 Layout 4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6" name="Google Shape;116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 1">
  <p:cSld name="Landscape slide 1 1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0"/>
          <p:cNvPicPr preferRelativeResize="0"/>
          <p:nvPr/>
        </p:nvPicPr>
        <p:blipFill rotWithShape="1">
          <a:blip r:embed="rId2">
            <a:alphaModFix/>
          </a:blip>
          <a:srcRect b="7826" l="88048" r="0" t="9350"/>
          <a:stretch/>
        </p:blipFill>
        <p:spPr>
          <a:xfrm>
            <a:off x="7933800" y="-100"/>
            <a:ext cx="12101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0"/>
          <p:cNvSpPr/>
          <p:nvPr/>
        </p:nvSpPr>
        <p:spPr>
          <a:xfrm>
            <a:off x="0" y="-100"/>
            <a:ext cx="7933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0"/>
          <p:cNvSpPr txBox="1"/>
          <p:nvPr>
            <p:ph type="ctrTitle"/>
          </p:nvPr>
        </p:nvSpPr>
        <p:spPr>
          <a:xfrm>
            <a:off x="197500" y="1512500"/>
            <a:ext cx="6851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21" name="Google Shape;121;p40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25" y="711150"/>
            <a:ext cx="2599624" cy="3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0"/>
          <p:cNvSpPr txBox="1"/>
          <p:nvPr>
            <p:ph idx="2" type="ctrTitle"/>
          </p:nvPr>
        </p:nvSpPr>
        <p:spPr>
          <a:xfrm>
            <a:off x="197500" y="3763400"/>
            <a:ext cx="61527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">
  <p:cSld name="Landscape slide 1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41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1"/>
          <p:cNvSpPr/>
          <p:nvPr/>
        </p:nvSpPr>
        <p:spPr>
          <a:xfrm>
            <a:off x="0" y="0"/>
            <a:ext cx="7933800" cy="514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1"/>
          <p:cNvSpPr txBox="1"/>
          <p:nvPr>
            <p:ph type="ctrTitle"/>
          </p:nvPr>
        </p:nvSpPr>
        <p:spPr>
          <a:xfrm>
            <a:off x="197500" y="1650225"/>
            <a:ext cx="4464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128" name="Google Shape;128;p41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 Content">
  <p:cSld name="Title and Bullet Content">
    <p:bg>
      <p:bgPr>
        <a:solidFill>
          <a:schemeClr val="accen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2"/>
          <p:cNvSpPr/>
          <p:nvPr/>
        </p:nvSpPr>
        <p:spPr>
          <a:xfrm>
            <a:off x="0" y="2278625"/>
            <a:ext cx="9158700" cy="286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2"/>
          <p:cNvSpPr txBox="1"/>
          <p:nvPr>
            <p:ph idx="1" type="body"/>
          </p:nvPr>
        </p:nvSpPr>
        <p:spPr>
          <a:xfrm>
            <a:off x="1474850" y="2416925"/>
            <a:ext cx="60321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>
                <a:solidFill>
                  <a:schemeClr val="accen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accen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>
                <a:solidFill>
                  <a:schemeClr val="accen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chemeClr val="accen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○"/>
              <a:defRPr>
                <a:solidFill>
                  <a:schemeClr val="accen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2" name="Google Shape;132;p42"/>
          <p:cNvSpPr txBox="1"/>
          <p:nvPr>
            <p:ph type="title"/>
          </p:nvPr>
        </p:nvSpPr>
        <p:spPr>
          <a:xfrm>
            <a:off x="1828800" y="589950"/>
            <a:ext cx="55011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133" name="Google Shape;13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37" name="Google Shape;13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8" name="Google Shape;13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2" name="Google Shape;142;p44"/>
          <p:cNvSpPr txBox="1"/>
          <p:nvPr>
            <p:ph idx="1" type="body"/>
          </p:nvPr>
        </p:nvSpPr>
        <p:spPr>
          <a:xfrm>
            <a:off x="247500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43" name="Google Shape;143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44" name="Google Shape;144;p44"/>
          <p:cNvCxnSpPr/>
          <p:nvPr/>
        </p:nvCxnSpPr>
        <p:spPr>
          <a:xfrm flipH="1" rot="10800000">
            <a:off x="10925" y="1462875"/>
            <a:ext cx="9094800" cy="3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44"/>
          <p:cNvSpPr txBox="1"/>
          <p:nvPr>
            <p:ph idx="2" type="body"/>
          </p:nvPr>
        </p:nvSpPr>
        <p:spPr>
          <a:xfrm>
            <a:off x="1980552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46" name="Google Shape;146;p44"/>
          <p:cNvSpPr txBox="1"/>
          <p:nvPr>
            <p:ph idx="3" type="body"/>
          </p:nvPr>
        </p:nvSpPr>
        <p:spPr>
          <a:xfrm>
            <a:off x="3796807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47" name="Google Shape;147;p44"/>
          <p:cNvSpPr txBox="1"/>
          <p:nvPr>
            <p:ph idx="4" type="body"/>
          </p:nvPr>
        </p:nvSpPr>
        <p:spPr>
          <a:xfrm>
            <a:off x="5613074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48" name="Google Shape;148;p44"/>
          <p:cNvSpPr txBox="1"/>
          <p:nvPr>
            <p:ph idx="5" type="body"/>
          </p:nvPr>
        </p:nvSpPr>
        <p:spPr>
          <a:xfrm>
            <a:off x="7346126" y="2020725"/>
            <a:ext cx="1550400" cy="15336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pic>
        <p:nvPicPr>
          <p:cNvPr id="149" name="Google Shape;14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 and body 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5"/>
          <p:cNvSpPr txBox="1"/>
          <p:nvPr>
            <p:ph idx="1" type="body"/>
          </p:nvPr>
        </p:nvSpPr>
        <p:spPr>
          <a:xfrm>
            <a:off x="311700" y="1597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53" name="Google Shape;153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p45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6" name="Google Shape;15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" name="Google Shape;160;p4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1" name="Google Shape;161;p4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2" name="Google Shape;162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3" name="Google Shape;16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 and two columns 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47"/>
          <p:cNvSpPr txBox="1"/>
          <p:nvPr>
            <p:ph idx="1" type="body"/>
          </p:nvPr>
        </p:nvSpPr>
        <p:spPr>
          <a:xfrm>
            <a:off x="311700" y="18394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7" name="Google Shape;167;p47"/>
          <p:cNvSpPr txBox="1"/>
          <p:nvPr>
            <p:ph idx="2" type="body"/>
          </p:nvPr>
        </p:nvSpPr>
        <p:spPr>
          <a:xfrm>
            <a:off x="4832400" y="18394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8" name="Google Shape;168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7"/>
          <p:cNvSpPr txBox="1"/>
          <p:nvPr>
            <p:ph idx="3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70" name="Google Shape;17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3" name="Google Shape;173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p48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75" name="Google Shape;17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2"/>
          <p:cNvPicPr preferRelativeResize="0"/>
          <p:nvPr/>
        </p:nvPicPr>
        <p:blipFill rotWithShape="1">
          <a:blip r:embed="rId2">
            <a:alphaModFix/>
          </a:blip>
          <a:srcRect b="8058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2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0" name="Google Shape;20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" name="Google Shape;22;p22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 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49"/>
          <p:cNvPicPr preferRelativeResize="0"/>
          <p:nvPr/>
        </p:nvPicPr>
        <p:blipFill rotWithShape="1">
          <a:blip r:embed="rId2">
            <a:alphaModFix/>
          </a:blip>
          <a:srcRect b="0" l="0" r="911" t="7062"/>
          <a:stretch/>
        </p:blipFill>
        <p:spPr>
          <a:xfrm>
            <a:off x="-51450" y="-76200"/>
            <a:ext cx="9247002" cy="53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9"/>
          <p:cNvSpPr/>
          <p:nvPr/>
        </p:nvSpPr>
        <p:spPr>
          <a:xfrm>
            <a:off x="671100" y="437400"/>
            <a:ext cx="7801800" cy="42687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9"/>
          <p:cNvSpPr txBox="1"/>
          <p:nvPr>
            <p:ph type="title"/>
          </p:nvPr>
        </p:nvSpPr>
        <p:spPr>
          <a:xfrm>
            <a:off x="311700" y="2170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180" name="Google Shape;180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1" name="Google Shape;18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637" y="4295075"/>
            <a:ext cx="1462825" cy="2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9"/>
          <p:cNvPicPr preferRelativeResize="0"/>
          <p:nvPr/>
        </p:nvPicPr>
        <p:blipFill rotWithShape="1">
          <a:blip r:embed="rId4">
            <a:alphaModFix/>
          </a:blip>
          <a:srcRect b="-30191" l="0" r="-10985" t="0"/>
          <a:stretch/>
        </p:blipFill>
        <p:spPr>
          <a:xfrm>
            <a:off x="7500250" y="3983736"/>
            <a:ext cx="1574902" cy="142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5" name="Google Shape;185;p5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6" name="Google Shape;186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7" name="Google Shape;187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0" name="Google Shape;190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1" name="Google Shape;19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5" name="Google Shape;195;p5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6" name="Google Shape;196;p5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7" name="Google Shape;197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8" name="Google Shape;19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bg>
      <p:bgPr>
        <a:solidFill>
          <a:schemeClr val="accen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3"/>
          <p:cNvSpPr txBox="1"/>
          <p:nvPr>
            <p:ph type="title"/>
          </p:nvPr>
        </p:nvSpPr>
        <p:spPr>
          <a:xfrm>
            <a:off x="5674000" y="269975"/>
            <a:ext cx="303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1" name="Google Shape;201;p53"/>
          <p:cNvSpPr txBox="1"/>
          <p:nvPr/>
        </p:nvSpPr>
        <p:spPr>
          <a:xfrm>
            <a:off x="1563225" y="23112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2" name="Google Shape;202;p53"/>
          <p:cNvSpPr/>
          <p:nvPr/>
        </p:nvSpPr>
        <p:spPr>
          <a:xfrm>
            <a:off x="0" y="0"/>
            <a:ext cx="54783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3"/>
          <p:cNvSpPr txBox="1"/>
          <p:nvPr>
            <p:ph idx="1" type="body"/>
          </p:nvPr>
        </p:nvSpPr>
        <p:spPr>
          <a:xfrm>
            <a:off x="5832875" y="1967225"/>
            <a:ext cx="3311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04" name="Google Shape;20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xtra Wide Chart">
  <p:cSld name="Extra Wide Chart">
    <p:bg>
      <p:bgPr>
        <a:solidFill>
          <a:schemeClr val="accen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4"/>
          <p:cNvSpPr txBox="1"/>
          <p:nvPr>
            <p:ph type="title"/>
          </p:nvPr>
        </p:nvSpPr>
        <p:spPr>
          <a:xfrm>
            <a:off x="7264575" y="269975"/>
            <a:ext cx="144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7" name="Google Shape;207;p54"/>
          <p:cNvSpPr txBox="1"/>
          <p:nvPr/>
        </p:nvSpPr>
        <p:spPr>
          <a:xfrm>
            <a:off x="1563225" y="2311225"/>
            <a:ext cx="484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8" name="Google Shape;208;p54"/>
          <p:cNvSpPr/>
          <p:nvPr/>
        </p:nvSpPr>
        <p:spPr>
          <a:xfrm>
            <a:off x="0" y="0"/>
            <a:ext cx="705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4"/>
          <p:cNvSpPr txBox="1"/>
          <p:nvPr>
            <p:ph idx="1" type="body"/>
          </p:nvPr>
        </p:nvSpPr>
        <p:spPr>
          <a:xfrm>
            <a:off x="7319525" y="1967225"/>
            <a:ext cx="18243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10" name="Google Shape;210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55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5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5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15" name="Google Shape;215;p5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16" name="Google Shape;216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7" name="Google Shape;217;p55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2">
  <p:cSld name="Big number 2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56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6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6"/>
          <p:cNvSpPr txBox="1"/>
          <p:nvPr>
            <p:ph type="title"/>
          </p:nvPr>
        </p:nvSpPr>
        <p:spPr>
          <a:xfrm>
            <a:off x="311700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24" name="Google Shape;224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5" name="Google Shape;225;p56"/>
          <p:cNvSpPr txBox="1"/>
          <p:nvPr>
            <p:ph idx="2" type="title"/>
          </p:nvPr>
        </p:nvSpPr>
        <p:spPr>
          <a:xfrm>
            <a:off x="3005400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26" name="Google Shape;226;p56"/>
          <p:cNvSpPr txBox="1"/>
          <p:nvPr>
            <p:ph idx="3" type="title"/>
          </p:nvPr>
        </p:nvSpPr>
        <p:spPr>
          <a:xfrm>
            <a:off x="5813275" y="12953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27" name="Google Shape;227;p56"/>
          <p:cNvSpPr txBox="1"/>
          <p:nvPr>
            <p:ph idx="4" type="title"/>
          </p:nvPr>
        </p:nvSpPr>
        <p:spPr>
          <a:xfrm>
            <a:off x="311700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28" name="Google Shape;228;p56"/>
          <p:cNvSpPr txBox="1"/>
          <p:nvPr>
            <p:ph idx="5" type="title"/>
          </p:nvPr>
        </p:nvSpPr>
        <p:spPr>
          <a:xfrm>
            <a:off x="3005400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29" name="Google Shape;229;p56"/>
          <p:cNvSpPr txBox="1"/>
          <p:nvPr>
            <p:ph idx="6" type="title"/>
          </p:nvPr>
        </p:nvSpPr>
        <p:spPr>
          <a:xfrm>
            <a:off x="5813275" y="2995500"/>
            <a:ext cx="2693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5FF"/>
              </a:buClr>
              <a:buSzPts val="7200"/>
              <a:buNone/>
              <a:defRPr sz="7200">
                <a:solidFill>
                  <a:srgbClr val="B095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30" name="Google Shape;230;p56"/>
          <p:cNvSpPr txBox="1"/>
          <p:nvPr>
            <p:ph idx="1" type="body"/>
          </p:nvPr>
        </p:nvSpPr>
        <p:spPr>
          <a:xfrm>
            <a:off x="3117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1" name="Google Shape;231;p56"/>
          <p:cNvSpPr txBox="1"/>
          <p:nvPr>
            <p:ph idx="7" type="body"/>
          </p:nvPr>
        </p:nvSpPr>
        <p:spPr>
          <a:xfrm>
            <a:off x="30054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2" name="Google Shape;232;p56"/>
          <p:cNvSpPr txBox="1"/>
          <p:nvPr>
            <p:ph idx="8" type="body"/>
          </p:nvPr>
        </p:nvSpPr>
        <p:spPr>
          <a:xfrm>
            <a:off x="5699100" y="2028600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3" name="Google Shape;233;p56"/>
          <p:cNvSpPr txBox="1"/>
          <p:nvPr>
            <p:ph idx="9" type="body"/>
          </p:nvPr>
        </p:nvSpPr>
        <p:spPr>
          <a:xfrm>
            <a:off x="3117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4" name="Google Shape;234;p56"/>
          <p:cNvSpPr txBox="1"/>
          <p:nvPr>
            <p:ph idx="13" type="body"/>
          </p:nvPr>
        </p:nvSpPr>
        <p:spPr>
          <a:xfrm>
            <a:off x="30054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5" name="Google Shape;235;p56"/>
          <p:cNvSpPr txBox="1"/>
          <p:nvPr>
            <p:ph idx="14" type="body"/>
          </p:nvPr>
        </p:nvSpPr>
        <p:spPr>
          <a:xfrm>
            <a:off x="5699100" y="3823225"/>
            <a:ext cx="21699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6" name="Google Shape;236;p56"/>
          <p:cNvSpPr txBox="1"/>
          <p:nvPr>
            <p:ph idx="15" type="title"/>
          </p:nvPr>
        </p:nvSpPr>
        <p:spPr>
          <a:xfrm>
            <a:off x="311700" y="220975"/>
            <a:ext cx="55017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58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58"/>
          <p:cNvSpPr/>
          <p:nvPr/>
        </p:nvSpPr>
        <p:spPr>
          <a:xfrm>
            <a:off x="251400" y="237525"/>
            <a:ext cx="8641200" cy="17604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58"/>
          <p:cNvSpPr/>
          <p:nvPr/>
        </p:nvSpPr>
        <p:spPr>
          <a:xfrm>
            <a:off x="2514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8"/>
          <p:cNvSpPr/>
          <p:nvPr/>
        </p:nvSpPr>
        <p:spPr>
          <a:xfrm>
            <a:off x="3200288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8"/>
          <p:cNvSpPr/>
          <p:nvPr/>
        </p:nvSpPr>
        <p:spPr>
          <a:xfrm>
            <a:off x="6136675" y="2270300"/>
            <a:ext cx="2710500" cy="2598600"/>
          </a:xfrm>
          <a:prstGeom prst="roundRect">
            <a:avLst>
              <a:gd fmla="val 7527" name="adj"/>
            </a:avLst>
          </a:prstGeom>
          <a:solidFill>
            <a:schemeClr val="accent5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8"/>
          <p:cNvSpPr txBox="1"/>
          <p:nvPr>
            <p:ph type="title"/>
          </p:nvPr>
        </p:nvSpPr>
        <p:spPr>
          <a:xfrm>
            <a:off x="3225638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idx="1" type="body"/>
          </p:nvPr>
        </p:nvSpPr>
        <p:spPr>
          <a:xfrm>
            <a:off x="3225638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7" name="Google Shape;247;p58"/>
          <p:cNvSpPr txBox="1"/>
          <p:nvPr>
            <p:ph idx="2" type="title"/>
          </p:nvPr>
        </p:nvSpPr>
        <p:spPr>
          <a:xfrm>
            <a:off x="6162025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48" name="Google Shape;248;p58"/>
          <p:cNvSpPr txBox="1"/>
          <p:nvPr>
            <p:ph idx="3" type="body"/>
          </p:nvPr>
        </p:nvSpPr>
        <p:spPr>
          <a:xfrm>
            <a:off x="6162025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9" name="Google Shape;249;p58"/>
          <p:cNvSpPr txBox="1"/>
          <p:nvPr>
            <p:ph idx="4" type="title"/>
          </p:nvPr>
        </p:nvSpPr>
        <p:spPr>
          <a:xfrm>
            <a:off x="251400" y="2530400"/>
            <a:ext cx="2659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50" name="Google Shape;250;p58"/>
          <p:cNvSpPr txBox="1"/>
          <p:nvPr>
            <p:ph idx="5" type="body"/>
          </p:nvPr>
        </p:nvSpPr>
        <p:spPr>
          <a:xfrm>
            <a:off x="251400" y="3390075"/>
            <a:ext cx="2659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1" name="Google Shape;251;p58"/>
          <p:cNvSpPr txBox="1"/>
          <p:nvPr>
            <p:ph idx="6" type="title"/>
          </p:nvPr>
        </p:nvSpPr>
        <p:spPr>
          <a:xfrm>
            <a:off x="0" y="673025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right with title">
  <p:cSld name="CUSTOM_3">
    <p:bg>
      <p:bgPr>
        <a:solidFill>
          <a:schemeClr val="accen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/>
          <p:nvPr>
            <p:ph type="title"/>
          </p:nvPr>
        </p:nvSpPr>
        <p:spPr>
          <a:xfrm>
            <a:off x="2973900" y="95175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" name="Google Shape;26;p23"/>
          <p:cNvSpPr txBox="1"/>
          <p:nvPr>
            <p:ph idx="1" type="body"/>
          </p:nvPr>
        </p:nvSpPr>
        <p:spPr>
          <a:xfrm>
            <a:off x="2973900" y="2559375"/>
            <a:ext cx="5844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27" name="Google Shape;2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096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860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-Blank">
  <p:cSld name="White-Blank"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 Layout 2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5" name="Google Shape;255;p60"/>
          <p:cNvSpPr/>
          <p:nvPr/>
        </p:nvSpPr>
        <p:spPr>
          <a:xfrm>
            <a:off x="480763" y="1417293"/>
            <a:ext cx="2614200" cy="1218600"/>
          </a:xfrm>
          <a:prstGeom prst="roundRect">
            <a:avLst>
              <a:gd fmla="val 13383" name="adj"/>
            </a:avLst>
          </a:prstGeom>
          <a:solidFill>
            <a:srgbClr val="E2DB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60"/>
          <p:cNvSpPr/>
          <p:nvPr/>
        </p:nvSpPr>
        <p:spPr>
          <a:xfrm>
            <a:off x="3214663" y="1417293"/>
            <a:ext cx="2614200" cy="1218600"/>
          </a:xfrm>
          <a:prstGeom prst="roundRect">
            <a:avLst>
              <a:gd fmla="val 12247" name="adj"/>
            </a:avLst>
          </a:prstGeom>
          <a:solidFill>
            <a:srgbClr val="FCCB6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0"/>
          <p:cNvSpPr/>
          <p:nvPr/>
        </p:nvSpPr>
        <p:spPr>
          <a:xfrm>
            <a:off x="5948563" y="1417293"/>
            <a:ext cx="2614200" cy="1218600"/>
          </a:xfrm>
          <a:prstGeom prst="roundRect">
            <a:avLst>
              <a:gd fmla="val 11110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60"/>
          <p:cNvCxnSpPr/>
          <p:nvPr/>
        </p:nvCxnSpPr>
        <p:spPr>
          <a:xfrm rot="10800000">
            <a:off x="495438" y="2902032"/>
            <a:ext cx="8167800" cy="0"/>
          </a:xfrm>
          <a:prstGeom prst="straightConnector1">
            <a:avLst/>
          </a:prstGeom>
          <a:noFill/>
          <a:ln cap="flat" cmpd="sng" w="9525">
            <a:solidFill>
              <a:srgbClr val="C5CED6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59" name="Google Shape;259;p60"/>
          <p:cNvSpPr txBox="1"/>
          <p:nvPr>
            <p:ph type="title"/>
          </p:nvPr>
        </p:nvSpPr>
        <p:spPr>
          <a:xfrm>
            <a:off x="5486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None/>
              <a:defRPr b="1" sz="47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0" name="Google Shape;260;p60"/>
          <p:cNvSpPr txBox="1"/>
          <p:nvPr>
            <p:ph idx="2" type="title"/>
          </p:nvPr>
        </p:nvSpPr>
        <p:spPr>
          <a:xfrm>
            <a:off x="331565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 b="1"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1" name="Google Shape;261;p60"/>
          <p:cNvSpPr txBox="1"/>
          <p:nvPr>
            <p:ph idx="3" type="title"/>
          </p:nvPr>
        </p:nvSpPr>
        <p:spPr>
          <a:xfrm>
            <a:off x="0" y="21900"/>
            <a:ext cx="9144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62" name="Google Shape;262;p60"/>
          <p:cNvSpPr txBox="1"/>
          <p:nvPr>
            <p:ph idx="4" type="title"/>
          </p:nvPr>
        </p:nvSpPr>
        <p:spPr>
          <a:xfrm>
            <a:off x="6082700" y="1837163"/>
            <a:ext cx="13749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None/>
              <a:defRPr b="1" sz="47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3" name="Google Shape;263;p60"/>
          <p:cNvSpPr txBox="1"/>
          <p:nvPr>
            <p:ph idx="1" type="subTitle"/>
          </p:nvPr>
        </p:nvSpPr>
        <p:spPr>
          <a:xfrm>
            <a:off x="623400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4" name="Google Shape;264;p60"/>
          <p:cNvSpPr txBox="1"/>
          <p:nvPr>
            <p:ph idx="5" type="subTitle"/>
          </p:nvPr>
        </p:nvSpPr>
        <p:spPr>
          <a:xfrm>
            <a:off x="328598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1"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5" name="Google Shape;265;p60"/>
          <p:cNvSpPr txBox="1"/>
          <p:nvPr>
            <p:ph idx="6" type="subTitle"/>
          </p:nvPr>
        </p:nvSpPr>
        <p:spPr>
          <a:xfrm>
            <a:off x="6025538" y="1552975"/>
            <a:ext cx="239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None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6" name="Google Shape;266;p60"/>
          <p:cNvSpPr txBox="1"/>
          <p:nvPr>
            <p:ph idx="7" type="body"/>
          </p:nvPr>
        </p:nvSpPr>
        <p:spPr>
          <a:xfrm>
            <a:off x="495450" y="3167375"/>
            <a:ext cx="80673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267" name="Google Shape;26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y the numbers (titled)">
  <p:cSld name="By the numbers (titled)"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0" name="Google Shape;270;p61"/>
          <p:cNvSpPr/>
          <p:nvPr/>
        </p:nvSpPr>
        <p:spPr>
          <a:xfrm>
            <a:off x="1082350" y="1143225"/>
            <a:ext cx="3280800" cy="1529400"/>
          </a:xfrm>
          <a:prstGeom prst="roundRect">
            <a:avLst>
              <a:gd fmla="val 6062" name="adj"/>
            </a:avLst>
          </a:prstGeom>
          <a:solidFill>
            <a:schemeClr val="accent4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61"/>
          <p:cNvSpPr/>
          <p:nvPr/>
        </p:nvSpPr>
        <p:spPr>
          <a:xfrm>
            <a:off x="4780887" y="1143225"/>
            <a:ext cx="3280800" cy="1529400"/>
          </a:xfrm>
          <a:prstGeom prst="roundRect">
            <a:avLst>
              <a:gd fmla="val 7393" name="adj"/>
            </a:avLst>
          </a:prstGeom>
          <a:solidFill>
            <a:schemeClr val="dk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EF9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61"/>
          <p:cNvSpPr/>
          <p:nvPr/>
        </p:nvSpPr>
        <p:spPr>
          <a:xfrm>
            <a:off x="1082350" y="2903075"/>
            <a:ext cx="3280800" cy="1529400"/>
          </a:xfrm>
          <a:prstGeom prst="roundRect">
            <a:avLst>
              <a:gd fmla="val 7063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61"/>
          <p:cNvSpPr/>
          <p:nvPr/>
        </p:nvSpPr>
        <p:spPr>
          <a:xfrm>
            <a:off x="4780887" y="2903075"/>
            <a:ext cx="3280800" cy="1529400"/>
          </a:xfrm>
          <a:prstGeom prst="roundRect">
            <a:avLst>
              <a:gd fmla="val 6797" name="adj"/>
            </a:avLst>
          </a:prstGeom>
          <a:solidFill>
            <a:srgbClr val="F7C565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61"/>
          <p:cNvSpPr txBox="1"/>
          <p:nvPr>
            <p:ph type="title"/>
          </p:nvPr>
        </p:nvSpPr>
        <p:spPr>
          <a:xfrm>
            <a:off x="1082350" y="2903075"/>
            <a:ext cx="3280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75" name="Google Shape;275;p61"/>
          <p:cNvSpPr txBox="1"/>
          <p:nvPr>
            <p:ph idx="2" type="title"/>
          </p:nvPr>
        </p:nvSpPr>
        <p:spPr>
          <a:xfrm>
            <a:off x="4780887" y="1143225"/>
            <a:ext cx="32808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" name="Google Shape;276;p61"/>
          <p:cNvSpPr txBox="1"/>
          <p:nvPr>
            <p:ph idx="3" type="title"/>
          </p:nvPr>
        </p:nvSpPr>
        <p:spPr>
          <a:xfrm>
            <a:off x="4938987" y="3060150"/>
            <a:ext cx="29646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77" name="Google Shape;277;p61"/>
          <p:cNvSpPr txBox="1"/>
          <p:nvPr>
            <p:ph idx="1" type="body"/>
          </p:nvPr>
        </p:nvSpPr>
        <p:spPr>
          <a:xfrm>
            <a:off x="4780887" y="2002900"/>
            <a:ext cx="3280800" cy="5091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8" name="Google Shape;278;p61"/>
          <p:cNvSpPr txBox="1"/>
          <p:nvPr>
            <p:ph idx="4" type="body"/>
          </p:nvPr>
        </p:nvSpPr>
        <p:spPr>
          <a:xfrm>
            <a:off x="1082350" y="3762750"/>
            <a:ext cx="3280800" cy="552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9" name="Google Shape;279;p61"/>
          <p:cNvSpPr txBox="1"/>
          <p:nvPr>
            <p:ph idx="5" type="body"/>
          </p:nvPr>
        </p:nvSpPr>
        <p:spPr>
          <a:xfrm>
            <a:off x="4780887" y="3762750"/>
            <a:ext cx="3280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0" name="Google Shape;280;p61"/>
          <p:cNvSpPr txBox="1"/>
          <p:nvPr>
            <p:ph idx="6" type="title"/>
          </p:nvPr>
        </p:nvSpPr>
        <p:spPr>
          <a:xfrm>
            <a:off x="1420150" y="1143225"/>
            <a:ext cx="2605200" cy="79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81" name="Google Shape;281;p61"/>
          <p:cNvSpPr txBox="1"/>
          <p:nvPr>
            <p:ph idx="7" type="body"/>
          </p:nvPr>
        </p:nvSpPr>
        <p:spPr>
          <a:xfrm>
            <a:off x="1082350" y="2002900"/>
            <a:ext cx="32808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2" name="Google Shape;282;p61"/>
          <p:cNvSpPr/>
          <p:nvPr/>
        </p:nvSpPr>
        <p:spPr>
          <a:xfrm>
            <a:off x="1082375" y="237525"/>
            <a:ext cx="6979200" cy="642300"/>
          </a:xfrm>
          <a:prstGeom prst="roundRect">
            <a:avLst>
              <a:gd fmla="val 10209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61"/>
          <p:cNvSpPr txBox="1"/>
          <p:nvPr>
            <p:ph idx="8" type="title"/>
          </p:nvPr>
        </p:nvSpPr>
        <p:spPr>
          <a:xfrm>
            <a:off x="0" y="420825"/>
            <a:ext cx="9144000" cy="2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pic>
        <p:nvPicPr>
          <p:cNvPr id="284" name="Google Shape;28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od to great">
  <p:cSld name="Good to grea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173850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5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62"/>
          <p:cNvSpPr txBox="1"/>
          <p:nvPr>
            <p:ph type="title"/>
          </p:nvPr>
        </p:nvSpPr>
        <p:spPr>
          <a:xfrm>
            <a:off x="204675" y="201125"/>
            <a:ext cx="862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8" name="Google Shape;288;p62"/>
          <p:cNvSpPr/>
          <p:nvPr/>
        </p:nvSpPr>
        <p:spPr>
          <a:xfrm>
            <a:off x="2420942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2"/>
          <p:cNvSpPr txBox="1"/>
          <p:nvPr>
            <p:ph idx="2" type="title"/>
          </p:nvPr>
        </p:nvSpPr>
        <p:spPr>
          <a:xfrm>
            <a:off x="204675" y="1320500"/>
            <a:ext cx="19971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90" name="Google Shape;290;p62"/>
          <p:cNvSpPr/>
          <p:nvPr/>
        </p:nvSpPr>
        <p:spPr>
          <a:xfrm>
            <a:off x="4668034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2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62"/>
          <p:cNvSpPr txBox="1"/>
          <p:nvPr>
            <p:ph idx="3" type="title"/>
          </p:nvPr>
        </p:nvSpPr>
        <p:spPr>
          <a:xfrm>
            <a:off x="24183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92" name="Google Shape;292;p62"/>
          <p:cNvSpPr/>
          <p:nvPr/>
        </p:nvSpPr>
        <p:spPr>
          <a:xfrm>
            <a:off x="6915125" y="1208550"/>
            <a:ext cx="2028000" cy="3130800"/>
          </a:xfrm>
          <a:prstGeom prst="roundRect">
            <a:avLst>
              <a:gd fmla="val 6359" name="adj"/>
            </a:avLst>
          </a:prstGeom>
          <a:solidFill>
            <a:schemeClr val="accen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C4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2"/>
          <p:cNvSpPr txBox="1"/>
          <p:nvPr>
            <p:ph idx="4" type="title"/>
          </p:nvPr>
        </p:nvSpPr>
        <p:spPr>
          <a:xfrm>
            <a:off x="467027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94" name="Google Shape;294;p62"/>
          <p:cNvSpPr txBox="1"/>
          <p:nvPr>
            <p:ph idx="5" type="title"/>
          </p:nvPr>
        </p:nvSpPr>
        <p:spPr>
          <a:xfrm>
            <a:off x="6915125" y="1320500"/>
            <a:ext cx="2028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pic>
        <p:nvPicPr>
          <p:cNvPr id="295" name="Google Shape;29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ing Logo">
  <p:cSld name="Ending Logo">
    <p:bg>
      <p:bgPr>
        <a:solidFill>
          <a:schemeClr val="accen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7725" y="3967975"/>
            <a:ext cx="7716275" cy="11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Logo">
  <p:cSld name="No Logo"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2 1">
  <p:cSld name="One Column 2 1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65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65"/>
          <p:cNvSpPr/>
          <p:nvPr/>
        </p:nvSpPr>
        <p:spPr>
          <a:xfrm>
            <a:off x="227875" y="231875"/>
            <a:ext cx="8662800" cy="4727700"/>
          </a:xfrm>
          <a:prstGeom prst="roundRect">
            <a:avLst>
              <a:gd fmla="val 4834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65"/>
          <p:cNvSpPr txBox="1"/>
          <p:nvPr>
            <p:ph idx="12" type="sldNum"/>
          </p:nvPr>
        </p:nvSpPr>
        <p:spPr>
          <a:xfrm>
            <a:off x="8424309" y="465333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3" name="Google Shape;30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0"/>
            <a:ext cx="2591725" cy="31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975" y="4663225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3708">
          <p15:clr>
            <a:srgbClr val="FA7B17"/>
          </p15:clr>
        </p15:guide>
        <p15:guide id="2" pos="5151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" name="Google Shape;3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9" name="Google Shape;3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" name="Google Shape;4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1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9" name="Google Shape;4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001" y="4655604"/>
            <a:ext cx="1199421" cy="1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ndscape slide 1">
  <p:cSld name="CUSTOM_1_1_1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0"/>
          <p:cNvPicPr preferRelativeResize="0"/>
          <p:nvPr/>
        </p:nvPicPr>
        <p:blipFill rotWithShape="1">
          <a:blip r:embed="rId2">
            <a:alphaModFix/>
          </a:blip>
          <a:srcRect b="8059" l="9698" r="0" t="8053"/>
          <a:stretch/>
        </p:blipFill>
        <p:spPr>
          <a:xfrm>
            <a:off x="3" y="-32900"/>
            <a:ext cx="9144003" cy="52093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0"/>
          <p:cNvSpPr/>
          <p:nvPr/>
        </p:nvSpPr>
        <p:spPr>
          <a:xfrm>
            <a:off x="0" y="0"/>
            <a:ext cx="7933800" cy="51435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0"/>
          <p:cNvSpPr txBox="1"/>
          <p:nvPr>
            <p:ph type="ctrTitle"/>
          </p:nvPr>
        </p:nvSpPr>
        <p:spPr>
          <a:xfrm>
            <a:off x="197500" y="1650225"/>
            <a:ext cx="4464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pic>
        <p:nvPicPr>
          <p:cNvPr id="54" name="Google Shape;54;p30"/>
          <p:cNvPicPr preferRelativeResize="0"/>
          <p:nvPr/>
        </p:nvPicPr>
        <p:blipFill rotWithShape="1">
          <a:blip r:embed="rId3">
            <a:alphaModFix/>
          </a:blip>
          <a:srcRect b="20758" l="0" r="7191" t="0"/>
          <a:stretch/>
        </p:blipFill>
        <p:spPr>
          <a:xfrm>
            <a:off x="8130300" y="4447000"/>
            <a:ext cx="1055401" cy="6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46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b="0" i="0" sz="3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■"/>
              <a:defRPr b="0" i="0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b="0" i="0" sz="3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b="0" i="0" sz="1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b="0" i="0" sz="1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Char char="■"/>
              <a:defRPr b="0" i="0" sz="11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b="0" i="0" sz="1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22.png"/><Relationship Id="rId5" Type="http://schemas.openxmlformats.org/officeDocument/2006/relationships/image" Target="../media/image5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9" Type="http://schemas.openxmlformats.org/officeDocument/2006/relationships/image" Target="../media/image60.png"/><Relationship Id="rId5" Type="http://schemas.openxmlformats.org/officeDocument/2006/relationships/image" Target="../media/image31.png"/><Relationship Id="rId6" Type="http://schemas.openxmlformats.org/officeDocument/2006/relationships/image" Target="../media/image58.png"/><Relationship Id="rId7" Type="http://schemas.openxmlformats.org/officeDocument/2006/relationships/image" Target="../media/image40.png"/><Relationship Id="rId8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46.png"/><Relationship Id="rId5" Type="http://schemas.openxmlformats.org/officeDocument/2006/relationships/image" Target="../media/image44.png"/><Relationship Id="rId6" Type="http://schemas.openxmlformats.org/officeDocument/2006/relationships/image" Target="../media/image43.png"/><Relationship Id="rId7" Type="http://schemas.openxmlformats.org/officeDocument/2006/relationships/image" Target="../media/image60.png"/><Relationship Id="rId8" Type="http://schemas.openxmlformats.org/officeDocument/2006/relationships/image" Target="../media/image5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png"/><Relationship Id="rId4" Type="http://schemas.openxmlformats.org/officeDocument/2006/relationships/image" Target="../media/image5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ng"/><Relationship Id="rId4" Type="http://schemas.openxmlformats.org/officeDocument/2006/relationships/image" Target="../media/image5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png"/><Relationship Id="rId4" Type="http://schemas.openxmlformats.org/officeDocument/2006/relationships/image" Target="../media/image5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Relationship Id="rId7" Type="http://schemas.openxmlformats.org/officeDocument/2006/relationships/image" Target="../media/image23.png"/><Relationship Id="rId8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57.png"/><Relationship Id="rId5" Type="http://schemas.openxmlformats.org/officeDocument/2006/relationships/image" Target="../media/image41.png"/><Relationship Id="rId6" Type="http://schemas.openxmlformats.org/officeDocument/2006/relationships/image" Target="../media/image26.png"/><Relationship Id="rId7" Type="http://schemas.openxmlformats.org/officeDocument/2006/relationships/image" Target="../media/image36.gif"/><Relationship Id="rId8" Type="http://schemas.openxmlformats.org/officeDocument/2006/relationships/image" Target="../media/image42.png"/><Relationship Id="rId10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"/>
          <p:cNvSpPr txBox="1"/>
          <p:nvPr/>
        </p:nvSpPr>
        <p:spPr>
          <a:xfrm>
            <a:off x="307450" y="1154588"/>
            <a:ext cx="8619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0" name="Google Shape;310;p1"/>
          <p:cNvSpPr txBox="1"/>
          <p:nvPr/>
        </p:nvSpPr>
        <p:spPr>
          <a:xfrm>
            <a:off x="216650" y="3764113"/>
            <a:ext cx="5790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1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Jordan Akers &amp; Chris Howard, Planful</a:t>
            </a:r>
            <a:endParaRPr b="0" i="0" sz="28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1" name="Google Shape;311;p1"/>
          <p:cNvSpPr txBox="1"/>
          <p:nvPr>
            <p:ph type="ctrTitle"/>
          </p:nvPr>
        </p:nvSpPr>
        <p:spPr>
          <a:xfrm>
            <a:off x="216650" y="1621650"/>
            <a:ext cx="77694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280"/>
              <a:t>Transforming Accounting: Comprehensive solution from reconciliation to consolidation to external reporting</a:t>
            </a:r>
            <a:endParaRPr sz="436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sz="30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Finance and Accounting Disconnect</a:t>
            </a:r>
            <a:endParaRPr/>
          </a:p>
        </p:txBody>
      </p:sp>
      <p:sp>
        <p:nvSpPr>
          <p:cNvPr id="467" name="Google Shape;467;p8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 sz="1800">
                <a:solidFill>
                  <a:srgbClr val="7C4FFF"/>
                </a:solidFill>
                <a:latin typeface="DM Sans"/>
                <a:ea typeface="DM Sans"/>
                <a:cs typeface="DM Sans"/>
                <a:sym typeface="DM Sans"/>
              </a:rPr>
              <a:t>Varying Priorities and Disconnected Systems</a:t>
            </a:r>
            <a:endParaRPr/>
          </a:p>
        </p:txBody>
      </p:sp>
      <p:sp>
        <p:nvSpPr>
          <p:cNvPr id="468" name="Google Shape;468;p8"/>
          <p:cNvSpPr txBox="1"/>
          <p:nvPr>
            <p:ph idx="4294967295" type="body"/>
          </p:nvPr>
        </p:nvSpPr>
        <p:spPr>
          <a:xfrm>
            <a:off x="334505" y="2290763"/>
            <a:ext cx="4000500" cy="1898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Slowly closing the books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Disconnected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Hesitancy in reporting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Reactive</a:t>
            </a:r>
            <a:endParaRPr/>
          </a:p>
        </p:txBody>
      </p:sp>
      <p:sp>
        <p:nvSpPr>
          <p:cNvPr id="469" name="Google Shape;469;p8"/>
          <p:cNvSpPr txBox="1"/>
          <p:nvPr>
            <p:ph idx="4294967295" type="body"/>
          </p:nvPr>
        </p:nvSpPr>
        <p:spPr>
          <a:xfrm>
            <a:off x="4831802" y="2290763"/>
            <a:ext cx="3765550" cy="1962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Scattered financial plans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Disconnected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Slow Processes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Reactive</a:t>
            </a:r>
            <a:endParaRPr/>
          </a:p>
        </p:txBody>
      </p:sp>
      <p:sp>
        <p:nvSpPr>
          <p:cNvPr id="470" name="Google Shape;470;p8"/>
          <p:cNvSpPr txBox="1"/>
          <p:nvPr/>
        </p:nvSpPr>
        <p:spPr>
          <a:xfrm>
            <a:off x="452709" y="1959249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7C4FFF"/>
                </a:solidFill>
                <a:latin typeface="DM Sans"/>
                <a:ea typeface="DM Sans"/>
                <a:cs typeface="DM Sans"/>
                <a:sym typeface="DM Sans"/>
              </a:rPr>
              <a:t>VP of Accounting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8"/>
          <p:cNvSpPr txBox="1"/>
          <p:nvPr/>
        </p:nvSpPr>
        <p:spPr>
          <a:xfrm>
            <a:off x="4940489" y="1959249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7C4FFF"/>
                </a:solidFill>
                <a:latin typeface="DM Sans"/>
                <a:ea typeface="DM Sans"/>
                <a:cs typeface="DM Sans"/>
                <a:sym typeface="DM Sans"/>
              </a:rPr>
              <a:t>VP of Finance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"/>
          <p:cNvSpPr txBox="1"/>
          <p:nvPr>
            <p:ph type="title"/>
          </p:nvPr>
        </p:nvSpPr>
        <p:spPr>
          <a:xfrm>
            <a:off x="2675549" y="824100"/>
            <a:ext cx="6244613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7200"/>
              <a:t>The Modern CFO Tech Stack</a:t>
            </a:r>
            <a:endParaRPr sz="7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Strategic Partnerships</a:t>
            </a:r>
            <a:endParaRPr/>
          </a:p>
        </p:txBody>
      </p:sp>
      <p:sp>
        <p:nvSpPr>
          <p:cNvPr id="482" name="Google Shape;482;p10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>
                <a:latin typeface="DM Sans"/>
                <a:ea typeface="DM Sans"/>
                <a:cs typeface="DM Sans"/>
                <a:sym typeface="DM Sans"/>
              </a:rPr>
              <a:t>For Modern CAOs and CFOs</a:t>
            </a:r>
            <a:endParaRPr/>
          </a:p>
        </p:txBody>
      </p:sp>
      <p:pic>
        <p:nvPicPr>
          <p:cNvPr descr="Trintech Logo RGB colors - Accountancy Age" id="483" name="Google Shape;48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197" y="2112455"/>
            <a:ext cx="2542031" cy="127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926" y="2269024"/>
            <a:ext cx="2288877" cy="858329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10"/>
          <p:cNvSpPr/>
          <p:nvPr/>
        </p:nvSpPr>
        <p:spPr>
          <a:xfrm>
            <a:off x="3059973" y="2597213"/>
            <a:ext cx="287400" cy="3015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88089" y="2112463"/>
            <a:ext cx="2420964" cy="12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10"/>
          <p:cNvSpPr/>
          <p:nvPr/>
        </p:nvSpPr>
        <p:spPr>
          <a:xfrm>
            <a:off x="6107973" y="2597213"/>
            <a:ext cx="287400" cy="3015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The Modern Close Management Process</a:t>
            </a:r>
            <a:br>
              <a:rPr lang="en-GB"/>
            </a:br>
            <a:endParaRPr/>
          </a:p>
        </p:txBody>
      </p:sp>
      <p:sp>
        <p:nvSpPr>
          <p:cNvPr id="493" name="Google Shape;493;p11"/>
          <p:cNvSpPr/>
          <p:nvPr/>
        </p:nvSpPr>
        <p:spPr>
          <a:xfrm>
            <a:off x="385764" y="1490662"/>
            <a:ext cx="1395412" cy="30099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1"/>
          <p:cNvSpPr/>
          <p:nvPr/>
        </p:nvSpPr>
        <p:spPr>
          <a:xfrm>
            <a:off x="1781176" y="1490662"/>
            <a:ext cx="1395412" cy="30099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1"/>
          <p:cNvSpPr/>
          <p:nvPr/>
        </p:nvSpPr>
        <p:spPr>
          <a:xfrm>
            <a:off x="3176588" y="1490662"/>
            <a:ext cx="1395412" cy="30099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1"/>
          <p:cNvSpPr/>
          <p:nvPr/>
        </p:nvSpPr>
        <p:spPr>
          <a:xfrm>
            <a:off x="4572000" y="1490662"/>
            <a:ext cx="1395412" cy="30099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1"/>
          <p:cNvSpPr/>
          <p:nvPr/>
        </p:nvSpPr>
        <p:spPr>
          <a:xfrm>
            <a:off x="5967412" y="1490662"/>
            <a:ext cx="1395412" cy="30099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1"/>
          <p:cNvSpPr/>
          <p:nvPr/>
        </p:nvSpPr>
        <p:spPr>
          <a:xfrm>
            <a:off x="7363147" y="1490662"/>
            <a:ext cx="1395412" cy="30099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1"/>
          <p:cNvSpPr txBox="1"/>
          <p:nvPr/>
        </p:nvSpPr>
        <p:spPr>
          <a:xfrm>
            <a:off x="627255" y="1214440"/>
            <a:ext cx="91242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Data Source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1"/>
          <p:cNvSpPr txBox="1"/>
          <p:nvPr/>
        </p:nvSpPr>
        <p:spPr>
          <a:xfrm>
            <a:off x="2148503" y="1214440"/>
            <a:ext cx="66075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GL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1"/>
          <p:cNvSpPr txBox="1"/>
          <p:nvPr/>
        </p:nvSpPr>
        <p:spPr>
          <a:xfrm>
            <a:off x="3333119" y="1214440"/>
            <a:ext cx="108234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Reconciliations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1"/>
          <p:cNvSpPr txBox="1"/>
          <p:nvPr/>
        </p:nvSpPr>
        <p:spPr>
          <a:xfrm>
            <a:off x="4735746" y="1214440"/>
            <a:ext cx="106792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Consolidations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1"/>
          <p:cNvSpPr txBox="1"/>
          <p:nvPr/>
        </p:nvSpPr>
        <p:spPr>
          <a:xfrm>
            <a:off x="6099899" y="1214439"/>
            <a:ext cx="113043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Report Creation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1"/>
          <p:cNvSpPr txBox="1"/>
          <p:nvPr/>
        </p:nvSpPr>
        <p:spPr>
          <a:xfrm>
            <a:off x="7402660" y="1214439"/>
            <a:ext cx="131638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Report Automation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5" name="Google Shape;505;p11"/>
          <p:cNvGrpSpPr/>
          <p:nvPr/>
        </p:nvGrpSpPr>
        <p:grpSpPr>
          <a:xfrm>
            <a:off x="927352" y="2441050"/>
            <a:ext cx="312237" cy="350932"/>
            <a:chOff x="6918100" y="3843929"/>
            <a:chExt cx="459370" cy="516299"/>
          </a:xfrm>
        </p:grpSpPr>
        <p:sp>
          <p:nvSpPr>
            <p:cNvPr id="506" name="Google Shape;506;p11"/>
            <p:cNvSpPr/>
            <p:nvPr/>
          </p:nvSpPr>
          <p:spPr>
            <a:xfrm>
              <a:off x="6918100" y="3843929"/>
              <a:ext cx="459370" cy="516299"/>
            </a:xfrm>
            <a:custGeom>
              <a:rect b="b" l="l" r="r" t="t"/>
              <a:pathLst>
                <a:path extrusionOk="0" h="516299" w="459370">
                  <a:moveTo>
                    <a:pt x="358514" y="8575"/>
                  </a:moveTo>
                  <a:cubicBezTo>
                    <a:pt x="352308" y="3036"/>
                    <a:pt x="344275" y="-14"/>
                    <a:pt x="335953" y="0"/>
                  </a:cubicBezTo>
                  <a:lnTo>
                    <a:pt x="123206" y="0"/>
                  </a:lnTo>
                  <a:cubicBezTo>
                    <a:pt x="114892" y="0"/>
                    <a:pt x="106859" y="3050"/>
                    <a:pt x="100645" y="8575"/>
                  </a:cubicBezTo>
                  <a:lnTo>
                    <a:pt x="11456" y="87854"/>
                  </a:lnTo>
                  <a:cubicBezTo>
                    <a:pt x="4203" y="94299"/>
                    <a:pt x="35" y="103527"/>
                    <a:pt x="0" y="113226"/>
                  </a:cubicBezTo>
                  <a:lnTo>
                    <a:pt x="0" y="482353"/>
                  </a:lnTo>
                  <a:cubicBezTo>
                    <a:pt x="0" y="501104"/>
                    <a:pt x="15196" y="516299"/>
                    <a:pt x="33947" y="516299"/>
                  </a:cubicBezTo>
                  <a:lnTo>
                    <a:pt x="425423" y="516299"/>
                  </a:lnTo>
                  <a:cubicBezTo>
                    <a:pt x="444175" y="516299"/>
                    <a:pt x="459370" y="501104"/>
                    <a:pt x="459370" y="482353"/>
                  </a:cubicBezTo>
                  <a:lnTo>
                    <a:pt x="459370" y="113437"/>
                  </a:lnTo>
                  <a:cubicBezTo>
                    <a:pt x="459363" y="103745"/>
                    <a:pt x="455223" y="94517"/>
                    <a:pt x="447984" y="88065"/>
                  </a:cubicBezTo>
                  <a:close/>
                  <a:moveTo>
                    <a:pt x="26216" y="104441"/>
                  </a:moveTo>
                  <a:lnTo>
                    <a:pt x="115475" y="25091"/>
                  </a:lnTo>
                  <a:cubicBezTo>
                    <a:pt x="117682" y="23130"/>
                    <a:pt x="120536" y="22055"/>
                    <a:pt x="123487" y="22069"/>
                  </a:cubicBezTo>
                  <a:lnTo>
                    <a:pt x="335953" y="22069"/>
                  </a:lnTo>
                  <a:cubicBezTo>
                    <a:pt x="338905" y="22055"/>
                    <a:pt x="341759" y="23130"/>
                    <a:pt x="343965" y="25091"/>
                  </a:cubicBezTo>
                  <a:lnTo>
                    <a:pt x="433225" y="104441"/>
                  </a:lnTo>
                  <a:cubicBezTo>
                    <a:pt x="435825" y="106704"/>
                    <a:pt x="437315" y="109986"/>
                    <a:pt x="437301" y="113437"/>
                  </a:cubicBezTo>
                  <a:lnTo>
                    <a:pt x="437301" y="115194"/>
                  </a:lnTo>
                  <a:lnTo>
                    <a:pt x="22139" y="115194"/>
                  </a:lnTo>
                  <a:lnTo>
                    <a:pt x="22139" y="113437"/>
                  </a:lnTo>
                  <a:cubicBezTo>
                    <a:pt x="22125" y="109986"/>
                    <a:pt x="23615" y="106704"/>
                    <a:pt x="26216" y="104441"/>
                  </a:cubicBezTo>
                  <a:close/>
                  <a:moveTo>
                    <a:pt x="22139" y="241704"/>
                  </a:moveTo>
                  <a:lnTo>
                    <a:pt x="22139" y="137052"/>
                  </a:lnTo>
                  <a:lnTo>
                    <a:pt x="437301" y="137052"/>
                  </a:lnTo>
                  <a:lnTo>
                    <a:pt x="437301" y="241704"/>
                  </a:lnTo>
                  <a:close/>
                  <a:moveTo>
                    <a:pt x="437301" y="263561"/>
                  </a:moveTo>
                  <a:lnTo>
                    <a:pt x="437301" y="368143"/>
                  </a:lnTo>
                  <a:lnTo>
                    <a:pt x="22139" y="368143"/>
                  </a:lnTo>
                  <a:lnTo>
                    <a:pt x="22139" y="263561"/>
                  </a:lnTo>
                  <a:close/>
                  <a:moveTo>
                    <a:pt x="425423" y="494652"/>
                  </a:moveTo>
                  <a:lnTo>
                    <a:pt x="34228" y="494652"/>
                  </a:lnTo>
                  <a:cubicBezTo>
                    <a:pt x="27551" y="494652"/>
                    <a:pt x="22139" y="489240"/>
                    <a:pt x="22139" y="482563"/>
                  </a:cubicBezTo>
                  <a:lnTo>
                    <a:pt x="22139" y="390001"/>
                  </a:lnTo>
                  <a:lnTo>
                    <a:pt x="437301" y="390001"/>
                  </a:lnTo>
                  <a:lnTo>
                    <a:pt x="437301" y="482563"/>
                  </a:lnTo>
                  <a:cubicBezTo>
                    <a:pt x="437301" y="489156"/>
                    <a:pt x="432016" y="494540"/>
                    <a:pt x="425423" y="4946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82E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7251312" y="4028141"/>
              <a:ext cx="69017" cy="21858"/>
            </a:xfrm>
            <a:custGeom>
              <a:rect b="b" l="l" r="r" t="t"/>
              <a:pathLst>
                <a:path extrusionOk="0" h="21858" w="69017">
                  <a:moveTo>
                    <a:pt x="0" y="0"/>
                  </a:moveTo>
                  <a:lnTo>
                    <a:pt x="69018" y="0"/>
                  </a:lnTo>
                  <a:lnTo>
                    <a:pt x="69018" y="21858"/>
                  </a:lnTo>
                  <a:lnTo>
                    <a:pt x="0" y="218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82E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7251312" y="4154580"/>
              <a:ext cx="69017" cy="21858"/>
            </a:xfrm>
            <a:custGeom>
              <a:rect b="b" l="l" r="r" t="t"/>
              <a:pathLst>
                <a:path extrusionOk="0" h="21858" w="69017">
                  <a:moveTo>
                    <a:pt x="0" y="0"/>
                  </a:moveTo>
                  <a:lnTo>
                    <a:pt x="69018" y="0"/>
                  </a:lnTo>
                  <a:lnTo>
                    <a:pt x="69018" y="21858"/>
                  </a:lnTo>
                  <a:lnTo>
                    <a:pt x="0" y="218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82E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7251312" y="4281090"/>
              <a:ext cx="69017" cy="21858"/>
            </a:xfrm>
            <a:custGeom>
              <a:rect b="b" l="l" r="r" t="t"/>
              <a:pathLst>
                <a:path extrusionOk="0" h="21858" w="69017">
                  <a:moveTo>
                    <a:pt x="0" y="0"/>
                  </a:moveTo>
                  <a:lnTo>
                    <a:pt x="69018" y="0"/>
                  </a:lnTo>
                  <a:lnTo>
                    <a:pt x="69018" y="21858"/>
                  </a:lnTo>
                  <a:lnTo>
                    <a:pt x="0" y="218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82E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6975311" y="4028141"/>
              <a:ext cx="22982" cy="21858"/>
            </a:xfrm>
            <a:custGeom>
              <a:rect b="b" l="l" r="r" t="t"/>
              <a:pathLst>
                <a:path extrusionOk="0" h="21858" w="22982">
                  <a:moveTo>
                    <a:pt x="0" y="0"/>
                  </a:moveTo>
                  <a:lnTo>
                    <a:pt x="22983" y="0"/>
                  </a:lnTo>
                  <a:lnTo>
                    <a:pt x="22983" y="21858"/>
                  </a:lnTo>
                  <a:lnTo>
                    <a:pt x="0" y="218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82E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6975311" y="4154580"/>
              <a:ext cx="22982" cy="21858"/>
            </a:xfrm>
            <a:custGeom>
              <a:rect b="b" l="l" r="r" t="t"/>
              <a:pathLst>
                <a:path extrusionOk="0" h="21858" w="22982">
                  <a:moveTo>
                    <a:pt x="0" y="0"/>
                  </a:moveTo>
                  <a:lnTo>
                    <a:pt x="22983" y="0"/>
                  </a:lnTo>
                  <a:lnTo>
                    <a:pt x="22983" y="21858"/>
                  </a:lnTo>
                  <a:lnTo>
                    <a:pt x="0" y="218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82E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6975311" y="4281090"/>
              <a:ext cx="22982" cy="21858"/>
            </a:xfrm>
            <a:custGeom>
              <a:rect b="b" l="l" r="r" t="t"/>
              <a:pathLst>
                <a:path extrusionOk="0" h="21858" w="22982">
                  <a:moveTo>
                    <a:pt x="0" y="0"/>
                  </a:moveTo>
                  <a:lnTo>
                    <a:pt x="22983" y="0"/>
                  </a:lnTo>
                  <a:lnTo>
                    <a:pt x="22983" y="21858"/>
                  </a:lnTo>
                  <a:lnTo>
                    <a:pt x="0" y="218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82E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7021346" y="4028141"/>
              <a:ext cx="22982" cy="21858"/>
            </a:xfrm>
            <a:custGeom>
              <a:rect b="b" l="l" r="r" t="t"/>
              <a:pathLst>
                <a:path extrusionOk="0" h="21858" w="22982">
                  <a:moveTo>
                    <a:pt x="0" y="0"/>
                  </a:moveTo>
                  <a:lnTo>
                    <a:pt x="22983" y="0"/>
                  </a:lnTo>
                  <a:lnTo>
                    <a:pt x="22983" y="21858"/>
                  </a:lnTo>
                  <a:lnTo>
                    <a:pt x="0" y="218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82E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7021346" y="4154580"/>
              <a:ext cx="22982" cy="21858"/>
            </a:xfrm>
            <a:custGeom>
              <a:rect b="b" l="l" r="r" t="t"/>
              <a:pathLst>
                <a:path extrusionOk="0" h="21858" w="22982">
                  <a:moveTo>
                    <a:pt x="0" y="0"/>
                  </a:moveTo>
                  <a:lnTo>
                    <a:pt x="22983" y="0"/>
                  </a:lnTo>
                  <a:lnTo>
                    <a:pt x="22983" y="21858"/>
                  </a:lnTo>
                  <a:lnTo>
                    <a:pt x="0" y="218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82E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7021346" y="4281090"/>
              <a:ext cx="22982" cy="21858"/>
            </a:xfrm>
            <a:custGeom>
              <a:rect b="b" l="l" r="r" t="t"/>
              <a:pathLst>
                <a:path extrusionOk="0" h="21858" w="22982">
                  <a:moveTo>
                    <a:pt x="0" y="0"/>
                  </a:moveTo>
                  <a:lnTo>
                    <a:pt x="22983" y="0"/>
                  </a:lnTo>
                  <a:lnTo>
                    <a:pt x="22983" y="21858"/>
                  </a:lnTo>
                  <a:lnTo>
                    <a:pt x="0" y="218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282E3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6" name="Google Shape;5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8129" y="2363770"/>
            <a:ext cx="1361504" cy="71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8954" y="2363769"/>
            <a:ext cx="1361504" cy="715041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11"/>
          <p:cNvSpPr/>
          <p:nvPr/>
        </p:nvSpPr>
        <p:spPr>
          <a:xfrm>
            <a:off x="1650936" y="2479771"/>
            <a:ext cx="260157" cy="260157"/>
          </a:xfrm>
          <a:prstGeom prst="ellipse">
            <a:avLst/>
          </a:prstGeom>
          <a:solidFill>
            <a:schemeClr val="accent3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9" name="Google Shape;519;p11"/>
          <p:cNvCxnSpPr/>
          <p:nvPr/>
        </p:nvCxnSpPr>
        <p:spPr>
          <a:xfrm>
            <a:off x="1323976" y="2609849"/>
            <a:ext cx="22047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0" name="Google Shape;520;p11"/>
          <p:cNvCxnSpPr/>
          <p:nvPr/>
        </p:nvCxnSpPr>
        <p:spPr>
          <a:xfrm>
            <a:off x="1990726" y="2609849"/>
            <a:ext cx="22047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521" name="Google Shape;52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5252" y="2514121"/>
            <a:ext cx="191525" cy="1914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2" name="Google Shape;522;p11"/>
          <p:cNvGrpSpPr/>
          <p:nvPr/>
        </p:nvGrpSpPr>
        <p:grpSpPr>
          <a:xfrm>
            <a:off x="1962584" y="3059016"/>
            <a:ext cx="1106248" cy="1161767"/>
            <a:chOff x="2111507" y="3059016"/>
            <a:chExt cx="1106248" cy="1161767"/>
          </a:xfrm>
        </p:grpSpPr>
        <p:sp>
          <p:nvSpPr>
            <p:cNvPr id="523" name="Google Shape;523;p11"/>
            <p:cNvSpPr txBox="1"/>
            <p:nvPr/>
          </p:nvSpPr>
          <p:spPr>
            <a:xfrm>
              <a:off x="2422344" y="3235479"/>
              <a:ext cx="60946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GL</a:t>
              </a:r>
              <a:br>
                <a:rPr b="0" i="0" lang="en-GB" sz="8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0" i="0" lang="en-GB" sz="8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balances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1"/>
            <p:cNvSpPr txBox="1"/>
            <p:nvPr/>
          </p:nvSpPr>
          <p:spPr>
            <a:xfrm>
              <a:off x="2422344" y="3620409"/>
              <a:ext cx="55816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Trial</a:t>
              </a:r>
              <a:br>
                <a:rPr b="0" i="0" lang="en-GB" sz="8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0" i="0" lang="en-GB" sz="8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balance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1"/>
            <p:cNvSpPr txBox="1"/>
            <p:nvPr/>
          </p:nvSpPr>
          <p:spPr>
            <a:xfrm>
              <a:off x="2422344" y="4005339"/>
              <a:ext cx="795411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Transactions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6" name="Google Shape;526;p11"/>
            <p:cNvCxnSpPr/>
            <p:nvPr/>
          </p:nvCxnSpPr>
          <p:spPr>
            <a:xfrm>
              <a:off x="2211197" y="3059016"/>
              <a:ext cx="0" cy="345740"/>
            </a:xfrm>
            <a:prstGeom prst="straightConnector1">
              <a:avLst/>
            </a:prstGeom>
            <a:noFill/>
            <a:ln cap="rnd" cmpd="sng" w="9525">
              <a:solidFill>
                <a:srgbClr val="7648F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7" name="Google Shape;527;p11"/>
            <p:cNvCxnSpPr/>
            <p:nvPr/>
          </p:nvCxnSpPr>
          <p:spPr>
            <a:xfrm>
              <a:off x="2161352" y="3059016"/>
              <a:ext cx="0" cy="730670"/>
            </a:xfrm>
            <a:prstGeom prst="straightConnector1">
              <a:avLst/>
            </a:prstGeom>
            <a:noFill/>
            <a:ln cap="rnd" cmpd="sng" w="9525">
              <a:solidFill>
                <a:srgbClr val="7648F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8" name="Google Shape;528;p11"/>
            <p:cNvCxnSpPr/>
            <p:nvPr/>
          </p:nvCxnSpPr>
          <p:spPr>
            <a:xfrm>
              <a:off x="2111507" y="3059016"/>
              <a:ext cx="0" cy="1054045"/>
            </a:xfrm>
            <a:prstGeom prst="straightConnector1">
              <a:avLst/>
            </a:prstGeom>
            <a:noFill/>
            <a:ln cap="rnd" cmpd="sng" w="9525">
              <a:solidFill>
                <a:srgbClr val="7648FD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529" name="Google Shape;529;p11"/>
            <p:cNvGrpSpPr/>
            <p:nvPr/>
          </p:nvGrpSpPr>
          <p:grpSpPr>
            <a:xfrm>
              <a:off x="2313335" y="3336646"/>
              <a:ext cx="145509" cy="136220"/>
              <a:chOff x="3028950" y="1157287"/>
              <a:chExt cx="3021806" cy="2828925"/>
            </a:xfrm>
          </p:grpSpPr>
          <p:sp>
            <p:nvSpPr>
              <p:cNvPr id="530" name="Google Shape;530;p11"/>
              <p:cNvSpPr/>
              <p:nvPr/>
            </p:nvSpPr>
            <p:spPr>
              <a:xfrm>
                <a:off x="3028950" y="1157287"/>
                <a:ext cx="3021806" cy="2828925"/>
              </a:xfrm>
              <a:custGeom>
                <a:rect b="b" l="l" r="r" t="t"/>
                <a:pathLst>
                  <a:path extrusionOk="0" h="2828925" w="3021806">
                    <a:moveTo>
                      <a:pt x="2828925" y="2828925"/>
                    </a:moveTo>
                    <a:lnTo>
                      <a:pt x="192881" y="2828925"/>
                    </a:lnTo>
                    <a:cubicBezTo>
                      <a:pt x="83582" y="2828925"/>
                      <a:pt x="0" y="2745343"/>
                      <a:pt x="0" y="2636044"/>
                    </a:cubicBezTo>
                    <a:lnTo>
                      <a:pt x="0" y="192881"/>
                    </a:lnTo>
                    <a:cubicBezTo>
                      <a:pt x="0" y="83582"/>
                      <a:pt x="83582" y="0"/>
                      <a:pt x="192881" y="0"/>
                    </a:cubicBezTo>
                    <a:lnTo>
                      <a:pt x="2828925" y="0"/>
                    </a:lnTo>
                    <a:cubicBezTo>
                      <a:pt x="2938225" y="0"/>
                      <a:pt x="3021806" y="83582"/>
                      <a:pt x="3021806" y="192881"/>
                    </a:cubicBezTo>
                    <a:lnTo>
                      <a:pt x="3021806" y="2636044"/>
                    </a:lnTo>
                    <a:cubicBezTo>
                      <a:pt x="3021806" y="2745343"/>
                      <a:pt x="2938225" y="2828925"/>
                      <a:pt x="2828925" y="2828925"/>
                    </a:cubicBezTo>
                    <a:close/>
                    <a:moveTo>
                      <a:pt x="192881" y="128588"/>
                    </a:moveTo>
                    <a:cubicBezTo>
                      <a:pt x="154305" y="128588"/>
                      <a:pt x="128588" y="154305"/>
                      <a:pt x="128588" y="192881"/>
                    </a:cubicBezTo>
                    <a:lnTo>
                      <a:pt x="128588" y="2636044"/>
                    </a:lnTo>
                    <a:cubicBezTo>
                      <a:pt x="128588" y="2674620"/>
                      <a:pt x="154305" y="2700338"/>
                      <a:pt x="192881" y="2700338"/>
                    </a:cubicBezTo>
                    <a:lnTo>
                      <a:pt x="2828925" y="2700338"/>
                    </a:lnTo>
                    <a:cubicBezTo>
                      <a:pt x="2867501" y="2700338"/>
                      <a:pt x="2893219" y="2674620"/>
                      <a:pt x="2893219" y="2636044"/>
                    </a:cubicBezTo>
                    <a:lnTo>
                      <a:pt x="2893219" y="192881"/>
                    </a:lnTo>
                    <a:cubicBezTo>
                      <a:pt x="2893219" y="154305"/>
                      <a:pt x="2867501" y="128588"/>
                      <a:pt x="2828925" y="1285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>
                <a:off x="3993356" y="1221581"/>
                <a:ext cx="128587" cy="2700337"/>
              </a:xfrm>
              <a:custGeom>
                <a:rect b="b" l="l" r="r" t="t"/>
                <a:pathLst>
                  <a:path extrusionOk="0" h="2700337" w="128587">
                    <a:moveTo>
                      <a:pt x="0" y="0"/>
                    </a:moveTo>
                    <a:lnTo>
                      <a:pt x="128588" y="0"/>
                    </a:lnTo>
                    <a:lnTo>
                      <a:pt x="128588" y="2700338"/>
                    </a:lnTo>
                    <a:lnTo>
                      <a:pt x="0" y="27003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4957762" y="1221581"/>
                <a:ext cx="128587" cy="2700337"/>
              </a:xfrm>
              <a:custGeom>
                <a:rect b="b" l="l" r="r" t="t"/>
                <a:pathLst>
                  <a:path extrusionOk="0" h="2700337" w="128587">
                    <a:moveTo>
                      <a:pt x="0" y="0"/>
                    </a:moveTo>
                    <a:lnTo>
                      <a:pt x="128588" y="0"/>
                    </a:lnTo>
                    <a:lnTo>
                      <a:pt x="128588" y="2700338"/>
                    </a:lnTo>
                    <a:lnTo>
                      <a:pt x="0" y="27003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3157537" y="3021806"/>
                <a:ext cx="2764631" cy="128587"/>
              </a:xfrm>
              <a:custGeom>
                <a:rect b="b" l="l" r="r" t="t"/>
                <a:pathLst>
                  <a:path extrusionOk="0" h="128587" w="2764631">
                    <a:moveTo>
                      <a:pt x="0" y="0"/>
                    </a:moveTo>
                    <a:lnTo>
                      <a:pt x="2764631" y="0"/>
                    </a:lnTo>
                    <a:lnTo>
                      <a:pt x="2764631" y="128588"/>
                    </a:lnTo>
                    <a:lnTo>
                      <a:pt x="0" y="1285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3157537" y="2057400"/>
                <a:ext cx="2764631" cy="128587"/>
              </a:xfrm>
              <a:custGeom>
                <a:rect b="b" l="l" r="r" t="t"/>
                <a:pathLst>
                  <a:path extrusionOk="0" h="128587" w="2764631">
                    <a:moveTo>
                      <a:pt x="0" y="0"/>
                    </a:moveTo>
                    <a:lnTo>
                      <a:pt x="2764631" y="0"/>
                    </a:lnTo>
                    <a:lnTo>
                      <a:pt x="2764631" y="128588"/>
                    </a:lnTo>
                    <a:lnTo>
                      <a:pt x="0" y="1285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5" name="Google Shape;535;p11"/>
            <p:cNvGrpSpPr/>
            <p:nvPr/>
          </p:nvGrpSpPr>
          <p:grpSpPr>
            <a:xfrm>
              <a:off x="2317858" y="3721576"/>
              <a:ext cx="145509" cy="136220"/>
              <a:chOff x="3028950" y="1157287"/>
              <a:chExt cx="3021806" cy="2828925"/>
            </a:xfrm>
          </p:grpSpPr>
          <p:sp>
            <p:nvSpPr>
              <p:cNvPr id="536" name="Google Shape;536;p11"/>
              <p:cNvSpPr/>
              <p:nvPr/>
            </p:nvSpPr>
            <p:spPr>
              <a:xfrm>
                <a:off x="3028950" y="1157287"/>
                <a:ext cx="3021806" cy="2828925"/>
              </a:xfrm>
              <a:custGeom>
                <a:rect b="b" l="l" r="r" t="t"/>
                <a:pathLst>
                  <a:path extrusionOk="0" h="2828925" w="3021806">
                    <a:moveTo>
                      <a:pt x="2828925" y="2828925"/>
                    </a:moveTo>
                    <a:lnTo>
                      <a:pt x="192881" y="2828925"/>
                    </a:lnTo>
                    <a:cubicBezTo>
                      <a:pt x="83582" y="2828925"/>
                      <a:pt x="0" y="2745343"/>
                      <a:pt x="0" y="2636044"/>
                    </a:cubicBezTo>
                    <a:lnTo>
                      <a:pt x="0" y="192881"/>
                    </a:lnTo>
                    <a:cubicBezTo>
                      <a:pt x="0" y="83582"/>
                      <a:pt x="83582" y="0"/>
                      <a:pt x="192881" y="0"/>
                    </a:cubicBezTo>
                    <a:lnTo>
                      <a:pt x="2828925" y="0"/>
                    </a:lnTo>
                    <a:cubicBezTo>
                      <a:pt x="2938225" y="0"/>
                      <a:pt x="3021806" y="83582"/>
                      <a:pt x="3021806" y="192881"/>
                    </a:cubicBezTo>
                    <a:lnTo>
                      <a:pt x="3021806" y="2636044"/>
                    </a:lnTo>
                    <a:cubicBezTo>
                      <a:pt x="3021806" y="2745343"/>
                      <a:pt x="2938225" y="2828925"/>
                      <a:pt x="2828925" y="2828925"/>
                    </a:cubicBezTo>
                    <a:close/>
                    <a:moveTo>
                      <a:pt x="192881" y="128588"/>
                    </a:moveTo>
                    <a:cubicBezTo>
                      <a:pt x="154305" y="128588"/>
                      <a:pt x="128588" y="154305"/>
                      <a:pt x="128588" y="192881"/>
                    </a:cubicBezTo>
                    <a:lnTo>
                      <a:pt x="128588" y="2636044"/>
                    </a:lnTo>
                    <a:cubicBezTo>
                      <a:pt x="128588" y="2674620"/>
                      <a:pt x="154305" y="2700338"/>
                      <a:pt x="192881" y="2700338"/>
                    </a:cubicBezTo>
                    <a:lnTo>
                      <a:pt x="2828925" y="2700338"/>
                    </a:lnTo>
                    <a:cubicBezTo>
                      <a:pt x="2867501" y="2700338"/>
                      <a:pt x="2893219" y="2674620"/>
                      <a:pt x="2893219" y="2636044"/>
                    </a:cubicBezTo>
                    <a:lnTo>
                      <a:pt x="2893219" y="192881"/>
                    </a:lnTo>
                    <a:cubicBezTo>
                      <a:pt x="2893219" y="154305"/>
                      <a:pt x="2867501" y="128588"/>
                      <a:pt x="2828925" y="1285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3993356" y="1221581"/>
                <a:ext cx="128587" cy="2700337"/>
              </a:xfrm>
              <a:custGeom>
                <a:rect b="b" l="l" r="r" t="t"/>
                <a:pathLst>
                  <a:path extrusionOk="0" h="2700337" w="128587">
                    <a:moveTo>
                      <a:pt x="0" y="0"/>
                    </a:moveTo>
                    <a:lnTo>
                      <a:pt x="128588" y="0"/>
                    </a:lnTo>
                    <a:lnTo>
                      <a:pt x="128588" y="2700338"/>
                    </a:lnTo>
                    <a:lnTo>
                      <a:pt x="0" y="27003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>
                <a:off x="4957762" y="1221581"/>
                <a:ext cx="128587" cy="2700337"/>
              </a:xfrm>
              <a:custGeom>
                <a:rect b="b" l="l" r="r" t="t"/>
                <a:pathLst>
                  <a:path extrusionOk="0" h="2700337" w="128587">
                    <a:moveTo>
                      <a:pt x="0" y="0"/>
                    </a:moveTo>
                    <a:lnTo>
                      <a:pt x="128588" y="0"/>
                    </a:lnTo>
                    <a:lnTo>
                      <a:pt x="128588" y="2700338"/>
                    </a:lnTo>
                    <a:lnTo>
                      <a:pt x="0" y="27003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1"/>
              <p:cNvSpPr/>
              <p:nvPr/>
            </p:nvSpPr>
            <p:spPr>
              <a:xfrm>
                <a:off x="3157537" y="3021806"/>
                <a:ext cx="2764631" cy="128587"/>
              </a:xfrm>
              <a:custGeom>
                <a:rect b="b" l="l" r="r" t="t"/>
                <a:pathLst>
                  <a:path extrusionOk="0" h="128587" w="2764631">
                    <a:moveTo>
                      <a:pt x="0" y="0"/>
                    </a:moveTo>
                    <a:lnTo>
                      <a:pt x="2764631" y="0"/>
                    </a:lnTo>
                    <a:lnTo>
                      <a:pt x="2764631" y="128588"/>
                    </a:lnTo>
                    <a:lnTo>
                      <a:pt x="0" y="1285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3157537" y="2057400"/>
                <a:ext cx="2764631" cy="128587"/>
              </a:xfrm>
              <a:custGeom>
                <a:rect b="b" l="l" r="r" t="t"/>
                <a:pathLst>
                  <a:path extrusionOk="0" h="128587" w="2764631">
                    <a:moveTo>
                      <a:pt x="0" y="0"/>
                    </a:moveTo>
                    <a:lnTo>
                      <a:pt x="2764631" y="0"/>
                    </a:lnTo>
                    <a:lnTo>
                      <a:pt x="2764631" y="128588"/>
                    </a:lnTo>
                    <a:lnTo>
                      <a:pt x="0" y="1285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11"/>
            <p:cNvGrpSpPr/>
            <p:nvPr/>
          </p:nvGrpSpPr>
          <p:grpSpPr>
            <a:xfrm>
              <a:off x="2323723" y="4044951"/>
              <a:ext cx="145509" cy="136220"/>
              <a:chOff x="3028950" y="1157287"/>
              <a:chExt cx="3021806" cy="2828925"/>
            </a:xfrm>
          </p:grpSpPr>
          <p:sp>
            <p:nvSpPr>
              <p:cNvPr id="542" name="Google Shape;542;p11"/>
              <p:cNvSpPr/>
              <p:nvPr/>
            </p:nvSpPr>
            <p:spPr>
              <a:xfrm>
                <a:off x="3028950" y="1157287"/>
                <a:ext cx="3021806" cy="2828925"/>
              </a:xfrm>
              <a:custGeom>
                <a:rect b="b" l="l" r="r" t="t"/>
                <a:pathLst>
                  <a:path extrusionOk="0" h="2828925" w="3021806">
                    <a:moveTo>
                      <a:pt x="2828925" y="2828925"/>
                    </a:moveTo>
                    <a:lnTo>
                      <a:pt x="192881" y="2828925"/>
                    </a:lnTo>
                    <a:cubicBezTo>
                      <a:pt x="83582" y="2828925"/>
                      <a:pt x="0" y="2745343"/>
                      <a:pt x="0" y="2636044"/>
                    </a:cubicBezTo>
                    <a:lnTo>
                      <a:pt x="0" y="192881"/>
                    </a:lnTo>
                    <a:cubicBezTo>
                      <a:pt x="0" y="83582"/>
                      <a:pt x="83582" y="0"/>
                      <a:pt x="192881" y="0"/>
                    </a:cubicBezTo>
                    <a:lnTo>
                      <a:pt x="2828925" y="0"/>
                    </a:lnTo>
                    <a:cubicBezTo>
                      <a:pt x="2938225" y="0"/>
                      <a:pt x="3021806" y="83582"/>
                      <a:pt x="3021806" y="192881"/>
                    </a:cubicBezTo>
                    <a:lnTo>
                      <a:pt x="3021806" y="2636044"/>
                    </a:lnTo>
                    <a:cubicBezTo>
                      <a:pt x="3021806" y="2745343"/>
                      <a:pt x="2938225" y="2828925"/>
                      <a:pt x="2828925" y="2828925"/>
                    </a:cubicBezTo>
                    <a:close/>
                    <a:moveTo>
                      <a:pt x="192881" y="128588"/>
                    </a:moveTo>
                    <a:cubicBezTo>
                      <a:pt x="154305" y="128588"/>
                      <a:pt x="128588" y="154305"/>
                      <a:pt x="128588" y="192881"/>
                    </a:cubicBezTo>
                    <a:lnTo>
                      <a:pt x="128588" y="2636044"/>
                    </a:lnTo>
                    <a:cubicBezTo>
                      <a:pt x="128588" y="2674620"/>
                      <a:pt x="154305" y="2700338"/>
                      <a:pt x="192881" y="2700338"/>
                    </a:cubicBezTo>
                    <a:lnTo>
                      <a:pt x="2828925" y="2700338"/>
                    </a:lnTo>
                    <a:cubicBezTo>
                      <a:pt x="2867501" y="2700338"/>
                      <a:pt x="2893219" y="2674620"/>
                      <a:pt x="2893219" y="2636044"/>
                    </a:cubicBezTo>
                    <a:lnTo>
                      <a:pt x="2893219" y="192881"/>
                    </a:lnTo>
                    <a:cubicBezTo>
                      <a:pt x="2893219" y="154305"/>
                      <a:pt x="2867501" y="128588"/>
                      <a:pt x="2828925" y="1285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1"/>
              <p:cNvSpPr/>
              <p:nvPr/>
            </p:nvSpPr>
            <p:spPr>
              <a:xfrm>
                <a:off x="3993356" y="1221581"/>
                <a:ext cx="128587" cy="2700337"/>
              </a:xfrm>
              <a:custGeom>
                <a:rect b="b" l="l" r="r" t="t"/>
                <a:pathLst>
                  <a:path extrusionOk="0" h="2700337" w="128587">
                    <a:moveTo>
                      <a:pt x="0" y="0"/>
                    </a:moveTo>
                    <a:lnTo>
                      <a:pt x="128588" y="0"/>
                    </a:lnTo>
                    <a:lnTo>
                      <a:pt x="128588" y="2700338"/>
                    </a:lnTo>
                    <a:lnTo>
                      <a:pt x="0" y="27003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11"/>
              <p:cNvSpPr/>
              <p:nvPr/>
            </p:nvSpPr>
            <p:spPr>
              <a:xfrm>
                <a:off x="4957762" y="1221581"/>
                <a:ext cx="128587" cy="2700337"/>
              </a:xfrm>
              <a:custGeom>
                <a:rect b="b" l="l" r="r" t="t"/>
                <a:pathLst>
                  <a:path extrusionOk="0" h="2700337" w="128587">
                    <a:moveTo>
                      <a:pt x="0" y="0"/>
                    </a:moveTo>
                    <a:lnTo>
                      <a:pt x="128588" y="0"/>
                    </a:lnTo>
                    <a:lnTo>
                      <a:pt x="128588" y="2700338"/>
                    </a:lnTo>
                    <a:lnTo>
                      <a:pt x="0" y="27003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11"/>
              <p:cNvSpPr/>
              <p:nvPr/>
            </p:nvSpPr>
            <p:spPr>
              <a:xfrm>
                <a:off x="3157537" y="3021806"/>
                <a:ext cx="2764631" cy="128587"/>
              </a:xfrm>
              <a:custGeom>
                <a:rect b="b" l="l" r="r" t="t"/>
                <a:pathLst>
                  <a:path extrusionOk="0" h="128587" w="2764631">
                    <a:moveTo>
                      <a:pt x="0" y="0"/>
                    </a:moveTo>
                    <a:lnTo>
                      <a:pt x="2764631" y="0"/>
                    </a:lnTo>
                    <a:lnTo>
                      <a:pt x="2764631" y="128588"/>
                    </a:lnTo>
                    <a:lnTo>
                      <a:pt x="0" y="1285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11"/>
              <p:cNvSpPr/>
              <p:nvPr/>
            </p:nvSpPr>
            <p:spPr>
              <a:xfrm>
                <a:off x="3157537" y="2057400"/>
                <a:ext cx="2764631" cy="128587"/>
              </a:xfrm>
              <a:custGeom>
                <a:rect b="b" l="l" r="r" t="t"/>
                <a:pathLst>
                  <a:path extrusionOk="0" h="128587" w="2764631">
                    <a:moveTo>
                      <a:pt x="0" y="0"/>
                    </a:moveTo>
                    <a:lnTo>
                      <a:pt x="2764631" y="0"/>
                    </a:lnTo>
                    <a:lnTo>
                      <a:pt x="2764631" y="128588"/>
                    </a:lnTo>
                    <a:lnTo>
                      <a:pt x="0" y="1285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47" name="Google Shape;547;p11"/>
            <p:cNvCxnSpPr/>
            <p:nvPr/>
          </p:nvCxnSpPr>
          <p:spPr>
            <a:xfrm>
              <a:off x="2210875" y="3404756"/>
              <a:ext cx="75125" cy="0"/>
            </a:xfrm>
            <a:prstGeom prst="straightConnector1">
              <a:avLst/>
            </a:pr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triangle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2161352" y="3789686"/>
              <a:ext cx="124648" cy="0"/>
            </a:xfrm>
            <a:prstGeom prst="straightConnector1">
              <a:avLst/>
            </a:pr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triangle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2111507" y="4113061"/>
              <a:ext cx="174493" cy="0"/>
            </a:xfrm>
            <a:prstGeom prst="straightConnector1">
              <a:avLst/>
            </a:pr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triangle"/>
            </a:ln>
          </p:spPr>
        </p:cxnSp>
      </p:grpSp>
      <p:cxnSp>
        <p:nvCxnSpPr>
          <p:cNvPr id="550" name="Google Shape;550;p11"/>
          <p:cNvCxnSpPr/>
          <p:nvPr/>
        </p:nvCxnSpPr>
        <p:spPr>
          <a:xfrm>
            <a:off x="2838054" y="3379989"/>
            <a:ext cx="22047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1" name="Google Shape;551;p11"/>
          <p:cNvCxnSpPr/>
          <p:nvPr/>
        </p:nvCxnSpPr>
        <p:spPr>
          <a:xfrm rot="10800000">
            <a:off x="3047839" y="2609849"/>
            <a:ext cx="0" cy="770140"/>
          </a:xfrm>
          <a:prstGeom prst="straightConnector1">
            <a:avLst/>
          </a:prstGeom>
          <a:noFill/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2" name="Google Shape;552;p11"/>
          <p:cNvCxnSpPr/>
          <p:nvPr/>
        </p:nvCxnSpPr>
        <p:spPr>
          <a:xfrm>
            <a:off x="3047839" y="2609849"/>
            <a:ext cx="28528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Trintech Logo RGB colors - Accountancy Age" id="553" name="Google Shape;55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95550" y="2332356"/>
            <a:ext cx="995041" cy="49752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1"/>
          <p:cNvSpPr/>
          <p:nvPr/>
        </p:nvSpPr>
        <p:spPr>
          <a:xfrm>
            <a:off x="3357996" y="3169725"/>
            <a:ext cx="1066835" cy="368062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Reconciliations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1"/>
          <p:cNvSpPr/>
          <p:nvPr/>
        </p:nvSpPr>
        <p:spPr>
          <a:xfrm>
            <a:off x="4753408" y="3169725"/>
            <a:ext cx="1066835" cy="368062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Consolidations Engine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1"/>
          <p:cNvSpPr/>
          <p:nvPr/>
        </p:nvSpPr>
        <p:spPr>
          <a:xfrm>
            <a:off x="3167848" y="3622849"/>
            <a:ext cx="1389106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4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Account</a:t>
            </a:r>
            <a:br>
              <a:rPr b="1" i="0" lang="en-GB" sz="9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1" i="0" lang="en-GB" sz="9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Reconciliations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Balance Amounts Requiring Adjustments determined </a:t>
            </a:r>
            <a:endParaRPr b="0" i="0" sz="8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557" name="Google Shape;557;p11"/>
          <p:cNvCxnSpPr/>
          <p:nvPr/>
        </p:nvCxnSpPr>
        <p:spPr>
          <a:xfrm>
            <a:off x="4478718" y="3353756"/>
            <a:ext cx="22047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58" name="Google Shape;558;p11"/>
          <p:cNvSpPr/>
          <p:nvPr/>
        </p:nvSpPr>
        <p:spPr>
          <a:xfrm>
            <a:off x="4624403" y="3622849"/>
            <a:ext cx="1290603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4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Top Side</a:t>
            </a:r>
            <a:br>
              <a:rPr b="0" i="0" lang="en-GB" sz="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GB" sz="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Journal Entries</a:t>
            </a:r>
            <a:endParaRPr b="0" i="0" sz="8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59" name="Google Shape;5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4366" y="2363769"/>
            <a:ext cx="1361504" cy="715041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11"/>
          <p:cNvSpPr/>
          <p:nvPr/>
        </p:nvSpPr>
        <p:spPr>
          <a:xfrm>
            <a:off x="6131700" y="3169725"/>
            <a:ext cx="1066835" cy="368062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Drag-drop Reports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1" name="Google Shape;561;p11"/>
          <p:cNvCxnSpPr/>
          <p:nvPr/>
        </p:nvCxnSpPr>
        <p:spPr>
          <a:xfrm>
            <a:off x="5865736" y="3353756"/>
            <a:ext cx="22047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2" name="Google Shape;562;p11"/>
          <p:cNvCxnSpPr/>
          <p:nvPr/>
        </p:nvCxnSpPr>
        <p:spPr>
          <a:xfrm>
            <a:off x="6674933" y="2229775"/>
            <a:ext cx="0" cy="15357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3" name="Google Shape;563;p11"/>
          <p:cNvSpPr/>
          <p:nvPr/>
        </p:nvSpPr>
        <p:spPr>
          <a:xfrm>
            <a:off x="6019816" y="1777702"/>
            <a:ext cx="1290603" cy="43699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4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Books Close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Actual’s are ready </a:t>
            </a:r>
            <a:br>
              <a:rPr b="0" i="0" lang="en-GB" sz="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GB" sz="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for reporting</a:t>
            </a:r>
            <a:endParaRPr b="0" i="0" sz="8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64" name="Google Shape;56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3440" y="1534717"/>
            <a:ext cx="242985" cy="242985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11"/>
          <p:cNvSpPr/>
          <p:nvPr/>
        </p:nvSpPr>
        <p:spPr>
          <a:xfrm>
            <a:off x="5848831" y="3589062"/>
            <a:ext cx="11826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40000">
            <a:noAutofit/>
          </a:bodyPr>
          <a:lstStyle/>
          <a:p>
            <a:pPr indent="-171450" lvl="1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44444"/>
              </a:buClr>
              <a:buSzPts val="700"/>
              <a:buFont typeface="DM Sans"/>
              <a:buChar char="•"/>
            </a:pPr>
            <a:r>
              <a:rPr b="0" i="0" lang="en-GB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Financial Statements</a:t>
            </a:r>
            <a:endParaRPr b="0"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71450" lvl="1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DM Sans"/>
              <a:buChar char="•"/>
            </a:pPr>
            <a:r>
              <a:rPr b="0" i="0" lang="en-GB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Variance Analysis</a:t>
            </a:r>
            <a:endParaRPr b="0"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71450" lvl="1" marL="3429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DM Sans"/>
              <a:buChar char="•"/>
            </a:pPr>
            <a:r>
              <a:rPr b="0" i="0" lang="en-GB" sz="7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Forward Looking Statements</a:t>
            </a:r>
            <a:endParaRPr b="0" i="0" sz="11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566" name="Google Shape;566;p11"/>
          <p:cNvGrpSpPr/>
          <p:nvPr/>
        </p:nvGrpSpPr>
        <p:grpSpPr>
          <a:xfrm>
            <a:off x="6872688" y="3714966"/>
            <a:ext cx="473182" cy="505817"/>
            <a:chOff x="6851333" y="3730558"/>
            <a:chExt cx="417458" cy="446250"/>
          </a:xfrm>
        </p:grpSpPr>
        <p:pic>
          <p:nvPicPr>
            <p:cNvPr id="567" name="Google Shape;567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851333" y="3730558"/>
              <a:ext cx="249534" cy="2495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8" name="Google Shape;568;p11"/>
            <p:cNvSpPr/>
            <p:nvPr/>
          </p:nvSpPr>
          <p:spPr>
            <a:xfrm>
              <a:off x="6996945" y="3854700"/>
              <a:ext cx="118140" cy="17549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69" name="Google Shape;569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934987" y="3825808"/>
              <a:ext cx="249534" cy="2495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0" name="Google Shape;570;p11"/>
            <p:cNvGrpSpPr/>
            <p:nvPr/>
          </p:nvGrpSpPr>
          <p:grpSpPr>
            <a:xfrm>
              <a:off x="7019257" y="3927274"/>
              <a:ext cx="249534" cy="249534"/>
              <a:chOff x="7019257" y="3927274"/>
              <a:chExt cx="249534" cy="249534"/>
            </a:xfrm>
          </p:grpSpPr>
          <p:sp>
            <p:nvSpPr>
              <p:cNvPr id="571" name="Google Shape;571;p11"/>
              <p:cNvSpPr/>
              <p:nvPr/>
            </p:nvSpPr>
            <p:spPr>
              <a:xfrm>
                <a:off x="7080986" y="3967224"/>
                <a:ext cx="126055" cy="12933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72" name="Google Shape;572;p1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7019257" y="3927274"/>
                <a:ext cx="249534" cy="2495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573" name="Google Shape;573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40260" y="2177177"/>
            <a:ext cx="895730" cy="212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4" name="Google Shape;574;p11"/>
          <p:cNvCxnSpPr/>
          <p:nvPr/>
        </p:nvCxnSpPr>
        <p:spPr>
          <a:xfrm rot="10800000">
            <a:off x="7252567" y="2317243"/>
            <a:ext cx="0" cy="1605614"/>
          </a:xfrm>
          <a:prstGeom prst="straightConnector1">
            <a:avLst/>
          </a:prstGeom>
          <a:noFill/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5" name="Google Shape;575;p11"/>
          <p:cNvCxnSpPr/>
          <p:nvPr/>
        </p:nvCxnSpPr>
        <p:spPr>
          <a:xfrm>
            <a:off x="7252567" y="2317243"/>
            <a:ext cx="28528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76" name="Google Shape;576;p11"/>
          <p:cNvSpPr/>
          <p:nvPr/>
        </p:nvSpPr>
        <p:spPr>
          <a:xfrm>
            <a:off x="399545" y="2959991"/>
            <a:ext cx="1334229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4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ERP Data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GL Data – Chart of Account, Trial Balance Transactions,</a:t>
            </a:r>
            <a:br>
              <a:rPr b="0" i="0" lang="en-GB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GB" sz="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Currency Data</a:t>
            </a:r>
            <a:endParaRPr b="0" i="0" sz="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77" name="Google Shape;577;p11"/>
          <p:cNvSpPr/>
          <p:nvPr/>
        </p:nvSpPr>
        <p:spPr>
          <a:xfrm>
            <a:off x="7363147" y="3584332"/>
            <a:ext cx="1395412" cy="43699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4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Final Mile of Reporting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Linking and collaborative capabilities automate final reports in spreadsheets, documents, and slide decks</a:t>
            </a:r>
            <a:endParaRPr b="0" i="0" sz="8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578" name="Google Shape;578;p11"/>
          <p:cNvGrpSpPr/>
          <p:nvPr/>
        </p:nvGrpSpPr>
        <p:grpSpPr>
          <a:xfrm>
            <a:off x="7487910" y="3010214"/>
            <a:ext cx="1133925" cy="414579"/>
            <a:chOff x="7517280" y="2820899"/>
            <a:chExt cx="1003489" cy="366890"/>
          </a:xfrm>
        </p:grpSpPr>
        <p:grpSp>
          <p:nvGrpSpPr>
            <p:cNvPr id="579" name="Google Shape;579;p11"/>
            <p:cNvGrpSpPr/>
            <p:nvPr/>
          </p:nvGrpSpPr>
          <p:grpSpPr>
            <a:xfrm>
              <a:off x="7581201" y="2874605"/>
              <a:ext cx="234881" cy="313184"/>
              <a:chOff x="9547327" y="1648969"/>
              <a:chExt cx="342900" cy="457213"/>
            </a:xfrm>
          </p:grpSpPr>
          <p:sp>
            <p:nvSpPr>
              <p:cNvPr id="580" name="Google Shape;580;p11"/>
              <p:cNvSpPr/>
              <p:nvPr/>
            </p:nvSpPr>
            <p:spPr>
              <a:xfrm>
                <a:off x="9614002" y="1829957"/>
                <a:ext cx="95250" cy="19050"/>
              </a:xfrm>
              <a:custGeom>
                <a:rect b="b" l="l" r="r" t="t"/>
                <a:pathLst>
                  <a:path extrusionOk="0" h="19050" w="95250">
                    <a:moveTo>
                      <a:pt x="85725" y="19050"/>
                    </a:moveTo>
                    <a:lnTo>
                      <a:pt x="9525" y="19050"/>
                    </a:lnTo>
                    <a:cubicBezTo>
                      <a:pt x="4286" y="19050"/>
                      <a:pt x="0" y="14764"/>
                      <a:pt x="0" y="9525"/>
                    </a:cubicBezTo>
                    <a:cubicBezTo>
                      <a:pt x="0" y="4286"/>
                      <a:pt x="4286" y="0"/>
                      <a:pt x="9525" y="0"/>
                    </a:cubicBezTo>
                    <a:lnTo>
                      <a:pt x="85725" y="0"/>
                    </a:lnTo>
                    <a:cubicBezTo>
                      <a:pt x="90964" y="0"/>
                      <a:pt x="95250" y="4286"/>
                      <a:pt x="95250" y="9525"/>
                    </a:cubicBezTo>
                    <a:cubicBezTo>
                      <a:pt x="95250" y="14764"/>
                      <a:pt x="90964" y="19050"/>
                      <a:pt x="85725" y="1905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11"/>
              <p:cNvSpPr/>
              <p:nvPr/>
            </p:nvSpPr>
            <p:spPr>
              <a:xfrm>
                <a:off x="9728302" y="1982357"/>
                <a:ext cx="95250" cy="19050"/>
              </a:xfrm>
              <a:custGeom>
                <a:rect b="b" l="l" r="r" t="t"/>
                <a:pathLst>
                  <a:path extrusionOk="0" h="19050" w="95250">
                    <a:moveTo>
                      <a:pt x="85725" y="19050"/>
                    </a:moveTo>
                    <a:lnTo>
                      <a:pt x="9525" y="19050"/>
                    </a:lnTo>
                    <a:cubicBezTo>
                      <a:pt x="4286" y="19050"/>
                      <a:pt x="0" y="14764"/>
                      <a:pt x="0" y="9525"/>
                    </a:cubicBezTo>
                    <a:cubicBezTo>
                      <a:pt x="0" y="4286"/>
                      <a:pt x="4286" y="0"/>
                      <a:pt x="9525" y="0"/>
                    </a:cubicBezTo>
                    <a:lnTo>
                      <a:pt x="85725" y="0"/>
                    </a:lnTo>
                    <a:cubicBezTo>
                      <a:pt x="90964" y="0"/>
                      <a:pt x="95250" y="4286"/>
                      <a:pt x="95250" y="9525"/>
                    </a:cubicBezTo>
                    <a:cubicBezTo>
                      <a:pt x="95250" y="14764"/>
                      <a:pt x="90964" y="19050"/>
                      <a:pt x="85725" y="1905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1"/>
              <p:cNvSpPr/>
              <p:nvPr/>
            </p:nvSpPr>
            <p:spPr>
              <a:xfrm>
                <a:off x="9614002" y="1868057"/>
                <a:ext cx="209550" cy="19050"/>
              </a:xfrm>
              <a:custGeom>
                <a:rect b="b" l="l" r="r" t="t"/>
                <a:pathLst>
                  <a:path extrusionOk="0" h="19050" w="209550">
                    <a:moveTo>
                      <a:pt x="200025" y="19050"/>
                    </a:moveTo>
                    <a:lnTo>
                      <a:pt x="9525" y="19050"/>
                    </a:lnTo>
                    <a:cubicBezTo>
                      <a:pt x="4286" y="19050"/>
                      <a:pt x="0" y="14764"/>
                      <a:pt x="0" y="9525"/>
                    </a:cubicBezTo>
                    <a:cubicBezTo>
                      <a:pt x="0" y="4286"/>
                      <a:pt x="4286" y="0"/>
                      <a:pt x="9525" y="0"/>
                    </a:cubicBezTo>
                    <a:lnTo>
                      <a:pt x="200025" y="0"/>
                    </a:lnTo>
                    <a:cubicBezTo>
                      <a:pt x="205264" y="0"/>
                      <a:pt x="209550" y="4286"/>
                      <a:pt x="209550" y="9525"/>
                    </a:cubicBezTo>
                    <a:cubicBezTo>
                      <a:pt x="209550" y="14764"/>
                      <a:pt x="205264" y="19050"/>
                      <a:pt x="200025" y="1905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1"/>
              <p:cNvSpPr/>
              <p:nvPr/>
            </p:nvSpPr>
            <p:spPr>
              <a:xfrm>
                <a:off x="9614002" y="1906157"/>
                <a:ext cx="209550" cy="19050"/>
              </a:xfrm>
              <a:custGeom>
                <a:rect b="b" l="l" r="r" t="t"/>
                <a:pathLst>
                  <a:path extrusionOk="0" h="19050" w="209550">
                    <a:moveTo>
                      <a:pt x="200025" y="19050"/>
                    </a:moveTo>
                    <a:lnTo>
                      <a:pt x="9525" y="19050"/>
                    </a:lnTo>
                    <a:cubicBezTo>
                      <a:pt x="4286" y="19050"/>
                      <a:pt x="0" y="14764"/>
                      <a:pt x="0" y="9525"/>
                    </a:cubicBezTo>
                    <a:cubicBezTo>
                      <a:pt x="0" y="4286"/>
                      <a:pt x="4286" y="0"/>
                      <a:pt x="9525" y="0"/>
                    </a:cubicBezTo>
                    <a:lnTo>
                      <a:pt x="200025" y="0"/>
                    </a:lnTo>
                    <a:cubicBezTo>
                      <a:pt x="205264" y="0"/>
                      <a:pt x="209550" y="4286"/>
                      <a:pt x="209550" y="9525"/>
                    </a:cubicBezTo>
                    <a:cubicBezTo>
                      <a:pt x="209550" y="14764"/>
                      <a:pt x="205264" y="19050"/>
                      <a:pt x="200025" y="1905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1"/>
              <p:cNvSpPr/>
              <p:nvPr/>
            </p:nvSpPr>
            <p:spPr>
              <a:xfrm>
                <a:off x="9614002" y="1944257"/>
                <a:ext cx="209550" cy="19050"/>
              </a:xfrm>
              <a:custGeom>
                <a:rect b="b" l="l" r="r" t="t"/>
                <a:pathLst>
                  <a:path extrusionOk="0" h="19050" w="209550">
                    <a:moveTo>
                      <a:pt x="200025" y="19050"/>
                    </a:moveTo>
                    <a:lnTo>
                      <a:pt x="9525" y="19050"/>
                    </a:lnTo>
                    <a:cubicBezTo>
                      <a:pt x="4286" y="19050"/>
                      <a:pt x="0" y="14764"/>
                      <a:pt x="0" y="9525"/>
                    </a:cubicBezTo>
                    <a:cubicBezTo>
                      <a:pt x="0" y="4286"/>
                      <a:pt x="4286" y="0"/>
                      <a:pt x="9525" y="0"/>
                    </a:cubicBezTo>
                    <a:lnTo>
                      <a:pt x="200025" y="0"/>
                    </a:lnTo>
                    <a:cubicBezTo>
                      <a:pt x="205264" y="0"/>
                      <a:pt x="209550" y="4286"/>
                      <a:pt x="209550" y="9525"/>
                    </a:cubicBezTo>
                    <a:cubicBezTo>
                      <a:pt x="209550" y="14764"/>
                      <a:pt x="205264" y="19050"/>
                      <a:pt x="200025" y="1905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1"/>
              <p:cNvGrpSpPr/>
              <p:nvPr/>
            </p:nvGrpSpPr>
            <p:grpSpPr>
              <a:xfrm>
                <a:off x="9547327" y="1648969"/>
                <a:ext cx="342900" cy="457213"/>
                <a:chOff x="9547327" y="1648969"/>
                <a:chExt cx="342900" cy="457213"/>
              </a:xfrm>
            </p:grpSpPr>
            <p:sp>
              <p:nvSpPr>
                <p:cNvPr id="586" name="Google Shape;586;p11"/>
                <p:cNvSpPr/>
                <p:nvPr/>
              </p:nvSpPr>
              <p:spPr>
                <a:xfrm>
                  <a:off x="9547327" y="1648982"/>
                  <a:ext cx="342900" cy="457200"/>
                </a:xfrm>
                <a:custGeom>
                  <a:rect b="b" l="l" r="r" t="t"/>
                  <a:pathLst>
                    <a:path extrusionOk="0" h="457200" w="342900">
                      <a:moveTo>
                        <a:pt x="314325" y="457200"/>
                      </a:moveTo>
                      <a:lnTo>
                        <a:pt x="28575" y="457200"/>
                      </a:lnTo>
                      <a:cubicBezTo>
                        <a:pt x="12859" y="457200"/>
                        <a:pt x="0" y="444341"/>
                        <a:pt x="0" y="428625"/>
                      </a:cubicBezTo>
                      <a:lnTo>
                        <a:pt x="0" y="114300"/>
                      </a:lnTo>
                      <a:cubicBezTo>
                        <a:pt x="0" y="111728"/>
                        <a:pt x="1048" y="109347"/>
                        <a:pt x="2762" y="107537"/>
                      </a:cubicBezTo>
                      <a:lnTo>
                        <a:pt x="107537" y="2762"/>
                      </a:lnTo>
                      <a:cubicBezTo>
                        <a:pt x="109347" y="953"/>
                        <a:pt x="111728" y="0"/>
                        <a:pt x="114300" y="0"/>
                      </a:cubicBezTo>
                      <a:lnTo>
                        <a:pt x="314325" y="0"/>
                      </a:lnTo>
                      <a:cubicBezTo>
                        <a:pt x="321945" y="0"/>
                        <a:pt x="329184" y="2953"/>
                        <a:pt x="334518" y="8382"/>
                      </a:cubicBezTo>
                      <a:cubicBezTo>
                        <a:pt x="339947" y="13811"/>
                        <a:pt x="342900" y="20955"/>
                        <a:pt x="342900" y="28575"/>
                      </a:cubicBezTo>
                      <a:lnTo>
                        <a:pt x="342900" y="28575"/>
                      </a:lnTo>
                      <a:cubicBezTo>
                        <a:pt x="342900" y="28575"/>
                        <a:pt x="342900" y="428625"/>
                        <a:pt x="342900" y="428625"/>
                      </a:cubicBezTo>
                      <a:cubicBezTo>
                        <a:pt x="342900" y="444341"/>
                        <a:pt x="330041" y="457200"/>
                        <a:pt x="314325" y="457200"/>
                      </a:cubicBezTo>
                      <a:close/>
                      <a:moveTo>
                        <a:pt x="19050" y="118301"/>
                      </a:moveTo>
                      <a:lnTo>
                        <a:pt x="19050" y="428720"/>
                      </a:lnTo>
                      <a:cubicBezTo>
                        <a:pt x="19050" y="433959"/>
                        <a:pt x="23336" y="438245"/>
                        <a:pt x="28575" y="438245"/>
                      </a:cubicBezTo>
                      <a:lnTo>
                        <a:pt x="314325" y="438245"/>
                      </a:lnTo>
                      <a:cubicBezTo>
                        <a:pt x="319564" y="438245"/>
                        <a:pt x="323850" y="433959"/>
                        <a:pt x="323850" y="428720"/>
                      </a:cubicBezTo>
                      <a:lnTo>
                        <a:pt x="323850" y="28575"/>
                      </a:lnTo>
                      <a:cubicBezTo>
                        <a:pt x="323850" y="28575"/>
                        <a:pt x="323850" y="28575"/>
                        <a:pt x="323850" y="28575"/>
                      </a:cubicBezTo>
                      <a:cubicBezTo>
                        <a:pt x="323850" y="26003"/>
                        <a:pt x="322898" y="23622"/>
                        <a:pt x="321088" y="21812"/>
                      </a:cubicBezTo>
                      <a:cubicBezTo>
                        <a:pt x="319278" y="20003"/>
                        <a:pt x="316897" y="19050"/>
                        <a:pt x="314325" y="19050"/>
                      </a:cubicBezTo>
                      <a:lnTo>
                        <a:pt x="118205" y="19050"/>
                      </a:lnTo>
                      <a:lnTo>
                        <a:pt x="18955" y="118205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1"/>
                <p:cNvSpPr/>
                <p:nvPr/>
              </p:nvSpPr>
              <p:spPr>
                <a:xfrm>
                  <a:off x="9575902" y="1648969"/>
                  <a:ext cx="96488" cy="133362"/>
                </a:xfrm>
                <a:custGeom>
                  <a:rect b="b" l="l" r="r" t="t"/>
                  <a:pathLst>
                    <a:path extrusionOk="0" h="133362" w="96488">
                      <a:moveTo>
                        <a:pt x="86963" y="133363"/>
                      </a:moveTo>
                      <a:lnTo>
                        <a:pt x="9525" y="133363"/>
                      </a:lnTo>
                      <a:cubicBezTo>
                        <a:pt x="4286" y="133363"/>
                        <a:pt x="0" y="129077"/>
                        <a:pt x="0" y="123838"/>
                      </a:cubicBezTo>
                      <a:cubicBezTo>
                        <a:pt x="0" y="118599"/>
                        <a:pt x="4286" y="114313"/>
                        <a:pt x="9525" y="114313"/>
                      </a:cubicBezTo>
                      <a:lnTo>
                        <a:pt x="77343" y="114313"/>
                      </a:lnTo>
                      <a:lnTo>
                        <a:pt x="76200" y="9633"/>
                      </a:lnTo>
                      <a:cubicBezTo>
                        <a:pt x="76200" y="4394"/>
                        <a:pt x="80391" y="108"/>
                        <a:pt x="85630" y="13"/>
                      </a:cubicBezTo>
                      <a:cubicBezTo>
                        <a:pt x="91059" y="-273"/>
                        <a:pt x="95155" y="4204"/>
                        <a:pt x="95250" y="9443"/>
                      </a:cubicBezTo>
                      <a:lnTo>
                        <a:pt x="96488" y="123743"/>
                      </a:lnTo>
                      <a:cubicBezTo>
                        <a:pt x="96488" y="126314"/>
                        <a:pt x="95536" y="128696"/>
                        <a:pt x="93726" y="130505"/>
                      </a:cubicBezTo>
                      <a:cubicBezTo>
                        <a:pt x="91916" y="132315"/>
                        <a:pt x="89535" y="133363"/>
                        <a:pt x="86963" y="133363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88" name="Google Shape;588;p11"/>
            <p:cNvGrpSpPr/>
            <p:nvPr/>
          </p:nvGrpSpPr>
          <p:grpSpPr>
            <a:xfrm>
              <a:off x="8283025" y="2875748"/>
              <a:ext cx="237744" cy="310896"/>
              <a:chOff x="10233127" y="2334782"/>
              <a:chExt cx="342900" cy="457200"/>
            </a:xfrm>
          </p:grpSpPr>
          <p:grpSp>
            <p:nvGrpSpPr>
              <p:cNvPr id="589" name="Google Shape;589;p11"/>
              <p:cNvGrpSpPr/>
              <p:nvPr/>
            </p:nvGrpSpPr>
            <p:grpSpPr>
              <a:xfrm>
                <a:off x="10233127" y="2334782"/>
                <a:ext cx="342900" cy="457200"/>
                <a:chOff x="10233127" y="2334782"/>
                <a:chExt cx="342900" cy="457200"/>
              </a:xfrm>
            </p:grpSpPr>
            <p:sp>
              <p:nvSpPr>
                <p:cNvPr id="590" name="Google Shape;590;p11"/>
                <p:cNvSpPr/>
                <p:nvPr/>
              </p:nvSpPr>
              <p:spPr>
                <a:xfrm>
                  <a:off x="10233127" y="2334782"/>
                  <a:ext cx="342900" cy="457200"/>
                </a:xfrm>
                <a:custGeom>
                  <a:rect b="b" l="l" r="r" t="t"/>
                  <a:pathLst>
                    <a:path extrusionOk="0" h="457200" w="342900">
                      <a:moveTo>
                        <a:pt x="314325" y="457200"/>
                      </a:moveTo>
                      <a:lnTo>
                        <a:pt x="28575" y="457200"/>
                      </a:lnTo>
                      <a:cubicBezTo>
                        <a:pt x="12859" y="457200"/>
                        <a:pt x="0" y="444341"/>
                        <a:pt x="0" y="428625"/>
                      </a:cubicBezTo>
                      <a:lnTo>
                        <a:pt x="0" y="114300"/>
                      </a:lnTo>
                      <a:cubicBezTo>
                        <a:pt x="0" y="111728"/>
                        <a:pt x="1048" y="109347"/>
                        <a:pt x="2762" y="107537"/>
                      </a:cubicBezTo>
                      <a:lnTo>
                        <a:pt x="107537" y="2762"/>
                      </a:lnTo>
                      <a:cubicBezTo>
                        <a:pt x="109347" y="952"/>
                        <a:pt x="111728" y="0"/>
                        <a:pt x="114300" y="0"/>
                      </a:cubicBezTo>
                      <a:lnTo>
                        <a:pt x="314325" y="0"/>
                      </a:lnTo>
                      <a:cubicBezTo>
                        <a:pt x="330041" y="0"/>
                        <a:pt x="342900" y="12859"/>
                        <a:pt x="342900" y="28575"/>
                      </a:cubicBezTo>
                      <a:lnTo>
                        <a:pt x="342900" y="28575"/>
                      </a:lnTo>
                      <a:lnTo>
                        <a:pt x="342900" y="428625"/>
                      </a:lnTo>
                      <a:cubicBezTo>
                        <a:pt x="342900" y="444341"/>
                        <a:pt x="330041" y="457200"/>
                        <a:pt x="314325" y="457200"/>
                      </a:cubicBezTo>
                      <a:close/>
                      <a:moveTo>
                        <a:pt x="19050" y="118205"/>
                      </a:moveTo>
                      <a:lnTo>
                        <a:pt x="19050" y="428625"/>
                      </a:lnTo>
                      <a:cubicBezTo>
                        <a:pt x="19050" y="433864"/>
                        <a:pt x="23336" y="438150"/>
                        <a:pt x="28575" y="438150"/>
                      </a:cubicBezTo>
                      <a:lnTo>
                        <a:pt x="314325" y="438150"/>
                      </a:lnTo>
                      <a:cubicBezTo>
                        <a:pt x="319564" y="438150"/>
                        <a:pt x="323850" y="433864"/>
                        <a:pt x="323850" y="428625"/>
                      </a:cubicBezTo>
                      <a:lnTo>
                        <a:pt x="323850" y="28575"/>
                      </a:lnTo>
                      <a:cubicBezTo>
                        <a:pt x="323850" y="23336"/>
                        <a:pt x="319659" y="19050"/>
                        <a:pt x="314325" y="19050"/>
                      </a:cubicBezTo>
                      <a:lnTo>
                        <a:pt x="118205" y="19050"/>
                      </a:lnTo>
                      <a:lnTo>
                        <a:pt x="18955" y="118205"/>
                      </a:lnTo>
                      <a:close/>
                      <a:moveTo>
                        <a:pt x="333375" y="28575"/>
                      </a:moveTo>
                      <a:lnTo>
                        <a:pt x="333375" y="28575"/>
                      </a:lnTo>
                      <a:lnTo>
                        <a:pt x="333375" y="28575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11"/>
                <p:cNvSpPr/>
                <p:nvPr/>
              </p:nvSpPr>
              <p:spPr>
                <a:xfrm>
                  <a:off x="10261702" y="2334782"/>
                  <a:ext cx="96488" cy="133350"/>
                </a:xfrm>
                <a:custGeom>
                  <a:rect b="b" l="l" r="r" t="t"/>
                  <a:pathLst>
                    <a:path extrusionOk="0" h="133350" w="96488">
                      <a:moveTo>
                        <a:pt x="86963" y="133350"/>
                      </a:moveTo>
                      <a:lnTo>
                        <a:pt x="9525" y="133350"/>
                      </a:lnTo>
                      <a:cubicBezTo>
                        <a:pt x="4286" y="133350"/>
                        <a:pt x="0" y="129064"/>
                        <a:pt x="0" y="123825"/>
                      </a:cubicBezTo>
                      <a:cubicBezTo>
                        <a:pt x="0" y="118586"/>
                        <a:pt x="4286" y="114300"/>
                        <a:pt x="9525" y="114300"/>
                      </a:cubicBezTo>
                      <a:lnTo>
                        <a:pt x="77343" y="114300"/>
                      </a:lnTo>
                      <a:lnTo>
                        <a:pt x="76200" y="9620"/>
                      </a:lnTo>
                      <a:cubicBezTo>
                        <a:pt x="76200" y="4381"/>
                        <a:pt x="80391" y="95"/>
                        <a:pt x="85630" y="0"/>
                      </a:cubicBezTo>
                      <a:cubicBezTo>
                        <a:pt x="90964" y="381"/>
                        <a:pt x="95155" y="4191"/>
                        <a:pt x="95250" y="9430"/>
                      </a:cubicBezTo>
                      <a:lnTo>
                        <a:pt x="96488" y="123730"/>
                      </a:lnTo>
                      <a:cubicBezTo>
                        <a:pt x="96488" y="126302"/>
                        <a:pt x="95536" y="128683"/>
                        <a:pt x="93726" y="130492"/>
                      </a:cubicBezTo>
                      <a:cubicBezTo>
                        <a:pt x="91916" y="132302"/>
                        <a:pt x="89535" y="133350"/>
                        <a:pt x="86963" y="13335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92" name="Google Shape;592;p11"/>
              <p:cNvSpPr/>
              <p:nvPr/>
            </p:nvSpPr>
            <p:spPr>
              <a:xfrm>
                <a:off x="10299802" y="2515757"/>
                <a:ext cx="209550" cy="190500"/>
              </a:xfrm>
              <a:custGeom>
                <a:rect b="b" l="l" r="r" t="t"/>
                <a:pathLst>
                  <a:path extrusionOk="0" h="190500" w="209550">
                    <a:moveTo>
                      <a:pt x="200025" y="190500"/>
                    </a:moveTo>
                    <a:lnTo>
                      <a:pt x="9525" y="190500"/>
                    </a:lnTo>
                    <a:cubicBezTo>
                      <a:pt x="4286" y="190500"/>
                      <a:pt x="0" y="186214"/>
                      <a:pt x="0" y="180975"/>
                    </a:cubicBezTo>
                    <a:lnTo>
                      <a:pt x="0" y="9525"/>
                    </a:lnTo>
                    <a:cubicBezTo>
                      <a:pt x="0" y="4286"/>
                      <a:pt x="4286" y="0"/>
                      <a:pt x="9525" y="0"/>
                    </a:cubicBezTo>
                    <a:lnTo>
                      <a:pt x="200025" y="0"/>
                    </a:lnTo>
                    <a:cubicBezTo>
                      <a:pt x="205264" y="0"/>
                      <a:pt x="209550" y="4286"/>
                      <a:pt x="209550" y="9525"/>
                    </a:cubicBezTo>
                    <a:lnTo>
                      <a:pt x="209550" y="180975"/>
                    </a:lnTo>
                    <a:cubicBezTo>
                      <a:pt x="209550" y="186214"/>
                      <a:pt x="205264" y="190500"/>
                      <a:pt x="200025" y="190500"/>
                    </a:cubicBezTo>
                    <a:close/>
                    <a:moveTo>
                      <a:pt x="19050" y="171450"/>
                    </a:moveTo>
                    <a:lnTo>
                      <a:pt x="190500" y="171450"/>
                    </a:lnTo>
                    <a:lnTo>
                      <a:pt x="190500" y="19050"/>
                    </a:lnTo>
                    <a:lnTo>
                      <a:pt x="19050" y="19050"/>
                    </a:lnTo>
                    <a:lnTo>
                      <a:pt x="19050" y="17145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0356952" y="2525282"/>
                <a:ext cx="19050" cy="171450"/>
              </a:xfrm>
              <a:custGeom>
                <a:rect b="b" l="l" r="r" t="t"/>
                <a:pathLst>
                  <a:path extrusionOk="0" h="171450" w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71450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11"/>
            <p:cNvGrpSpPr/>
            <p:nvPr/>
          </p:nvGrpSpPr>
          <p:grpSpPr>
            <a:xfrm>
              <a:off x="7930681" y="2875748"/>
              <a:ext cx="237744" cy="310896"/>
              <a:chOff x="9547327" y="2334782"/>
              <a:chExt cx="342900" cy="457200"/>
            </a:xfrm>
          </p:grpSpPr>
          <p:grpSp>
            <p:nvGrpSpPr>
              <p:cNvPr id="595" name="Google Shape;595;p11"/>
              <p:cNvGrpSpPr/>
              <p:nvPr/>
            </p:nvGrpSpPr>
            <p:grpSpPr>
              <a:xfrm>
                <a:off x="9547327" y="2334782"/>
                <a:ext cx="342900" cy="457200"/>
                <a:chOff x="9547327" y="2334782"/>
                <a:chExt cx="342900" cy="457200"/>
              </a:xfrm>
            </p:grpSpPr>
            <p:sp>
              <p:nvSpPr>
                <p:cNvPr id="596" name="Google Shape;596;p11"/>
                <p:cNvSpPr/>
                <p:nvPr/>
              </p:nvSpPr>
              <p:spPr>
                <a:xfrm>
                  <a:off x="9547327" y="2334782"/>
                  <a:ext cx="342900" cy="457200"/>
                </a:xfrm>
                <a:custGeom>
                  <a:rect b="b" l="l" r="r" t="t"/>
                  <a:pathLst>
                    <a:path extrusionOk="0" h="457200" w="342900">
                      <a:moveTo>
                        <a:pt x="314325" y="457200"/>
                      </a:moveTo>
                      <a:lnTo>
                        <a:pt x="28575" y="457200"/>
                      </a:lnTo>
                      <a:cubicBezTo>
                        <a:pt x="12859" y="457200"/>
                        <a:pt x="0" y="444341"/>
                        <a:pt x="0" y="428625"/>
                      </a:cubicBezTo>
                      <a:lnTo>
                        <a:pt x="0" y="114300"/>
                      </a:lnTo>
                      <a:cubicBezTo>
                        <a:pt x="0" y="111728"/>
                        <a:pt x="1048" y="109347"/>
                        <a:pt x="2762" y="107537"/>
                      </a:cubicBezTo>
                      <a:lnTo>
                        <a:pt x="107537" y="2762"/>
                      </a:lnTo>
                      <a:cubicBezTo>
                        <a:pt x="109347" y="952"/>
                        <a:pt x="111728" y="0"/>
                        <a:pt x="114300" y="0"/>
                      </a:cubicBezTo>
                      <a:lnTo>
                        <a:pt x="314325" y="0"/>
                      </a:lnTo>
                      <a:cubicBezTo>
                        <a:pt x="321945" y="0"/>
                        <a:pt x="329184" y="2953"/>
                        <a:pt x="334518" y="8382"/>
                      </a:cubicBezTo>
                      <a:cubicBezTo>
                        <a:pt x="339947" y="13811"/>
                        <a:pt x="342900" y="20955"/>
                        <a:pt x="342900" y="28575"/>
                      </a:cubicBezTo>
                      <a:lnTo>
                        <a:pt x="342900" y="28575"/>
                      </a:lnTo>
                      <a:cubicBezTo>
                        <a:pt x="342900" y="28575"/>
                        <a:pt x="342900" y="428625"/>
                        <a:pt x="342900" y="428625"/>
                      </a:cubicBezTo>
                      <a:cubicBezTo>
                        <a:pt x="342900" y="444341"/>
                        <a:pt x="330041" y="457200"/>
                        <a:pt x="314325" y="457200"/>
                      </a:cubicBezTo>
                      <a:close/>
                      <a:moveTo>
                        <a:pt x="19050" y="118205"/>
                      </a:moveTo>
                      <a:lnTo>
                        <a:pt x="19050" y="428625"/>
                      </a:lnTo>
                      <a:cubicBezTo>
                        <a:pt x="19050" y="433864"/>
                        <a:pt x="23336" y="438150"/>
                        <a:pt x="28575" y="438150"/>
                      </a:cubicBezTo>
                      <a:lnTo>
                        <a:pt x="314325" y="438150"/>
                      </a:lnTo>
                      <a:cubicBezTo>
                        <a:pt x="319564" y="438150"/>
                        <a:pt x="323850" y="433864"/>
                        <a:pt x="323850" y="428625"/>
                      </a:cubicBezTo>
                      <a:lnTo>
                        <a:pt x="323850" y="28575"/>
                      </a:lnTo>
                      <a:cubicBezTo>
                        <a:pt x="323850" y="28575"/>
                        <a:pt x="323850" y="28575"/>
                        <a:pt x="323850" y="28575"/>
                      </a:cubicBezTo>
                      <a:cubicBezTo>
                        <a:pt x="323850" y="26003"/>
                        <a:pt x="322898" y="23622"/>
                        <a:pt x="321088" y="21812"/>
                      </a:cubicBezTo>
                      <a:cubicBezTo>
                        <a:pt x="319278" y="20002"/>
                        <a:pt x="316897" y="19050"/>
                        <a:pt x="314325" y="19050"/>
                      </a:cubicBezTo>
                      <a:lnTo>
                        <a:pt x="118205" y="19050"/>
                      </a:lnTo>
                      <a:lnTo>
                        <a:pt x="18955" y="118205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597;p11"/>
                <p:cNvSpPr/>
                <p:nvPr/>
              </p:nvSpPr>
              <p:spPr>
                <a:xfrm>
                  <a:off x="9575902" y="2334782"/>
                  <a:ext cx="96488" cy="133350"/>
                </a:xfrm>
                <a:custGeom>
                  <a:rect b="b" l="l" r="r" t="t"/>
                  <a:pathLst>
                    <a:path extrusionOk="0" h="133350" w="96488">
                      <a:moveTo>
                        <a:pt x="86963" y="133350"/>
                      </a:moveTo>
                      <a:lnTo>
                        <a:pt x="9525" y="133350"/>
                      </a:lnTo>
                      <a:cubicBezTo>
                        <a:pt x="4286" y="133350"/>
                        <a:pt x="0" y="129064"/>
                        <a:pt x="0" y="123825"/>
                      </a:cubicBezTo>
                      <a:cubicBezTo>
                        <a:pt x="0" y="118586"/>
                        <a:pt x="4286" y="114300"/>
                        <a:pt x="9525" y="114300"/>
                      </a:cubicBezTo>
                      <a:lnTo>
                        <a:pt x="77343" y="114300"/>
                      </a:lnTo>
                      <a:lnTo>
                        <a:pt x="76200" y="9620"/>
                      </a:lnTo>
                      <a:cubicBezTo>
                        <a:pt x="76200" y="4381"/>
                        <a:pt x="80391" y="95"/>
                        <a:pt x="85630" y="0"/>
                      </a:cubicBezTo>
                      <a:cubicBezTo>
                        <a:pt x="91059" y="381"/>
                        <a:pt x="95155" y="4191"/>
                        <a:pt x="95250" y="9430"/>
                      </a:cubicBezTo>
                      <a:lnTo>
                        <a:pt x="96488" y="123730"/>
                      </a:lnTo>
                      <a:cubicBezTo>
                        <a:pt x="96488" y="126302"/>
                        <a:pt x="95536" y="128683"/>
                        <a:pt x="93726" y="130492"/>
                      </a:cubicBezTo>
                      <a:cubicBezTo>
                        <a:pt x="91916" y="132302"/>
                        <a:pt x="89535" y="133350"/>
                        <a:pt x="86963" y="13335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98" name="Google Shape;598;p11"/>
              <p:cNvSpPr/>
              <p:nvPr/>
            </p:nvSpPr>
            <p:spPr>
              <a:xfrm>
                <a:off x="9737827" y="2525282"/>
                <a:ext cx="19050" cy="171450"/>
              </a:xfrm>
              <a:custGeom>
                <a:rect b="b" l="l" r="r" t="t"/>
                <a:pathLst>
                  <a:path extrusionOk="0" h="171450" w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71450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>
                <a:off x="9680677" y="2525282"/>
                <a:ext cx="19050" cy="171450"/>
              </a:xfrm>
              <a:custGeom>
                <a:rect b="b" l="l" r="r" t="t"/>
                <a:pathLst>
                  <a:path extrusionOk="0" h="171450" w="19050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71450"/>
                    </a:lnTo>
                    <a:lnTo>
                      <a:pt x="0" y="17145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00" name="Google Shape;600;p11"/>
              <p:cNvGrpSpPr/>
              <p:nvPr/>
            </p:nvGrpSpPr>
            <p:grpSpPr>
              <a:xfrm>
                <a:off x="9633052" y="2572907"/>
                <a:ext cx="171449" cy="76200"/>
                <a:chOff x="9633052" y="2572907"/>
                <a:chExt cx="171449" cy="76200"/>
              </a:xfrm>
            </p:grpSpPr>
            <p:sp>
              <p:nvSpPr>
                <p:cNvPr id="601" name="Google Shape;601;p11"/>
                <p:cNvSpPr/>
                <p:nvPr/>
              </p:nvSpPr>
              <p:spPr>
                <a:xfrm>
                  <a:off x="9633052" y="2630057"/>
                  <a:ext cx="171449" cy="19050"/>
                </a:xfrm>
                <a:custGeom>
                  <a:rect b="b" l="l" r="r" t="t"/>
                  <a:pathLst>
                    <a:path extrusionOk="0" h="19050" w="171449">
                      <a:moveTo>
                        <a:pt x="0" y="0"/>
                      </a:moveTo>
                      <a:lnTo>
                        <a:pt x="171450" y="0"/>
                      </a:lnTo>
                      <a:lnTo>
                        <a:pt x="171450" y="19050"/>
                      </a:lnTo>
                      <a:lnTo>
                        <a:pt x="0" y="19050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11"/>
                <p:cNvSpPr/>
                <p:nvPr/>
              </p:nvSpPr>
              <p:spPr>
                <a:xfrm>
                  <a:off x="9633052" y="2572907"/>
                  <a:ext cx="171449" cy="19050"/>
                </a:xfrm>
                <a:custGeom>
                  <a:rect b="b" l="l" r="r" t="t"/>
                  <a:pathLst>
                    <a:path extrusionOk="0" h="19050" w="171449">
                      <a:moveTo>
                        <a:pt x="0" y="0"/>
                      </a:moveTo>
                      <a:lnTo>
                        <a:pt x="171450" y="0"/>
                      </a:lnTo>
                      <a:lnTo>
                        <a:pt x="171450" y="19050"/>
                      </a:lnTo>
                      <a:lnTo>
                        <a:pt x="0" y="19050"/>
                      </a:ln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03" name="Google Shape;603;p11"/>
              <p:cNvSpPr/>
              <p:nvPr/>
            </p:nvSpPr>
            <p:spPr>
              <a:xfrm>
                <a:off x="9623527" y="2515757"/>
                <a:ext cx="190500" cy="190500"/>
              </a:xfrm>
              <a:custGeom>
                <a:rect b="b" l="l" r="r" t="t"/>
                <a:pathLst>
                  <a:path extrusionOk="0" h="190500" w="190500">
                    <a:moveTo>
                      <a:pt x="180975" y="190500"/>
                    </a:moveTo>
                    <a:lnTo>
                      <a:pt x="9525" y="190500"/>
                    </a:lnTo>
                    <a:cubicBezTo>
                      <a:pt x="4286" y="190500"/>
                      <a:pt x="0" y="186214"/>
                      <a:pt x="0" y="180975"/>
                    </a:cubicBezTo>
                    <a:lnTo>
                      <a:pt x="0" y="9525"/>
                    </a:lnTo>
                    <a:cubicBezTo>
                      <a:pt x="0" y="4286"/>
                      <a:pt x="4286" y="0"/>
                      <a:pt x="9525" y="0"/>
                    </a:cubicBezTo>
                    <a:lnTo>
                      <a:pt x="180975" y="0"/>
                    </a:lnTo>
                    <a:cubicBezTo>
                      <a:pt x="186214" y="0"/>
                      <a:pt x="190500" y="4286"/>
                      <a:pt x="190500" y="9525"/>
                    </a:cubicBezTo>
                    <a:lnTo>
                      <a:pt x="190500" y="180975"/>
                    </a:lnTo>
                    <a:cubicBezTo>
                      <a:pt x="190500" y="186214"/>
                      <a:pt x="186214" y="190500"/>
                      <a:pt x="180975" y="190500"/>
                    </a:cubicBezTo>
                    <a:close/>
                    <a:moveTo>
                      <a:pt x="19050" y="171450"/>
                    </a:moveTo>
                    <a:lnTo>
                      <a:pt x="171450" y="171450"/>
                    </a:lnTo>
                    <a:lnTo>
                      <a:pt x="171450" y="19050"/>
                    </a:lnTo>
                    <a:lnTo>
                      <a:pt x="19050" y="19050"/>
                    </a:lnTo>
                    <a:lnTo>
                      <a:pt x="19050" y="17145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4" name="Google Shape;604;p11"/>
            <p:cNvSpPr/>
            <p:nvPr/>
          </p:nvSpPr>
          <p:spPr>
            <a:xfrm>
              <a:off x="7517280" y="2820899"/>
              <a:ext cx="162618" cy="162618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7877214" y="2824329"/>
              <a:ext cx="162618" cy="162618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8230193" y="2829877"/>
              <a:ext cx="162618" cy="162618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7" name="Google Shape;607;p11"/>
            <p:cNvGrpSpPr/>
            <p:nvPr/>
          </p:nvGrpSpPr>
          <p:grpSpPr>
            <a:xfrm>
              <a:off x="7556766" y="2862575"/>
              <a:ext cx="83926" cy="74021"/>
              <a:chOff x="9099033" y="2058795"/>
              <a:chExt cx="228790" cy="201786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9173975" y="2058795"/>
                <a:ext cx="153848" cy="154638"/>
              </a:xfrm>
              <a:custGeom>
                <a:rect b="b" l="l" r="r" t="t"/>
                <a:pathLst>
                  <a:path extrusionOk="0" h="154638" w="153848">
                    <a:moveTo>
                      <a:pt x="56265" y="154638"/>
                    </a:moveTo>
                    <a:cubicBezTo>
                      <a:pt x="41596" y="154638"/>
                      <a:pt x="27023" y="149114"/>
                      <a:pt x="15879" y="137970"/>
                    </a:cubicBezTo>
                    <a:cubicBezTo>
                      <a:pt x="7782" y="129873"/>
                      <a:pt x="2353" y="119682"/>
                      <a:pt x="162" y="108442"/>
                    </a:cubicBezTo>
                    <a:cubicBezTo>
                      <a:pt x="-790" y="103299"/>
                      <a:pt x="2544" y="98250"/>
                      <a:pt x="7687" y="97298"/>
                    </a:cubicBezTo>
                    <a:cubicBezTo>
                      <a:pt x="12831" y="96250"/>
                      <a:pt x="17879" y="99679"/>
                      <a:pt x="18831" y="104823"/>
                    </a:cubicBezTo>
                    <a:cubicBezTo>
                      <a:pt x="20260" y="112252"/>
                      <a:pt x="23880" y="119110"/>
                      <a:pt x="29309" y="124444"/>
                    </a:cubicBezTo>
                    <a:cubicBezTo>
                      <a:pt x="44168" y="139303"/>
                      <a:pt x="68361" y="139303"/>
                      <a:pt x="83220" y="124444"/>
                    </a:cubicBezTo>
                    <a:lnTo>
                      <a:pt x="123606" y="84058"/>
                    </a:lnTo>
                    <a:cubicBezTo>
                      <a:pt x="138465" y="69199"/>
                      <a:pt x="138465" y="45006"/>
                      <a:pt x="123606" y="30147"/>
                    </a:cubicBezTo>
                    <a:cubicBezTo>
                      <a:pt x="108747" y="15288"/>
                      <a:pt x="84554" y="15288"/>
                      <a:pt x="69695" y="30147"/>
                    </a:cubicBezTo>
                    <a:lnTo>
                      <a:pt x="56265" y="43577"/>
                    </a:lnTo>
                    <a:cubicBezTo>
                      <a:pt x="52550" y="47292"/>
                      <a:pt x="46549" y="47292"/>
                      <a:pt x="42834" y="43577"/>
                    </a:cubicBezTo>
                    <a:cubicBezTo>
                      <a:pt x="39120" y="39862"/>
                      <a:pt x="39120" y="33861"/>
                      <a:pt x="42834" y="30147"/>
                    </a:cubicBezTo>
                    <a:lnTo>
                      <a:pt x="56265" y="16716"/>
                    </a:lnTo>
                    <a:cubicBezTo>
                      <a:pt x="78553" y="-5572"/>
                      <a:pt x="114843" y="-5572"/>
                      <a:pt x="137132" y="16716"/>
                    </a:cubicBezTo>
                    <a:cubicBezTo>
                      <a:pt x="159420" y="39005"/>
                      <a:pt x="159420" y="75295"/>
                      <a:pt x="137132" y="97584"/>
                    </a:cubicBezTo>
                    <a:lnTo>
                      <a:pt x="96746" y="137970"/>
                    </a:lnTo>
                    <a:cubicBezTo>
                      <a:pt x="85602" y="149114"/>
                      <a:pt x="70933" y="154638"/>
                      <a:pt x="56360" y="1546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9099033" y="2105943"/>
                <a:ext cx="153848" cy="154638"/>
              </a:xfrm>
              <a:custGeom>
                <a:rect b="b" l="l" r="r" t="t"/>
                <a:pathLst>
                  <a:path extrusionOk="0" h="154638" w="153848">
                    <a:moveTo>
                      <a:pt x="57102" y="154638"/>
                    </a:moveTo>
                    <a:cubicBezTo>
                      <a:pt x="42434" y="154638"/>
                      <a:pt x="27861" y="149114"/>
                      <a:pt x="16716" y="137970"/>
                    </a:cubicBezTo>
                    <a:cubicBezTo>
                      <a:pt x="-5572" y="115681"/>
                      <a:pt x="-5572" y="79391"/>
                      <a:pt x="16716" y="57102"/>
                    </a:cubicBezTo>
                    <a:lnTo>
                      <a:pt x="57102" y="16716"/>
                    </a:lnTo>
                    <a:cubicBezTo>
                      <a:pt x="79391" y="-5572"/>
                      <a:pt x="115681" y="-5572"/>
                      <a:pt x="137970" y="16716"/>
                    </a:cubicBezTo>
                    <a:cubicBezTo>
                      <a:pt x="146066" y="24813"/>
                      <a:pt x="151495" y="35004"/>
                      <a:pt x="153686" y="46244"/>
                    </a:cubicBezTo>
                    <a:cubicBezTo>
                      <a:pt x="154638" y="51387"/>
                      <a:pt x="151305" y="56436"/>
                      <a:pt x="146161" y="57388"/>
                    </a:cubicBezTo>
                    <a:cubicBezTo>
                      <a:pt x="141018" y="58341"/>
                      <a:pt x="135969" y="55007"/>
                      <a:pt x="135017" y="49863"/>
                    </a:cubicBezTo>
                    <a:cubicBezTo>
                      <a:pt x="133588" y="42434"/>
                      <a:pt x="129969" y="35576"/>
                      <a:pt x="124539" y="30242"/>
                    </a:cubicBezTo>
                    <a:cubicBezTo>
                      <a:pt x="109680" y="15383"/>
                      <a:pt x="85487" y="15383"/>
                      <a:pt x="70628" y="30242"/>
                    </a:cubicBezTo>
                    <a:lnTo>
                      <a:pt x="30242" y="70628"/>
                    </a:lnTo>
                    <a:cubicBezTo>
                      <a:pt x="15383" y="85487"/>
                      <a:pt x="15383" y="109680"/>
                      <a:pt x="30242" y="124539"/>
                    </a:cubicBezTo>
                    <a:cubicBezTo>
                      <a:pt x="45101" y="139398"/>
                      <a:pt x="69294" y="139398"/>
                      <a:pt x="84153" y="124539"/>
                    </a:cubicBezTo>
                    <a:lnTo>
                      <a:pt x="97584" y="111109"/>
                    </a:lnTo>
                    <a:cubicBezTo>
                      <a:pt x="101298" y="107394"/>
                      <a:pt x="107299" y="107394"/>
                      <a:pt x="111014" y="111109"/>
                    </a:cubicBezTo>
                    <a:cubicBezTo>
                      <a:pt x="114729" y="114824"/>
                      <a:pt x="114729" y="120825"/>
                      <a:pt x="111014" y="124539"/>
                    </a:cubicBezTo>
                    <a:lnTo>
                      <a:pt x="97584" y="137970"/>
                    </a:lnTo>
                    <a:cubicBezTo>
                      <a:pt x="86439" y="149114"/>
                      <a:pt x="71771" y="154638"/>
                      <a:pt x="57198" y="1546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0" name="Google Shape;610;p11"/>
            <p:cNvGrpSpPr/>
            <p:nvPr/>
          </p:nvGrpSpPr>
          <p:grpSpPr>
            <a:xfrm>
              <a:off x="7922386" y="2868349"/>
              <a:ext cx="83926" cy="74021"/>
              <a:chOff x="9099033" y="2058795"/>
              <a:chExt cx="228790" cy="201786"/>
            </a:xfrm>
          </p:grpSpPr>
          <p:sp>
            <p:nvSpPr>
              <p:cNvPr id="611" name="Google Shape;611;p11"/>
              <p:cNvSpPr/>
              <p:nvPr/>
            </p:nvSpPr>
            <p:spPr>
              <a:xfrm>
                <a:off x="9173975" y="2058795"/>
                <a:ext cx="153848" cy="154638"/>
              </a:xfrm>
              <a:custGeom>
                <a:rect b="b" l="l" r="r" t="t"/>
                <a:pathLst>
                  <a:path extrusionOk="0" h="154638" w="153848">
                    <a:moveTo>
                      <a:pt x="56265" y="154638"/>
                    </a:moveTo>
                    <a:cubicBezTo>
                      <a:pt x="41596" y="154638"/>
                      <a:pt x="27023" y="149114"/>
                      <a:pt x="15879" y="137970"/>
                    </a:cubicBezTo>
                    <a:cubicBezTo>
                      <a:pt x="7782" y="129873"/>
                      <a:pt x="2353" y="119682"/>
                      <a:pt x="162" y="108442"/>
                    </a:cubicBezTo>
                    <a:cubicBezTo>
                      <a:pt x="-790" y="103299"/>
                      <a:pt x="2544" y="98250"/>
                      <a:pt x="7687" y="97298"/>
                    </a:cubicBezTo>
                    <a:cubicBezTo>
                      <a:pt x="12831" y="96250"/>
                      <a:pt x="17879" y="99679"/>
                      <a:pt x="18831" y="104823"/>
                    </a:cubicBezTo>
                    <a:cubicBezTo>
                      <a:pt x="20260" y="112252"/>
                      <a:pt x="23880" y="119110"/>
                      <a:pt x="29309" y="124444"/>
                    </a:cubicBezTo>
                    <a:cubicBezTo>
                      <a:pt x="44168" y="139303"/>
                      <a:pt x="68361" y="139303"/>
                      <a:pt x="83220" y="124444"/>
                    </a:cubicBezTo>
                    <a:lnTo>
                      <a:pt x="123606" y="84058"/>
                    </a:lnTo>
                    <a:cubicBezTo>
                      <a:pt x="138465" y="69199"/>
                      <a:pt x="138465" y="45006"/>
                      <a:pt x="123606" y="30147"/>
                    </a:cubicBezTo>
                    <a:cubicBezTo>
                      <a:pt x="108747" y="15288"/>
                      <a:pt x="84554" y="15288"/>
                      <a:pt x="69695" y="30147"/>
                    </a:cubicBezTo>
                    <a:lnTo>
                      <a:pt x="56265" y="43577"/>
                    </a:lnTo>
                    <a:cubicBezTo>
                      <a:pt x="52550" y="47292"/>
                      <a:pt x="46549" y="47292"/>
                      <a:pt x="42834" y="43577"/>
                    </a:cubicBezTo>
                    <a:cubicBezTo>
                      <a:pt x="39120" y="39862"/>
                      <a:pt x="39120" y="33861"/>
                      <a:pt x="42834" y="30147"/>
                    </a:cubicBezTo>
                    <a:lnTo>
                      <a:pt x="56265" y="16716"/>
                    </a:lnTo>
                    <a:cubicBezTo>
                      <a:pt x="78553" y="-5572"/>
                      <a:pt x="114843" y="-5572"/>
                      <a:pt x="137132" y="16716"/>
                    </a:cubicBezTo>
                    <a:cubicBezTo>
                      <a:pt x="159420" y="39005"/>
                      <a:pt x="159420" y="75295"/>
                      <a:pt x="137132" y="97584"/>
                    </a:cubicBezTo>
                    <a:lnTo>
                      <a:pt x="96746" y="137970"/>
                    </a:lnTo>
                    <a:cubicBezTo>
                      <a:pt x="85602" y="149114"/>
                      <a:pt x="70933" y="154638"/>
                      <a:pt x="56360" y="1546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11"/>
              <p:cNvSpPr/>
              <p:nvPr/>
            </p:nvSpPr>
            <p:spPr>
              <a:xfrm>
                <a:off x="9099033" y="2105943"/>
                <a:ext cx="153848" cy="154638"/>
              </a:xfrm>
              <a:custGeom>
                <a:rect b="b" l="l" r="r" t="t"/>
                <a:pathLst>
                  <a:path extrusionOk="0" h="154638" w="153848">
                    <a:moveTo>
                      <a:pt x="57102" y="154638"/>
                    </a:moveTo>
                    <a:cubicBezTo>
                      <a:pt x="42434" y="154638"/>
                      <a:pt x="27861" y="149114"/>
                      <a:pt x="16716" y="137970"/>
                    </a:cubicBezTo>
                    <a:cubicBezTo>
                      <a:pt x="-5572" y="115681"/>
                      <a:pt x="-5572" y="79391"/>
                      <a:pt x="16716" y="57102"/>
                    </a:cubicBezTo>
                    <a:lnTo>
                      <a:pt x="57102" y="16716"/>
                    </a:lnTo>
                    <a:cubicBezTo>
                      <a:pt x="79391" y="-5572"/>
                      <a:pt x="115681" y="-5572"/>
                      <a:pt x="137970" y="16716"/>
                    </a:cubicBezTo>
                    <a:cubicBezTo>
                      <a:pt x="146066" y="24813"/>
                      <a:pt x="151495" y="35004"/>
                      <a:pt x="153686" y="46244"/>
                    </a:cubicBezTo>
                    <a:cubicBezTo>
                      <a:pt x="154638" y="51387"/>
                      <a:pt x="151305" y="56436"/>
                      <a:pt x="146161" y="57388"/>
                    </a:cubicBezTo>
                    <a:cubicBezTo>
                      <a:pt x="141018" y="58341"/>
                      <a:pt x="135969" y="55007"/>
                      <a:pt x="135017" y="49863"/>
                    </a:cubicBezTo>
                    <a:cubicBezTo>
                      <a:pt x="133588" y="42434"/>
                      <a:pt x="129969" y="35576"/>
                      <a:pt x="124539" y="30242"/>
                    </a:cubicBezTo>
                    <a:cubicBezTo>
                      <a:pt x="109680" y="15383"/>
                      <a:pt x="85487" y="15383"/>
                      <a:pt x="70628" y="30242"/>
                    </a:cubicBezTo>
                    <a:lnTo>
                      <a:pt x="30242" y="70628"/>
                    </a:lnTo>
                    <a:cubicBezTo>
                      <a:pt x="15383" y="85487"/>
                      <a:pt x="15383" y="109680"/>
                      <a:pt x="30242" y="124539"/>
                    </a:cubicBezTo>
                    <a:cubicBezTo>
                      <a:pt x="45101" y="139398"/>
                      <a:pt x="69294" y="139398"/>
                      <a:pt x="84153" y="124539"/>
                    </a:cubicBezTo>
                    <a:lnTo>
                      <a:pt x="97584" y="111109"/>
                    </a:lnTo>
                    <a:cubicBezTo>
                      <a:pt x="101298" y="107394"/>
                      <a:pt x="107299" y="107394"/>
                      <a:pt x="111014" y="111109"/>
                    </a:cubicBezTo>
                    <a:cubicBezTo>
                      <a:pt x="114729" y="114824"/>
                      <a:pt x="114729" y="120825"/>
                      <a:pt x="111014" y="124539"/>
                    </a:cubicBezTo>
                    <a:lnTo>
                      <a:pt x="97584" y="137970"/>
                    </a:lnTo>
                    <a:cubicBezTo>
                      <a:pt x="86439" y="149114"/>
                      <a:pt x="71771" y="154638"/>
                      <a:pt x="57198" y="1546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3" name="Google Shape;613;p11"/>
            <p:cNvGrpSpPr/>
            <p:nvPr/>
          </p:nvGrpSpPr>
          <p:grpSpPr>
            <a:xfrm>
              <a:off x="8267373" y="2868349"/>
              <a:ext cx="83926" cy="74021"/>
              <a:chOff x="9099033" y="2058795"/>
              <a:chExt cx="228790" cy="201786"/>
            </a:xfrm>
          </p:grpSpPr>
          <p:sp>
            <p:nvSpPr>
              <p:cNvPr id="614" name="Google Shape;614;p11"/>
              <p:cNvSpPr/>
              <p:nvPr/>
            </p:nvSpPr>
            <p:spPr>
              <a:xfrm>
                <a:off x="9173975" y="2058795"/>
                <a:ext cx="153848" cy="154638"/>
              </a:xfrm>
              <a:custGeom>
                <a:rect b="b" l="l" r="r" t="t"/>
                <a:pathLst>
                  <a:path extrusionOk="0" h="154638" w="153848">
                    <a:moveTo>
                      <a:pt x="56265" y="154638"/>
                    </a:moveTo>
                    <a:cubicBezTo>
                      <a:pt x="41596" y="154638"/>
                      <a:pt x="27023" y="149114"/>
                      <a:pt x="15879" y="137970"/>
                    </a:cubicBezTo>
                    <a:cubicBezTo>
                      <a:pt x="7782" y="129873"/>
                      <a:pt x="2353" y="119682"/>
                      <a:pt x="162" y="108442"/>
                    </a:cubicBezTo>
                    <a:cubicBezTo>
                      <a:pt x="-790" y="103299"/>
                      <a:pt x="2544" y="98250"/>
                      <a:pt x="7687" y="97298"/>
                    </a:cubicBezTo>
                    <a:cubicBezTo>
                      <a:pt x="12831" y="96250"/>
                      <a:pt x="17879" y="99679"/>
                      <a:pt x="18831" y="104823"/>
                    </a:cubicBezTo>
                    <a:cubicBezTo>
                      <a:pt x="20260" y="112252"/>
                      <a:pt x="23880" y="119110"/>
                      <a:pt x="29309" y="124444"/>
                    </a:cubicBezTo>
                    <a:cubicBezTo>
                      <a:pt x="44168" y="139303"/>
                      <a:pt x="68361" y="139303"/>
                      <a:pt x="83220" y="124444"/>
                    </a:cubicBezTo>
                    <a:lnTo>
                      <a:pt x="123606" y="84058"/>
                    </a:lnTo>
                    <a:cubicBezTo>
                      <a:pt x="138465" y="69199"/>
                      <a:pt x="138465" y="45006"/>
                      <a:pt x="123606" y="30147"/>
                    </a:cubicBezTo>
                    <a:cubicBezTo>
                      <a:pt x="108747" y="15288"/>
                      <a:pt x="84554" y="15288"/>
                      <a:pt x="69695" y="30147"/>
                    </a:cubicBezTo>
                    <a:lnTo>
                      <a:pt x="56265" y="43577"/>
                    </a:lnTo>
                    <a:cubicBezTo>
                      <a:pt x="52550" y="47292"/>
                      <a:pt x="46549" y="47292"/>
                      <a:pt x="42834" y="43577"/>
                    </a:cubicBezTo>
                    <a:cubicBezTo>
                      <a:pt x="39120" y="39862"/>
                      <a:pt x="39120" y="33861"/>
                      <a:pt x="42834" y="30147"/>
                    </a:cubicBezTo>
                    <a:lnTo>
                      <a:pt x="56265" y="16716"/>
                    </a:lnTo>
                    <a:cubicBezTo>
                      <a:pt x="78553" y="-5572"/>
                      <a:pt x="114843" y="-5572"/>
                      <a:pt x="137132" y="16716"/>
                    </a:cubicBezTo>
                    <a:cubicBezTo>
                      <a:pt x="159420" y="39005"/>
                      <a:pt x="159420" y="75295"/>
                      <a:pt x="137132" y="97584"/>
                    </a:cubicBezTo>
                    <a:lnTo>
                      <a:pt x="96746" y="137970"/>
                    </a:lnTo>
                    <a:cubicBezTo>
                      <a:pt x="85602" y="149114"/>
                      <a:pt x="70933" y="154638"/>
                      <a:pt x="56360" y="1546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9099033" y="2105943"/>
                <a:ext cx="153848" cy="154638"/>
              </a:xfrm>
              <a:custGeom>
                <a:rect b="b" l="l" r="r" t="t"/>
                <a:pathLst>
                  <a:path extrusionOk="0" h="154638" w="153848">
                    <a:moveTo>
                      <a:pt x="57102" y="154638"/>
                    </a:moveTo>
                    <a:cubicBezTo>
                      <a:pt x="42434" y="154638"/>
                      <a:pt x="27861" y="149114"/>
                      <a:pt x="16716" y="137970"/>
                    </a:cubicBezTo>
                    <a:cubicBezTo>
                      <a:pt x="-5572" y="115681"/>
                      <a:pt x="-5572" y="79391"/>
                      <a:pt x="16716" y="57102"/>
                    </a:cubicBezTo>
                    <a:lnTo>
                      <a:pt x="57102" y="16716"/>
                    </a:lnTo>
                    <a:cubicBezTo>
                      <a:pt x="79391" y="-5572"/>
                      <a:pt x="115681" y="-5572"/>
                      <a:pt x="137970" y="16716"/>
                    </a:cubicBezTo>
                    <a:cubicBezTo>
                      <a:pt x="146066" y="24813"/>
                      <a:pt x="151495" y="35004"/>
                      <a:pt x="153686" y="46244"/>
                    </a:cubicBezTo>
                    <a:cubicBezTo>
                      <a:pt x="154638" y="51387"/>
                      <a:pt x="151305" y="56436"/>
                      <a:pt x="146161" y="57388"/>
                    </a:cubicBezTo>
                    <a:cubicBezTo>
                      <a:pt x="141018" y="58341"/>
                      <a:pt x="135969" y="55007"/>
                      <a:pt x="135017" y="49863"/>
                    </a:cubicBezTo>
                    <a:cubicBezTo>
                      <a:pt x="133588" y="42434"/>
                      <a:pt x="129969" y="35576"/>
                      <a:pt x="124539" y="30242"/>
                    </a:cubicBezTo>
                    <a:cubicBezTo>
                      <a:pt x="109680" y="15383"/>
                      <a:pt x="85487" y="15383"/>
                      <a:pt x="70628" y="30242"/>
                    </a:cubicBezTo>
                    <a:lnTo>
                      <a:pt x="30242" y="70628"/>
                    </a:lnTo>
                    <a:cubicBezTo>
                      <a:pt x="15383" y="85487"/>
                      <a:pt x="15383" y="109680"/>
                      <a:pt x="30242" y="124539"/>
                    </a:cubicBezTo>
                    <a:cubicBezTo>
                      <a:pt x="45101" y="139398"/>
                      <a:pt x="69294" y="139398"/>
                      <a:pt x="84153" y="124539"/>
                    </a:cubicBezTo>
                    <a:lnTo>
                      <a:pt x="97584" y="111109"/>
                    </a:lnTo>
                    <a:cubicBezTo>
                      <a:pt x="101298" y="107394"/>
                      <a:pt x="107299" y="107394"/>
                      <a:pt x="111014" y="111109"/>
                    </a:cubicBezTo>
                    <a:cubicBezTo>
                      <a:pt x="114729" y="114824"/>
                      <a:pt x="114729" y="120825"/>
                      <a:pt x="111014" y="124539"/>
                    </a:cubicBezTo>
                    <a:lnTo>
                      <a:pt x="97584" y="137970"/>
                    </a:lnTo>
                    <a:cubicBezTo>
                      <a:pt x="86439" y="149114"/>
                      <a:pt x="71771" y="154638"/>
                      <a:pt x="57198" y="1546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16" name="Google Shape;616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798615" y="2433600"/>
            <a:ext cx="554573" cy="554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Common Motivators</a:t>
            </a:r>
            <a:endParaRPr/>
          </a:p>
        </p:txBody>
      </p:sp>
      <p:sp>
        <p:nvSpPr>
          <p:cNvPr id="622" name="Google Shape;622;p12"/>
          <p:cNvSpPr txBox="1"/>
          <p:nvPr>
            <p:ph idx="2" type="title"/>
          </p:nvPr>
        </p:nvSpPr>
        <p:spPr>
          <a:xfrm>
            <a:off x="311700" y="1017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>
                <a:latin typeface="DM Sans"/>
                <a:ea typeface="DM Sans"/>
                <a:cs typeface="DM Sans"/>
                <a:sym typeface="DM Sans"/>
              </a:rPr>
              <a:t>Similar challenges our customers faced before transformation takes place</a:t>
            </a:r>
            <a:endParaRPr/>
          </a:p>
        </p:txBody>
      </p:sp>
      <p:sp>
        <p:nvSpPr>
          <p:cNvPr id="623" name="Google Shape;623;p12"/>
          <p:cNvSpPr/>
          <p:nvPr/>
        </p:nvSpPr>
        <p:spPr>
          <a:xfrm>
            <a:off x="0" y="3688007"/>
            <a:ext cx="9158700" cy="1455492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4" name="Google Shape;6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75" y="4822400"/>
            <a:ext cx="1001051" cy="152925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12"/>
          <p:cNvSpPr txBox="1"/>
          <p:nvPr/>
        </p:nvSpPr>
        <p:spPr>
          <a:xfrm>
            <a:off x="2171400" y="3894672"/>
            <a:ext cx="4801200" cy="800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How are your current tools and </a:t>
            </a:r>
            <a:br>
              <a:rPr b="0" i="0" lang="en-GB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GB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processes serving</a:t>
            </a:r>
            <a:r>
              <a:rPr b="1" i="0" lang="en-GB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you?</a:t>
            </a:r>
            <a:endParaRPr b="1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626" name="Google Shape;626;p12"/>
          <p:cNvGrpSpPr/>
          <p:nvPr/>
        </p:nvGrpSpPr>
        <p:grpSpPr>
          <a:xfrm>
            <a:off x="495299" y="1756077"/>
            <a:ext cx="8153402" cy="1688099"/>
            <a:chOff x="495297" y="1457711"/>
            <a:chExt cx="8153402" cy="1688099"/>
          </a:xfrm>
        </p:grpSpPr>
        <p:pic>
          <p:nvPicPr>
            <p:cNvPr id="627" name="Google Shape;627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73616" y="1457711"/>
              <a:ext cx="740664" cy="740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8" name="Google Shape;628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87642" y="1457711"/>
              <a:ext cx="740664" cy="740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9" name="Google Shape;629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01668" y="1457711"/>
              <a:ext cx="740664" cy="740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0" name="Google Shape;630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15693" y="1457711"/>
              <a:ext cx="740664" cy="740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Google Shape;631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30957" y="1457711"/>
              <a:ext cx="738188" cy="7381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2" name="Google Shape;632;p12"/>
            <p:cNvSpPr txBox="1"/>
            <p:nvPr/>
          </p:nvSpPr>
          <p:spPr>
            <a:xfrm>
              <a:off x="495297" y="2191703"/>
              <a:ext cx="1409503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Insufficient </a:t>
              </a:r>
              <a:r>
                <a:rPr b="1" i="0" lang="en-GB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technology</a:t>
              </a:r>
              <a:br>
                <a:rPr b="0" i="0" lang="en-GB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0" i="0" lang="en-GB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&amp; resources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2"/>
            <p:cNvSpPr txBox="1"/>
            <p:nvPr/>
          </p:nvSpPr>
          <p:spPr>
            <a:xfrm>
              <a:off x="2181274" y="2191703"/>
              <a:ext cx="14095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Mandated by </a:t>
              </a:r>
              <a:r>
                <a:rPr b="1" i="0" lang="en-GB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leadership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2"/>
            <p:cNvSpPr txBox="1"/>
            <p:nvPr/>
          </p:nvSpPr>
          <p:spPr>
            <a:xfrm>
              <a:off x="3867248" y="2191703"/>
              <a:ext cx="14095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Pressured to reduce </a:t>
              </a:r>
              <a:r>
                <a:rPr b="1" i="0" lang="en-GB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risk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2"/>
            <p:cNvSpPr txBox="1"/>
            <p:nvPr/>
          </p:nvSpPr>
          <p:spPr>
            <a:xfrm>
              <a:off x="5553223" y="2191703"/>
              <a:ext cx="1409503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Increased </a:t>
              </a:r>
              <a:r>
                <a:rPr b="1" i="0" lang="en-GB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regulatory</a:t>
              </a:r>
              <a:r>
                <a:rPr b="0" i="0" lang="en-GB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 standards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2"/>
            <p:cNvSpPr txBox="1"/>
            <p:nvPr/>
          </p:nvSpPr>
          <p:spPr>
            <a:xfrm>
              <a:off x="7239196" y="2191703"/>
              <a:ext cx="1409503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Pressured</a:t>
              </a:r>
              <a:br>
                <a:rPr b="0" i="0" lang="en-GB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</a:br>
              <a:r>
                <a:rPr b="0" i="0" lang="en-GB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to meet a changing </a:t>
              </a:r>
              <a:r>
                <a:rPr b="1" i="0" lang="en-GB" sz="14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environment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3"/>
          <p:cNvSpPr txBox="1"/>
          <p:nvPr/>
        </p:nvSpPr>
        <p:spPr>
          <a:xfrm>
            <a:off x="2384750" y="1865950"/>
            <a:ext cx="5409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3"/>
          <p:cNvSpPr txBox="1"/>
          <p:nvPr>
            <p:ph type="title"/>
          </p:nvPr>
        </p:nvSpPr>
        <p:spPr>
          <a:xfrm>
            <a:off x="269925" y="383650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/>
              <a:t>Poll time!</a:t>
            </a:r>
            <a:endParaRPr/>
          </a:p>
        </p:txBody>
      </p:sp>
      <p:sp>
        <p:nvSpPr>
          <p:cNvPr id="643" name="Google Shape;643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3000"/>
              <a:t>Can you think</a:t>
            </a:r>
            <a:br>
              <a:rPr lang="en-GB" sz="3000"/>
            </a:br>
            <a:r>
              <a:rPr lang="en-GB" sz="3000"/>
              <a:t>of processes still being done in</a:t>
            </a:r>
            <a:br>
              <a:rPr lang="en-GB" sz="3000"/>
            </a:br>
            <a:r>
              <a:rPr lang="en-GB" sz="3000"/>
              <a:t>Excel today?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/>
          </a:p>
        </p:txBody>
      </p:sp>
      <p:pic>
        <p:nvPicPr>
          <p:cNvPr id="644" name="Google Shape;6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3850" y="3959228"/>
            <a:ext cx="852649" cy="85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299" y="937434"/>
            <a:ext cx="3874452" cy="387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4"/>
          <p:cNvSpPr txBox="1"/>
          <p:nvPr/>
        </p:nvSpPr>
        <p:spPr>
          <a:xfrm>
            <a:off x="2384750" y="1865950"/>
            <a:ext cx="5409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4"/>
          <p:cNvSpPr txBox="1"/>
          <p:nvPr>
            <p:ph type="title"/>
          </p:nvPr>
        </p:nvSpPr>
        <p:spPr>
          <a:xfrm>
            <a:off x="269925" y="383650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/>
              <a:t>Poll time!</a:t>
            </a:r>
            <a:endParaRPr/>
          </a:p>
        </p:txBody>
      </p:sp>
      <p:sp>
        <p:nvSpPr>
          <p:cNvPr id="652" name="Google Shape;652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3000"/>
              <a:t>Who here feels like they still spend too much time on non value added work?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/>
          </a:p>
        </p:txBody>
      </p:sp>
      <p:pic>
        <p:nvPicPr>
          <p:cNvPr id="653" name="Google Shape;65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3850" y="3959228"/>
            <a:ext cx="852649" cy="85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299" y="937434"/>
            <a:ext cx="3874452" cy="387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5"/>
          <p:cNvSpPr txBox="1"/>
          <p:nvPr/>
        </p:nvSpPr>
        <p:spPr>
          <a:xfrm>
            <a:off x="2384750" y="1865950"/>
            <a:ext cx="5409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15"/>
          <p:cNvSpPr txBox="1"/>
          <p:nvPr>
            <p:ph type="title"/>
          </p:nvPr>
        </p:nvSpPr>
        <p:spPr>
          <a:xfrm>
            <a:off x="269925" y="383650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/>
              <a:t>Poll time!</a:t>
            </a:r>
            <a:endParaRPr/>
          </a:p>
        </p:txBody>
      </p:sp>
      <p:sp>
        <p:nvSpPr>
          <p:cNvPr id="661" name="Google Shape;661;p15"/>
          <p:cNvSpPr txBox="1"/>
          <p:nvPr>
            <p:ph idx="2" type="body"/>
          </p:nvPr>
        </p:nvSpPr>
        <p:spPr>
          <a:xfrm>
            <a:off x="4967650" y="108602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3000"/>
              <a:t>Would getting actuals finalized faster speed up your process and allow you to add more value?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/>
          </a:p>
        </p:txBody>
      </p:sp>
      <p:pic>
        <p:nvPicPr>
          <p:cNvPr id="662" name="Google Shape;6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3850" y="3959228"/>
            <a:ext cx="852649" cy="85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299" y="937434"/>
            <a:ext cx="3874452" cy="3874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6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solidFill>
                  <a:schemeClr val="dk1"/>
                </a:solidFill>
              </a:rPr>
              <a:t>Questions?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69" name="Google Shape;669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-GB"/>
              <a:t>Q&amp;A with your speaker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"/>
          <p:cNvSpPr txBox="1"/>
          <p:nvPr/>
        </p:nvSpPr>
        <p:spPr>
          <a:xfrm>
            <a:off x="2824700" y="771900"/>
            <a:ext cx="4195800" cy="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Jordan Akers</a:t>
            </a:r>
            <a:endParaRPr b="0" i="0" sz="2400" u="none" cap="none" strike="noStrike">
              <a:solidFill>
                <a:srgbClr val="FFFCF8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rgbClr val="FFFCF8"/>
                </a:solidFill>
                <a:latin typeface="DM Sans"/>
                <a:ea typeface="DM Sans"/>
                <a:cs typeface="DM Sans"/>
                <a:sym typeface="DM Sans"/>
              </a:rPr>
              <a:t>Senior Solution Consultant, Planful</a:t>
            </a:r>
            <a:endParaRPr b="0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7" name="Google Shape;317;p2"/>
          <p:cNvSpPr txBox="1"/>
          <p:nvPr/>
        </p:nvSpPr>
        <p:spPr>
          <a:xfrm>
            <a:off x="2824700" y="3381725"/>
            <a:ext cx="4098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Chris Howard</a:t>
            </a:r>
            <a:endParaRPr b="1" i="0" sz="2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Senior Director </a:t>
            </a:r>
            <a:endParaRPr b="0" i="0" sz="20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Global Partnerships, Planful</a:t>
            </a:r>
            <a:endParaRPr b="1" i="0" sz="2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18" name="Google Shape;3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2852" y="4822606"/>
            <a:ext cx="1001052" cy="15250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"/>
          <p:cNvSpPr txBox="1"/>
          <p:nvPr/>
        </p:nvSpPr>
        <p:spPr>
          <a:xfrm>
            <a:off x="907675" y="1285875"/>
            <a:ext cx="120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Picture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0" name="Google Shape;320;p2"/>
          <p:cNvSpPr txBox="1"/>
          <p:nvPr/>
        </p:nvSpPr>
        <p:spPr>
          <a:xfrm>
            <a:off x="907675" y="3518375"/>
            <a:ext cx="120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Picture</a:t>
            </a:r>
            <a:endParaRPr b="0" i="0" sz="1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21" name="Google Shape;321;p2"/>
          <p:cNvPicPr preferRelativeResize="0"/>
          <p:nvPr/>
        </p:nvPicPr>
        <p:blipFill rotWithShape="1">
          <a:blip r:embed="rId4">
            <a:alphaModFix/>
          </a:blip>
          <a:srcRect b="0" l="0" r="0" t="2543"/>
          <a:stretch/>
        </p:blipFill>
        <p:spPr>
          <a:xfrm>
            <a:off x="0" y="0"/>
            <a:ext cx="2604876" cy="25386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2" name="Google Shape;3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538625"/>
            <a:ext cx="2604876" cy="260487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g242cd625ab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3520" y="4132193"/>
            <a:ext cx="2745899" cy="53253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242cd625abb_0_0"/>
          <p:cNvSpPr txBox="1"/>
          <p:nvPr/>
        </p:nvSpPr>
        <p:spPr>
          <a:xfrm>
            <a:off x="790161" y="700708"/>
            <a:ext cx="7532700" cy="3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In-Person Event Attendees | CPE Information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AutoNum type="arabicPeriod"/>
            </a:pPr>
            <a:r>
              <a:rPr lang="en-GB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Scan your badge/complete the sign-in sheet for each CPE-eligible session you attend.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AutoNum type="arabicPeriod"/>
            </a:pPr>
            <a:r>
              <a:rPr lang="en-GB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Don’t leave your session early! You must say in the session for the whole duration.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AutoNum type="arabicPeriod"/>
            </a:pPr>
            <a:r>
              <a:rPr lang="en-GB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CPE Certificates will be sent to your event registration email shortly after the event.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9" name="Google Shape;329;g242cd625abb_0_0"/>
          <p:cNvSpPr txBox="1"/>
          <p:nvPr/>
        </p:nvSpPr>
        <p:spPr>
          <a:xfrm>
            <a:off x="4029076" y="3855194"/>
            <a:ext cx="2307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CPE Provided By: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g242cd625abb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3520" y="4132193"/>
            <a:ext cx="2745899" cy="53253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242cd625abb_0_120"/>
          <p:cNvSpPr txBox="1"/>
          <p:nvPr/>
        </p:nvSpPr>
        <p:spPr>
          <a:xfrm>
            <a:off x="790161" y="700708"/>
            <a:ext cx="7532700" cy="31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Virtual Event Attendees | CPE Information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AutoNum type="arabicPeriod"/>
            </a:pPr>
            <a:r>
              <a:rPr lang="en-GB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Respond to at least 3 polls/check-ins for each CPE-eligible session you attend.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AutoNum type="arabicPeriod"/>
            </a:pPr>
            <a:r>
              <a:rPr lang="en-GB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Don’t leave your session early! You must say in the session for the whole duration.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AutoNum type="arabicPeriod"/>
            </a:pPr>
            <a:r>
              <a:rPr lang="en-GB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CPE Certificates will be sent to your event registration email shortly after the event.</a:t>
            </a:r>
            <a:endParaRPr sz="11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6" name="Google Shape;336;g242cd625abb_0_120"/>
          <p:cNvSpPr txBox="1"/>
          <p:nvPr/>
        </p:nvSpPr>
        <p:spPr>
          <a:xfrm>
            <a:off x="4029076" y="3855194"/>
            <a:ext cx="2307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CPE Provided By: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2" name="Google Shape;342;p3"/>
          <p:cNvSpPr txBox="1"/>
          <p:nvPr>
            <p:ph type="title"/>
          </p:nvPr>
        </p:nvSpPr>
        <p:spPr>
          <a:xfrm>
            <a:off x="238836" y="540975"/>
            <a:ext cx="8659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GB" sz="3200">
                <a:solidFill>
                  <a:schemeClr val="dk1"/>
                </a:solidFill>
              </a:rPr>
              <a:t>Strategic Partners &amp; Customers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id="343" name="Google Shape;34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7649" y="1577377"/>
            <a:ext cx="1511825" cy="5669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3"/>
          <p:cNvCxnSpPr/>
          <p:nvPr/>
        </p:nvCxnSpPr>
        <p:spPr>
          <a:xfrm>
            <a:off x="4572000" y="1724025"/>
            <a:ext cx="0" cy="2628900"/>
          </a:xfrm>
          <a:prstGeom prst="straightConnector1">
            <a:avLst/>
          </a:prstGeom>
          <a:noFill/>
          <a:ln cap="flat" cmpd="sng" w="9525">
            <a:solidFill>
              <a:srgbClr val="D0D6E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5" name="Google Shape;345;p3"/>
          <p:cNvSpPr txBox="1"/>
          <p:nvPr>
            <p:ph idx="1" type="body"/>
          </p:nvPr>
        </p:nvSpPr>
        <p:spPr>
          <a:xfrm>
            <a:off x="373612" y="2249086"/>
            <a:ext cx="4198386" cy="18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Partnered together since 2017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2018 Tech Alliance Partner of the Year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Joined Planful as a customer in 2020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2022 Planful Strategic Partne of the Year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Developed direct integration between Planful &amp; Workvia</a:t>
            </a:r>
            <a:endParaRPr sz="1400"/>
          </a:p>
          <a:p>
            <a:pPr indent="-2286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346" name="Google Shape;346;p3"/>
          <p:cNvSpPr txBox="1"/>
          <p:nvPr/>
        </p:nvSpPr>
        <p:spPr>
          <a:xfrm>
            <a:off x="4724398" y="2249086"/>
            <a:ext cx="4198386" cy="18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Joined Planful as a customer in 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Announced our strategic partnership</a:t>
            </a:r>
            <a:br>
              <a:rPr b="0" i="0" lang="en-GB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2021 Trintech announced as Planful’s Strategic Partner of the year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b="0" i="0" lang="en-GB" sz="1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$1 million dollar business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intech Logo RGB colors - Accountancy Age" id="347" name="Google Shape;34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7550" y="1458086"/>
            <a:ext cx="1965314" cy="982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"/>
          <p:cNvSpPr txBox="1"/>
          <p:nvPr>
            <p:ph type="title"/>
          </p:nvPr>
        </p:nvSpPr>
        <p:spPr>
          <a:xfrm>
            <a:off x="2675550" y="1357500"/>
            <a:ext cx="5534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7200"/>
              <a:t>The Great Disconnect</a:t>
            </a:r>
            <a:endParaRPr sz="7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Why are we still closing the books this way?</a:t>
            </a:r>
            <a:endParaRPr/>
          </a:p>
        </p:txBody>
      </p:sp>
      <p:grpSp>
        <p:nvGrpSpPr>
          <p:cNvPr id="358" name="Google Shape;358;p5"/>
          <p:cNvGrpSpPr/>
          <p:nvPr/>
        </p:nvGrpSpPr>
        <p:grpSpPr>
          <a:xfrm>
            <a:off x="759932" y="1069869"/>
            <a:ext cx="7624136" cy="3628606"/>
            <a:chOff x="200652" y="865500"/>
            <a:chExt cx="8828748" cy="4201925"/>
          </a:xfrm>
        </p:grpSpPr>
        <p:pic>
          <p:nvPicPr>
            <p:cNvPr id="359" name="Google Shape;359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51550" y="1802173"/>
              <a:ext cx="482125" cy="473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57750" y="1579128"/>
              <a:ext cx="482136" cy="459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48978" y="1858661"/>
              <a:ext cx="482136" cy="459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Google Shape;362;p5"/>
            <p:cNvSpPr txBox="1"/>
            <p:nvPr/>
          </p:nvSpPr>
          <p:spPr>
            <a:xfrm>
              <a:off x="6689327" y="890725"/>
              <a:ext cx="14223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Finance documents variances</a:t>
              </a:r>
              <a:endParaRPr b="0" i="0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63" name="Google Shape;363;p5"/>
            <p:cNvSpPr txBox="1"/>
            <p:nvPr/>
          </p:nvSpPr>
          <p:spPr>
            <a:xfrm>
              <a:off x="3694450" y="1943838"/>
              <a:ext cx="12828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4" name="Google Shape;364;p5"/>
            <p:cNvSpPr txBox="1"/>
            <p:nvPr/>
          </p:nvSpPr>
          <p:spPr>
            <a:xfrm>
              <a:off x="4977251" y="865500"/>
              <a:ext cx="14223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Data emailed to stakeholders for review</a:t>
              </a:r>
              <a:endParaRPr b="0" i="0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65" name="Google Shape;365;p5"/>
            <p:cNvSpPr txBox="1"/>
            <p:nvPr/>
          </p:nvSpPr>
          <p:spPr>
            <a:xfrm>
              <a:off x="1815623" y="4283600"/>
              <a:ext cx="10929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Data compiled for reporting</a:t>
              </a:r>
              <a:endParaRPr b="0" i="0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66" name="Google Shape;366;p5"/>
            <p:cNvSpPr txBox="1"/>
            <p:nvPr/>
          </p:nvSpPr>
          <p:spPr>
            <a:xfrm>
              <a:off x="1240175" y="890725"/>
              <a:ext cx="17073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Multiple data sources merged together</a:t>
              </a:r>
              <a:endParaRPr b="0" i="0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id="367" name="Google Shape;367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81422" y="2188653"/>
              <a:ext cx="482151" cy="448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49014" y="2147008"/>
              <a:ext cx="482136" cy="459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5"/>
            <p:cNvSpPr txBox="1"/>
            <p:nvPr/>
          </p:nvSpPr>
          <p:spPr>
            <a:xfrm>
              <a:off x="3249275" y="947300"/>
              <a:ext cx="17073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Finance validates multiple data sets</a:t>
              </a:r>
              <a:endParaRPr b="0" i="0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id="370" name="Google Shape;370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33676" y="3586323"/>
              <a:ext cx="1150770" cy="7671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1" name="Google Shape;371;p5"/>
            <p:cNvCxnSpPr>
              <a:endCxn id="360" idx="1"/>
            </p:cNvCxnSpPr>
            <p:nvPr/>
          </p:nvCxnSpPr>
          <p:spPr>
            <a:xfrm>
              <a:off x="1240150" y="1470988"/>
              <a:ext cx="417600" cy="338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72" name="Google Shape;372;p5"/>
            <p:cNvCxnSpPr/>
            <p:nvPr/>
          </p:nvCxnSpPr>
          <p:spPr>
            <a:xfrm>
              <a:off x="782250" y="1934100"/>
              <a:ext cx="894900" cy="121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73" name="Google Shape;373;p5"/>
            <p:cNvCxnSpPr/>
            <p:nvPr/>
          </p:nvCxnSpPr>
          <p:spPr>
            <a:xfrm flipH="1" rot="10800000">
              <a:off x="1240175" y="2312400"/>
              <a:ext cx="525300" cy="164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74" name="Google Shape;374;p5"/>
            <p:cNvCxnSpPr/>
            <p:nvPr/>
          </p:nvCxnSpPr>
          <p:spPr>
            <a:xfrm flipH="1" rot="10800000">
              <a:off x="756650" y="2692075"/>
              <a:ext cx="1239000" cy="205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75" name="Google Shape;375;p5"/>
            <p:cNvCxnSpPr>
              <a:endCxn id="376" idx="1"/>
            </p:cNvCxnSpPr>
            <p:nvPr/>
          </p:nvCxnSpPr>
          <p:spPr>
            <a:xfrm>
              <a:off x="2584489" y="2016418"/>
              <a:ext cx="1237500" cy="22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77" name="Google Shape;377;p5"/>
            <p:cNvCxnSpPr>
              <a:stCxn id="376" idx="3"/>
              <a:endCxn id="359" idx="1"/>
            </p:cNvCxnSpPr>
            <p:nvPr/>
          </p:nvCxnSpPr>
          <p:spPr>
            <a:xfrm>
              <a:off x="4304125" y="2038918"/>
              <a:ext cx="10473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78" name="Google Shape;378;p5"/>
            <p:cNvCxnSpPr>
              <a:stCxn id="359" idx="3"/>
              <a:endCxn id="379" idx="1"/>
            </p:cNvCxnSpPr>
            <p:nvPr/>
          </p:nvCxnSpPr>
          <p:spPr>
            <a:xfrm>
              <a:off x="5833675" y="2038912"/>
              <a:ext cx="1273200" cy="22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80" name="Google Shape;380;p5"/>
            <p:cNvCxnSpPr>
              <a:stCxn id="379" idx="3"/>
              <a:endCxn id="381" idx="0"/>
            </p:cNvCxnSpPr>
            <p:nvPr/>
          </p:nvCxnSpPr>
          <p:spPr>
            <a:xfrm flipH="1">
              <a:off x="2417923" y="2061506"/>
              <a:ext cx="5171100" cy="1649100"/>
            </a:xfrm>
            <a:prstGeom prst="bentConnector4">
              <a:avLst>
                <a:gd fmla="val -27864" name="adj1"/>
                <a:gd fmla="val 69923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2" name="Google Shape;382;p5"/>
            <p:cNvSpPr txBox="1"/>
            <p:nvPr/>
          </p:nvSpPr>
          <p:spPr>
            <a:xfrm>
              <a:off x="3132075" y="4354925"/>
              <a:ext cx="14223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Reporting emailed for review</a:t>
              </a:r>
              <a:endParaRPr b="0" i="0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83" name="Google Shape;383;p5"/>
            <p:cNvSpPr txBox="1"/>
            <p:nvPr/>
          </p:nvSpPr>
          <p:spPr>
            <a:xfrm>
              <a:off x="4477861" y="4417225"/>
              <a:ext cx="1422301" cy="3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Final reports created</a:t>
              </a:r>
              <a:endParaRPr b="0" i="0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384" name="Google Shape;384;p5"/>
            <p:cNvSpPr txBox="1"/>
            <p:nvPr/>
          </p:nvSpPr>
          <p:spPr>
            <a:xfrm>
              <a:off x="5753675" y="4417225"/>
              <a:ext cx="14223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Reporting manually created in word</a:t>
              </a:r>
              <a:endParaRPr b="0" i="0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cxnSp>
          <p:nvCxnSpPr>
            <p:cNvPr id="385" name="Google Shape;385;p5"/>
            <p:cNvCxnSpPr/>
            <p:nvPr/>
          </p:nvCxnSpPr>
          <p:spPr>
            <a:xfrm>
              <a:off x="2659151" y="3937863"/>
              <a:ext cx="8532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86" name="Google Shape;386;p5"/>
            <p:cNvCxnSpPr>
              <a:stCxn id="387" idx="3"/>
            </p:cNvCxnSpPr>
            <p:nvPr/>
          </p:nvCxnSpPr>
          <p:spPr>
            <a:xfrm>
              <a:off x="4049613" y="3969912"/>
              <a:ext cx="856500" cy="5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88" name="Google Shape;388;p5"/>
            <p:cNvCxnSpPr>
              <a:stCxn id="389" idx="3"/>
            </p:cNvCxnSpPr>
            <p:nvPr/>
          </p:nvCxnSpPr>
          <p:spPr>
            <a:xfrm>
              <a:off x="5388225" y="3972455"/>
              <a:ext cx="654000" cy="5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390" name="Google Shape;390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714400" y="3014600"/>
              <a:ext cx="826200" cy="826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272700" y="3937875"/>
              <a:ext cx="1027800" cy="102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001600" y="4039625"/>
              <a:ext cx="1027800" cy="1027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3" name="Google Shape;393;p5"/>
            <p:cNvCxnSpPr>
              <a:endCxn id="390" idx="1"/>
            </p:cNvCxnSpPr>
            <p:nvPr/>
          </p:nvCxnSpPr>
          <p:spPr>
            <a:xfrm flipH="1" rot="10800000">
              <a:off x="6905000" y="3427700"/>
              <a:ext cx="809400" cy="520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94" name="Google Shape;394;p5"/>
            <p:cNvCxnSpPr/>
            <p:nvPr/>
          </p:nvCxnSpPr>
          <p:spPr>
            <a:xfrm>
              <a:off x="6927100" y="3954375"/>
              <a:ext cx="630600" cy="513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376" name="Google Shape;37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21989" y="1808958"/>
              <a:ext cx="482136" cy="459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06872" y="1837291"/>
              <a:ext cx="482151" cy="448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76964" y="3710595"/>
              <a:ext cx="482136" cy="459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67488" y="3733173"/>
              <a:ext cx="482125" cy="473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906089" y="3742495"/>
              <a:ext cx="482136" cy="459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51502" y="1063899"/>
              <a:ext cx="654000" cy="6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48277" y="1579124"/>
              <a:ext cx="654000" cy="6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51502" y="2146999"/>
              <a:ext cx="654000" cy="6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0652" y="2606924"/>
              <a:ext cx="654000" cy="654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Why are we still planning this way?</a:t>
            </a:r>
            <a:endParaRPr/>
          </a:p>
        </p:txBody>
      </p:sp>
      <p:grpSp>
        <p:nvGrpSpPr>
          <p:cNvPr id="404" name="Google Shape;404;p6"/>
          <p:cNvGrpSpPr/>
          <p:nvPr/>
        </p:nvGrpSpPr>
        <p:grpSpPr>
          <a:xfrm>
            <a:off x="802368" y="1017725"/>
            <a:ext cx="7675049" cy="3613266"/>
            <a:chOff x="669018" y="934807"/>
            <a:chExt cx="7675049" cy="3613266"/>
          </a:xfrm>
        </p:grpSpPr>
        <p:sp>
          <p:nvSpPr>
            <p:cNvPr id="405" name="Google Shape;405;p6"/>
            <p:cNvSpPr txBox="1"/>
            <p:nvPr/>
          </p:nvSpPr>
          <p:spPr>
            <a:xfrm>
              <a:off x="4651271" y="934807"/>
              <a:ext cx="1353193" cy="331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rPr>
                <a:t>Email &amp; collaborate for review</a:t>
              </a:r>
              <a:endParaRPr b="0" i="0" sz="1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grpSp>
          <p:nvGrpSpPr>
            <p:cNvPr id="406" name="Google Shape;406;p6"/>
            <p:cNvGrpSpPr/>
            <p:nvPr/>
          </p:nvGrpSpPr>
          <p:grpSpPr>
            <a:xfrm>
              <a:off x="669018" y="934807"/>
              <a:ext cx="7675049" cy="3613266"/>
              <a:chOff x="669018" y="934807"/>
              <a:chExt cx="7675049" cy="3613266"/>
            </a:xfrm>
          </p:grpSpPr>
          <p:sp>
            <p:nvSpPr>
              <p:cNvPr id="407" name="Google Shape;407;p6"/>
              <p:cNvSpPr txBox="1"/>
              <p:nvPr/>
            </p:nvSpPr>
            <p:spPr>
              <a:xfrm>
                <a:off x="2753418" y="934807"/>
                <a:ext cx="1543569" cy="331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-GB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Update and build models with stale data</a:t>
                </a:r>
                <a:endParaRPr b="0" i="0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408" name="Google Shape;408;p6"/>
              <p:cNvSpPr txBox="1"/>
              <p:nvPr/>
            </p:nvSpPr>
            <p:spPr>
              <a:xfrm>
                <a:off x="669018" y="934807"/>
                <a:ext cx="1425175" cy="3315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-GB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Finance validates </a:t>
                </a:r>
                <a:br>
                  <a:rPr b="0" i="0" lang="en-GB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</a:br>
                <a:r>
                  <a:rPr b="0" i="0" lang="en-GB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multiple data sets</a:t>
                </a:r>
                <a:endParaRPr b="0" i="0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000000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grpSp>
            <p:nvGrpSpPr>
              <p:cNvPr id="409" name="Google Shape;409;p6"/>
              <p:cNvGrpSpPr/>
              <p:nvPr/>
            </p:nvGrpSpPr>
            <p:grpSpPr>
              <a:xfrm>
                <a:off x="896288" y="1102091"/>
                <a:ext cx="7447779" cy="3445982"/>
                <a:chOff x="896288" y="1102091"/>
                <a:chExt cx="7447779" cy="3445982"/>
              </a:xfrm>
            </p:grpSpPr>
            <p:cxnSp>
              <p:nvCxnSpPr>
                <p:cNvPr id="410" name="Google Shape;410;p6"/>
                <p:cNvCxnSpPr>
                  <a:stCxn id="411" idx="3"/>
                  <a:endCxn id="412" idx="1"/>
                </p:cNvCxnSpPr>
                <p:nvPr/>
              </p:nvCxnSpPr>
              <p:spPr>
                <a:xfrm rot="10800000">
                  <a:off x="930219" y="2702021"/>
                  <a:ext cx="6381900" cy="1082100"/>
                </a:xfrm>
                <a:prstGeom prst="bentConnector5">
                  <a:avLst>
                    <a:gd fmla="val -3115" name="adj1"/>
                    <a:gd fmla="val 48150" name="adj2"/>
                    <a:gd fmla="val 103115" name="adj3"/>
                  </a:avLst>
                </a:prstGeom>
                <a:noFill/>
                <a:ln cap="flat" cmpd="sng" w="9525">
                  <a:solidFill>
                    <a:srgbClr val="1A1A1A"/>
                  </a:solidFill>
                  <a:prstDash val="solid"/>
                  <a:round/>
                  <a:headEnd len="sm" w="sm" type="none"/>
                  <a:tailEnd len="med" w="med" type="triangle"/>
                </a:ln>
              </p:spPr>
            </p:cxnSp>
            <p:pic>
              <p:nvPicPr>
                <p:cNvPr id="413" name="Google Shape;413;p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5012676" y="1928884"/>
                  <a:ext cx="377622" cy="3708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4" name="Google Shape;414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558925" y="1578913"/>
                  <a:ext cx="377617" cy="3981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5" name="Google Shape;415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716576" y="1768386"/>
                  <a:ext cx="377617" cy="3981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16" name="Google Shape;416;p6"/>
                <p:cNvSpPr txBox="1"/>
                <p:nvPr/>
              </p:nvSpPr>
              <p:spPr>
                <a:xfrm>
                  <a:off x="6206092" y="1102091"/>
                  <a:ext cx="1456819" cy="331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b="0" i="0" lang="en-GB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Clean up report for exec approval</a:t>
                  </a:r>
                  <a:endParaRPr b="0" i="0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0" i="0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pic>
              <p:nvPicPr>
                <p:cNvPr id="412" name="Google Shape;412;p6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930219" y="2462855"/>
                  <a:ext cx="478063" cy="4780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17" name="Google Shape;417;p6"/>
                <p:cNvSpPr txBox="1"/>
                <p:nvPr/>
              </p:nvSpPr>
              <p:spPr>
                <a:xfrm>
                  <a:off x="918043" y="4216509"/>
                  <a:ext cx="1516224" cy="331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b="0" i="0" lang="en-GB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Multiple data sources merged together</a:t>
                  </a:r>
                  <a:endParaRPr b="0" i="0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0" i="0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pic>
              <p:nvPicPr>
                <p:cNvPr id="418" name="Google Shape;418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879129" y="1977086"/>
                  <a:ext cx="377617" cy="3981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9" name="Google Shape;419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583602" y="2410894"/>
                  <a:ext cx="377623" cy="3512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0" name="Google Shape;420;p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2538770" y="3139680"/>
                  <a:ext cx="778825" cy="51921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421" name="Google Shape;421;p6"/>
                <p:cNvCxnSpPr>
                  <a:endCxn id="414" idx="1"/>
                </p:cNvCxnSpPr>
                <p:nvPr/>
              </p:nvCxnSpPr>
              <p:spPr>
                <a:xfrm>
                  <a:off x="1408025" y="1691004"/>
                  <a:ext cx="150900" cy="87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1A1A1A"/>
                  </a:solidFill>
                  <a:prstDash val="solid"/>
                  <a:round/>
                  <a:headEnd len="sm" w="sm" type="none"/>
                  <a:tailEnd len="med" w="med" type="triangle"/>
                </a:ln>
              </p:spPr>
            </p:cxnSp>
            <p:cxnSp>
              <p:nvCxnSpPr>
                <p:cNvPr id="422" name="Google Shape;422;p6"/>
                <p:cNvCxnSpPr>
                  <a:endCxn id="418" idx="1"/>
                </p:cNvCxnSpPr>
                <p:nvPr/>
              </p:nvCxnSpPr>
              <p:spPr>
                <a:xfrm>
                  <a:off x="1403029" y="2167777"/>
                  <a:ext cx="476100" cy="8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1A1A1A"/>
                  </a:solidFill>
                  <a:prstDash val="solid"/>
                  <a:round/>
                  <a:headEnd len="sm" w="sm" type="none"/>
                  <a:tailEnd len="med" w="med" type="triangle"/>
                </a:ln>
              </p:spPr>
            </p:cxnSp>
            <p:cxnSp>
              <p:nvCxnSpPr>
                <p:cNvPr id="423" name="Google Shape;423;p6"/>
                <p:cNvCxnSpPr>
                  <a:stCxn id="412" idx="3"/>
                  <a:endCxn id="419" idx="1"/>
                </p:cNvCxnSpPr>
                <p:nvPr/>
              </p:nvCxnSpPr>
              <p:spPr>
                <a:xfrm flipH="1" rot="10800000">
                  <a:off x="1408282" y="2586387"/>
                  <a:ext cx="175200" cy="115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1A1A1A"/>
                  </a:solidFill>
                  <a:prstDash val="solid"/>
                  <a:round/>
                  <a:headEnd len="sm" w="sm" type="none"/>
                  <a:tailEnd len="med" w="med" type="triangle"/>
                </a:ln>
              </p:spPr>
            </p:cxnSp>
            <p:cxnSp>
              <p:nvCxnSpPr>
                <p:cNvPr id="424" name="Google Shape;424;p6"/>
                <p:cNvCxnSpPr>
                  <a:stCxn id="425" idx="3"/>
                </p:cNvCxnSpPr>
                <p:nvPr/>
              </p:nvCxnSpPr>
              <p:spPr>
                <a:xfrm flipH="1" rot="10800000">
                  <a:off x="6180039" y="3802262"/>
                  <a:ext cx="716700" cy="276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1A1A1A"/>
                  </a:solidFill>
                  <a:prstDash val="solid"/>
                  <a:round/>
                  <a:headEnd len="sm" w="sm" type="none"/>
                  <a:tailEnd len="med" w="med" type="triangle"/>
                </a:ln>
              </p:spPr>
            </p:cxnSp>
            <p:cxnSp>
              <p:nvCxnSpPr>
                <p:cNvPr id="426" name="Google Shape;426;p6"/>
                <p:cNvCxnSpPr>
                  <a:stCxn id="419" idx="3"/>
                  <a:endCxn id="427" idx="1"/>
                </p:cNvCxnSpPr>
                <p:nvPr/>
              </p:nvCxnSpPr>
              <p:spPr>
                <a:xfrm flipH="1" rot="10800000">
                  <a:off x="1961225" y="2169201"/>
                  <a:ext cx="1375500" cy="417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1A1A1A"/>
                  </a:solidFill>
                  <a:prstDash val="solid"/>
                  <a:round/>
                  <a:headEnd len="sm" w="sm" type="none"/>
                  <a:tailEnd len="med" w="med" type="triangle"/>
                </a:ln>
              </p:spPr>
            </p:cxnSp>
            <p:cxnSp>
              <p:nvCxnSpPr>
                <p:cNvPr id="428" name="Google Shape;428;p6"/>
                <p:cNvCxnSpPr>
                  <a:stCxn id="427" idx="0"/>
                  <a:endCxn id="413" idx="1"/>
                </p:cNvCxnSpPr>
                <p:nvPr/>
              </p:nvCxnSpPr>
              <p:spPr>
                <a:xfrm>
                  <a:off x="3525637" y="1970032"/>
                  <a:ext cx="1487100" cy="144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med" w="med" type="triangle"/>
                </a:ln>
              </p:spPr>
            </p:cxnSp>
            <p:cxnSp>
              <p:nvCxnSpPr>
                <p:cNvPr id="429" name="Google Shape;429;p6"/>
                <p:cNvCxnSpPr>
                  <a:stCxn id="430" idx="3"/>
                </p:cNvCxnSpPr>
                <p:nvPr/>
              </p:nvCxnSpPr>
              <p:spPr>
                <a:xfrm flipH="1" rot="10800000">
                  <a:off x="5874026" y="2029518"/>
                  <a:ext cx="1050900" cy="523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1A1A1A"/>
                  </a:solidFill>
                  <a:prstDash val="solid"/>
                  <a:round/>
                  <a:headEnd len="sm" w="sm" type="none"/>
                  <a:tailEnd len="med" w="med" type="triangle"/>
                </a:ln>
              </p:spPr>
            </p:cxnSp>
            <p:cxnSp>
              <p:nvCxnSpPr>
                <p:cNvPr id="431" name="Google Shape;431;p6"/>
                <p:cNvCxnSpPr>
                  <a:stCxn id="432" idx="3"/>
                  <a:endCxn id="420" idx="1"/>
                </p:cNvCxnSpPr>
                <p:nvPr/>
              </p:nvCxnSpPr>
              <p:spPr>
                <a:xfrm flipH="1" rot="10800000">
                  <a:off x="1976207" y="3399161"/>
                  <a:ext cx="562500" cy="4647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1A1A1A"/>
                  </a:solidFill>
                  <a:prstDash val="solid"/>
                  <a:round/>
                  <a:headEnd len="sm" w="sm" type="none"/>
                  <a:tailEnd len="med" w="med" type="triangle"/>
                </a:ln>
              </p:spPr>
            </p:cxnSp>
            <p:cxnSp>
              <p:nvCxnSpPr>
                <p:cNvPr id="433" name="Google Shape;433;p6"/>
                <p:cNvCxnSpPr>
                  <a:stCxn id="420" idx="3"/>
                  <a:endCxn id="434" idx="1"/>
                </p:cNvCxnSpPr>
                <p:nvPr/>
              </p:nvCxnSpPr>
              <p:spPr>
                <a:xfrm>
                  <a:off x="3317595" y="3399287"/>
                  <a:ext cx="710700" cy="4647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1A1A1A"/>
                  </a:solidFill>
                  <a:prstDash val="solid"/>
                  <a:round/>
                  <a:headEnd len="sm" w="sm" type="none"/>
                  <a:tailEnd len="med" w="med" type="triangle"/>
                </a:ln>
              </p:spPr>
            </p:cxnSp>
            <p:cxnSp>
              <p:nvCxnSpPr>
                <p:cNvPr id="435" name="Google Shape;435;p6"/>
                <p:cNvCxnSpPr>
                  <a:stCxn id="434" idx="3"/>
                  <a:endCxn id="436" idx="1"/>
                </p:cNvCxnSpPr>
                <p:nvPr/>
              </p:nvCxnSpPr>
              <p:spPr>
                <a:xfrm>
                  <a:off x="4457658" y="3863860"/>
                  <a:ext cx="882300" cy="22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1A1A1A"/>
                  </a:solidFill>
                  <a:prstDash val="solid"/>
                  <a:round/>
                  <a:headEnd len="sm" w="sm" type="none"/>
                  <a:tailEnd len="med" w="med" type="triangle"/>
                </a:ln>
              </p:spPr>
            </p:cxnSp>
            <p:pic>
              <p:nvPicPr>
                <p:cNvPr id="437" name="Google Shape;437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3173811" y="1777997"/>
                  <a:ext cx="377617" cy="3981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7" name="Google Shape;427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3336828" y="1970032"/>
                  <a:ext cx="377617" cy="3981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438" name="Google Shape;438;p6"/>
                <p:cNvCxnSpPr>
                  <a:endCxn id="437" idx="1"/>
                </p:cNvCxnSpPr>
                <p:nvPr/>
              </p:nvCxnSpPr>
              <p:spPr>
                <a:xfrm flipH="1" rot="10800000">
                  <a:off x="2351511" y="1977088"/>
                  <a:ext cx="822300" cy="7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1A1A1A"/>
                  </a:solidFill>
                  <a:prstDash val="solid"/>
                  <a:round/>
                  <a:headEnd len="sm" w="sm" type="none"/>
                  <a:tailEnd len="med" w="med" type="triangle"/>
                </a:ln>
              </p:spPr>
            </p:cxnSp>
            <p:pic>
              <p:nvPicPr>
                <p:cNvPr id="439" name="Google Shape;439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5237489" y="2114361"/>
                  <a:ext cx="377617" cy="3981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0" name="Google Shape;430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5496409" y="2354227"/>
                  <a:ext cx="377617" cy="3981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440" name="Google Shape;440;p6"/>
                <p:cNvCxnSpPr>
                  <a:stCxn id="415" idx="0"/>
                  <a:endCxn id="441" idx="0"/>
                </p:cNvCxnSpPr>
                <p:nvPr/>
              </p:nvCxnSpPr>
              <p:spPr>
                <a:xfrm flipH="1" rot="-5400000">
                  <a:off x="3783985" y="-110214"/>
                  <a:ext cx="9600" cy="3766800"/>
                </a:xfrm>
                <a:prstGeom prst="bentConnector3">
                  <a:avLst>
                    <a:gd fmla="val -2035256" name="adj1"/>
                  </a:avLst>
                </a:prstGeom>
                <a:noFill/>
                <a:ln cap="flat" cmpd="sng" w="9525">
                  <a:solidFill>
                    <a:srgbClr val="1A1A1A"/>
                  </a:solidFill>
                  <a:prstDash val="solid"/>
                  <a:round/>
                  <a:headEnd len="med" w="med" type="triangle"/>
                  <a:tailEnd len="sm" w="sm" type="none"/>
                </a:ln>
              </p:spPr>
            </p:cxnSp>
            <p:pic>
              <p:nvPicPr>
                <p:cNvPr id="442" name="Google Shape;442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6703661" y="1676762"/>
                  <a:ext cx="377617" cy="3981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3" name="Google Shape;443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6830877" y="1867587"/>
                  <a:ext cx="377617" cy="3981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4" name="Google Shape;444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450332" y="3513469"/>
                  <a:ext cx="377617" cy="3981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2" name="Google Shape;432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598590" y="3664770"/>
                  <a:ext cx="377617" cy="3981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4" name="Google Shape;434;p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4028428" y="3653076"/>
                  <a:ext cx="429230" cy="42156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45" name="Google Shape;445;p6"/>
                <p:cNvSpPr txBox="1"/>
                <p:nvPr/>
              </p:nvSpPr>
              <p:spPr>
                <a:xfrm>
                  <a:off x="2512567" y="4216509"/>
                  <a:ext cx="1187270" cy="331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b="0" i="0" lang="en-GB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Reports made “board ready”</a:t>
                  </a:r>
                  <a:endParaRPr b="0" i="0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0" i="0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sp>
              <p:nvSpPr>
                <p:cNvPr id="446" name="Google Shape;446;p6"/>
                <p:cNvSpPr txBox="1"/>
                <p:nvPr/>
              </p:nvSpPr>
              <p:spPr>
                <a:xfrm>
                  <a:off x="3834347" y="4216509"/>
                  <a:ext cx="1268054" cy="331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b="0" i="0" lang="en-GB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Reports provided </a:t>
                  </a:r>
                  <a:br>
                    <a:rPr b="0" i="0" lang="en-GB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</a:br>
                  <a:r>
                    <a:rPr b="0" i="0" lang="en-GB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to leadership</a:t>
                  </a:r>
                  <a:endParaRPr b="0" i="0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0" i="0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pic>
              <p:nvPicPr>
                <p:cNvPr id="436" name="Google Shape;436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5339882" y="3686870"/>
                  <a:ext cx="377617" cy="3981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47" name="Google Shape;447;p6"/>
                <p:cNvSpPr txBox="1"/>
                <p:nvPr/>
              </p:nvSpPr>
              <p:spPr>
                <a:xfrm>
                  <a:off x="5184254" y="4216509"/>
                  <a:ext cx="1187270" cy="331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b="0" i="0" lang="en-GB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Reports </a:t>
                  </a:r>
                  <a:br>
                    <a:rPr b="0" i="0" lang="en-GB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</a:br>
                  <a:r>
                    <a:rPr b="0" i="0" lang="en-GB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approved</a:t>
                  </a:r>
                  <a:endParaRPr b="0" i="0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0" i="0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sp>
              <p:nvSpPr>
                <p:cNvPr id="448" name="Google Shape;448;p6"/>
                <p:cNvSpPr txBox="1"/>
                <p:nvPr/>
              </p:nvSpPr>
              <p:spPr>
                <a:xfrm>
                  <a:off x="6639475" y="4216509"/>
                  <a:ext cx="1187270" cy="331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b="0" i="0" lang="en-GB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Plan submitted </a:t>
                  </a:r>
                  <a:br>
                    <a:rPr b="0" i="0" lang="en-GB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</a:br>
                  <a:r>
                    <a:rPr b="0" i="0" lang="en-GB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back to system</a:t>
                  </a:r>
                  <a:endParaRPr b="0" i="0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0" i="0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pic>
              <p:nvPicPr>
                <p:cNvPr id="449" name="Google Shape;449;p6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13538" l="13560" r="28709" t="0"/>
                <a:stretch/>
              </p:blipFill>
              <p:spPr>
                <a:xfrm>
                  <a:off x="5778293" y="3271799"/>
                  <a:ext cx="400431" cy="398177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0" name="Google Shape;450;p6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2324" r="0" t="0"/>
                <a:stretch/>
              </p:blipFill>
              <p:spPr>
                <a:xfrm>
                  <a:off x="5327868" y="3271794"/>
                  <a:ext cx="400431" cy="398177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1" name="Google Shape;441;p6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4084" l="6567" r="6567" t="4093"/>
                <a:stretch/>
              </p:blipFill>
              <p:spPr>
                <a:xfrm>
                  <a:off x="5457450" y="1778096"/>
                  <a:ext cx="429230" cy="429230"/>
                </a:xfrm>
                <a:prstGeom prst="ellipse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451" name="Google Shape;451;p6"/>
                <p:cNvCxnSpPr>
                  <a:stCxn id="443" idx="3"/>
                  <a:endCxn id="444" idx="1"/>
                </p:cNvCxnSpPr>
                <p:nvPr/>
              </p:nvCxnSpPr>
              <p:spPr>
                <a:xfrm flipH="1">
                  <a:off x="1450294" y="2066678"/>
                  <a:ext cx="5758200" cy="1645800"/>
                </a:xfrm>
                <a:prstGeom prst="bentConnector5">
                  <a:avLst>
                    <a:gd fmla="val -3452" name="adj1"/>
                    <a:gd fmla="val 50002" name="adj2"/>
                    <a:gd fmla="val 103454" name="adj3"/>
                  </a:avLst>
                </a:prstGeom>
                <a:noFill/>
                <a:ln cap="flat" cmpd="sng" w="9525">
                  <a:solidFill>
                    <a:srgbClr val="1A1A1A"/>
                  </a:solidFill>
                  <a:prstDash val="solid"/>
                  <a:round/>
                  <a:headEnd len="sm" w="sm" type="none"/>
                  <a:tailEnd len="med" w="med" type="triangle"/>
                </a:ln>
              </p:spPr>
            </p:cxnSp>
            <p:pic>
              <p:nvPicPr>
                <p:cNvPr id="425" name="Google Shape;425;p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5401214" y="3819555"/>
                  <a:ext cx="778825" cy="51921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52" name="Google Shape;452;p6"/>
                <p:cNvSpPr txBox="1"/>
                <p:nvPr/>
              </p:nvSpPr>
              <p:spPr>
                <a:xfrm>
                  <a:off x="7630573" y="3272222"/>
                  <a:ext cx="713494" cy="331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b="0" i="0" lang="en-GB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Cycle </a:t>
                  </a:r>
                  <a:br>
                    <a:rPr b="0" i="0" lang="en-GB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</a:br>
                  <a:r>
                    <a:rPr b="0" i="0" lang="en-GB" sz="1000" u="none" cap="none" strike="noStrike">
                      <a:solidFill>
                        <a:srgbClr val="000000"/>
                      </a:solidFill>
                      <a:latin typeface="DM Sans"/>
                      <a:ea typeface="DM Sans"/>
                      <a:cs typeface="DM Sans"/>
                      <a:sym typeface="DM Sans"/>
                    </a:rPr>
                    <a:t>repeats</a:t>
                  </a:r>
                  <a:endParaRPr b="0" i="0" sz="1000" u="none" cap="none" strike="noStrike">
                    <a:solidFill>
                      <a:srgbClr val="000000"/>
                    </a:solidFill>
                    <a:latin typeface="DM Sans"/>
                    <a:ea typeface="DM Sans"/>
                    <a:cs typeface="DM Sans"/>
                    <a:sym typeface="DM Sans"/>
                  </a:endParaRPr>
                </a:p>
              </p:txBody>
            </p:sp>
            <p:pic>
              <p:nvPicPr>
                <p:cNvPr id="453" name="Google Shape;453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6958093" y="1994803"/>
                  <a:ext cx="377617" cy="3981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1" name="Google Shape;411;p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6934502" y="3585030"/>
                  <a:ext cx="377617" cy="39818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4" name="Google Shape;454;p6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896288" y="2428932"/>
                  <a:ext cx="545929" cy="5459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5" name="Google Shape;455;p6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896288" y="1909308"/>
                  <a:ext cx="545929" cy="5459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6" name="Google Shape;456;p6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 b="0" l="0" r="0" t="0"/>
                <a:stretch/>
              </p:blipFill>
              <p:spPr>
                <a:xfrm>
                  <a:off x="896288" y="1408905"/>
                  <a:ext cx="545929" cy="5459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9194" y="1"/>
            <a:ext cx="614561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Perform Theme">
  <a:themeElements>
    <a:clrScheme name="Simple Light">
      <a:dk1>
        <a:srgbClr val="000000"/>
      </a:dk1>
      <a:lt1>
        <a:srgbClr val="FFFFFF"/>
      </a:lt1>
      <a:dk2>
        <a:srgbClr val="344054"/>
      </a:dk2>
      <a:lt2>
        <a:srgbClr val="FEF9F0"/>
      </a:lt2>
      <a:accent1>
        <a:srgbClr val="7C4FFF"/>
      </a:accent1>
      <a:accent2>
        <a:srgbClr val="36CC99"/>
      </a:accent2>
      <a:accent3>
        <a:srgbClr val="F7C565"/>
      </a:accent3>
      <a:accent4>
        <a:srgbClr val="6B87FF"/>
      </a:accent4>
      <a:accent5>
        <a:srgbClr val="E85DC5"/>
      </a:accent5>
      <a:accent6>
        <a:srgbClr val="FC3E3E"/>
      </a:accent6>
      <a:hlink>
        <a:srgbClr val="7C4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rform Theme">
  <a:themeElements>
    <a:clrScheme name="Simple Light">
      <a:dk1>
        <a:srgbClr val="000000"/>
      </a:dk1>
      <a:lt1>
        <a:srgbClr val="FFFFFF"/>
      </a:lt1>
      <a:dk2>
        <a:srgbClr val="344054"/>
      </a:dk2>
      <a:lt2>
        <a:srgbClr val="FEF9F0"/>
      </a:lt2>
      <a:accent1>
        <a:srgbClr val="7C4FFF"/>
      </a:accent1>
      <a:accent2>
        <a:srgbClr val="36CC99"/>
      </a:accent2>
      <a:accent3>
        <a:srgbClr val="F7C565"/>
      </a:accent3>
      <a:accent4>
        <a:srgbClr val="6B87FF"/>
      </a:accent4>
      <a:accent5>
        <a:srgbClr val="E85DC5"/>
      </a:accent5>
      <a:accent6>
        <a:srgbClr val="FC3E3E"/>
      </a:accent6>
      <a:hlink>
        <a:srgbClr val="7C4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