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 id="214748368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DM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DMSans-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DMSans-italic.fntdata"/><Relationship Id="rId10" Type="http://schemas.openxmlformats.org/officeDocument/2006/relationships/slide" Target="slides/slide4.xml"/><Relationship Id="rId32" Type="http://schemas.openxmlformats.org/officeDocument/2006/relationships/font" Target="fonts/DMSans-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DM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3e8b0c8acf_2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3e8b0c8acf_2_20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3e8b0c8acf_2_2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23e8b0c8acf_2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0"/>
              </a:spcAft>
              <a:buSzPts val="1100"/>
              <a:buNone/>
            </a:pPr>
            <a:r>
              <a:rPr lang="en-GB" sz="1100">
                <a:solidFill>
                  <a:srgbClr val="FFFCF8"/>
                </a:solidFill>
                <a:latin typeface="Arial"/>
                <a:ea typeface="Arial"/>
                <a:cs typeface="Arial"/>
                <a:sym typeface="Arial"/>
              </a:rPr>
              <a:t>Here is a screenshot of what our Variance report looks like in Planful. A</a:t>
            </a:r>
            <a:r>
              <a:rPr lang="en-GB" sz="1100">
                <a:solidFill>
                  <a:srgbClr val="212121"/>
                </a:solidFill>
                <a:latin typeface="Arial"/>
                <a:ea typeface="Arial"/>
                <a:cs typeface="Arial"/>
                <a:sym typeface="Arial"/>
              </a:rPr>
              <a:t> variance is at least 5% </a:t>
            </a:r>
            <a:r>
              <a:rPr b="1" lang="en-GB" sz="1100" u="sng">
                <a:solidFill>
                  <a:srgbClr val="212121"/>
                </a:solidFill>
                <a:latin typeface="Arial"/>
                <a:ea typeface="Arial"/>
                <a:cs typeface="Arial"/>
                <a:sym typeface="Arial"/>
              </a:rPr>
              <a:t>AND</a:t>
            </a:r>
            <a:r>
              <a:rPr lang="en-GB" sz="1100">
                <a:solidFill>
                  <a:srgbClr val="212121"/>
                </a:solidFill>
                <a:latin typeface="Arial"/>
                <a:ea typeface="Arial"/>
                <a:cs typeface="Arial"/>
                <a:sym typeface="Arial"/>
              </a:rPr>
              <a:t> $25,000</a:t>
            </a:r>
            <a:r>
              <a:rPr lang="en-GB" sz="1100">
                <a:solidFill>
                  <a:srgbClr val="000000"/>
                </a:solidFill>
                <a:latin typeface="Arial"/>
                <a:ea typeface="Arial"/>
                <a:cs typeface="Arial"/>
                <a:sym typeface="Arial"/>
              </a:rPr>
              <a:t> to the good/bad from what they projected vs their actuals. As you can see, we’ve added a Variance Check Column to </a:t>
            </a:r>
            <a:r>
              <a:rPr lang="en-GB" sz="1100">
                <a:latin typeface="Arial"/>
                <a:ea typeface="Arial"/>
                <a:cs typeface="Arial"/>
                <a:sym typeface="Arial"/>
              </a:rPr>
              <a:t>pop that variance out and show managers lines that require a comment. </a:t>
            </a:r>
            <a:r>
              <a:rPr lang="en-GB" sz="1100">
                <a:solidFill>
                  <a:srgbClr val="000000"/>
                </a:solidFill>
                <a:latin typeface="Arial"/>
                <a:ea typeface="Arial"/>
                <a:cs typeface="Arial"/>
                <a:sym typeface="Arial"/>
              </a:rPr>
              <a:t>When there are variances, I use Dynamic Commentary and assign a task to the Money Manager. Any variances in labor, I provide the details to the Money Managers. </a:t>
            </a:r>
            <a:r>
              <a:rPr lang="en-GB" sz="1100">
                <a:latin typeface="Arial"/>
                <a:ea typeface="Arial"/>
                <a:cs typeface="Arial"/>
                <a:sym typeface="Arial"/>
              </a:rPr>
              <a:t>If actuals are less than projection, it’s usually open positions, Holidays or PTO. When people take pto or holidays, no cost hit so actuals will be lower. We see this a lot in summer months. If actuals are higher than projection, it could be that no one is taking PTO. I also check overtime for our hourly employees</a:t>
            </a:r>
            <a:endParaRPr/>
          </a:p>
          <a:p>
            <a:pPr indent="0" lvl="0" marL="0" marR="0" rtl="0" algn="l">
              <a:lnSpc>
                <a:spcPct val="107000"/>
              </a:lnSpc>
              <a:spcBef>
                <a:spcPts val="0"/>
              </a:spcBef>
              <a:spcAft>
                <a:spcPts val="0"/>
              </a:spcAft>
              <a:buSzPts val="1100"/>
              <a:buNone/>
            </a:pPr>
            <a:r>
              <a:t/>
            </a:r>
            <a:endParaRPr sz="1100">
              <a:latin typeface="Arial"/>
              <a:ea typeface="Arial"/>
              <a:cs typeface="Arial"/>
              <a:sym typeface="Arial"/>
            </a:endParaRPr>
          </a:p>
          <a:p>
            <a:pPr indent="0" lvl="0" marL="0" marR="0" rtl="0" algn="l">
              <a:lnSpc>
                <a:spcPct val="107000"/>
              </a:lnSpc>
              <a:spcBef>
                <a:spcPts val="0"/>
              </a:spcBef>
              <a:spcAft>
                <a:spcPts val="0"/>
              </a:spcAft>
              <a:buSzPts val="1100"/>
              <a:buNone/>
            </a:pPr>
            <a:r>
              <a:rPr b="1" lang="en-GB" sz="1100">
                <a:latin typeface="Arial"/>
                <a:ea typeface="Arial"/>
                <a:cs typeface="Arial"/>
                <a:sym typeface="Arial"/>
              </a:rPr>
              <a:t>Notes for me:</a:t>
            </a:r>
            <a:endParaRPr/>
          </a:p>
          <a:p>
            <a:pPr indent="0" lvl="0" marL="0" marR="0" rtl="0" algn="l">
              <a:lnSpc>
                <a:spcPct val="107000"/>
              </a:lnSpc>
              <a:spcBef>
                <a:spcPts val="0"/>
              </a:spcBef>
              <a:spcAft>
                <a:spcPts val="0"/>
              </a:spcAft>
              <a:buSzPts val="1100"/>
              <a:buNone/>
            </a:pPr>
            <a:r>
              <a:rPr lang="en-GB" sz="1100">
                <a:latin typeface="Arial"/>
                <a:ea typeface="Arial"/>
                <a:cs typeface="Arial"/>
                <a:sym typeface="Arial"/>
              </a:rPr>
              <a:t>-A spot on Labor delta should be a -7% for attrition. </a:t>
            </a:r>
            <a:endParaRPr/>
          </a:p>
          <a:p>
            <a:pPr indent="0" lvl="0" marL="0" marR="0" rtl="0" algn="l">
              <a:lnSpc>
                <a:spcPct val="107000"/>
              </a:lnSpc>
              <a:spcBef>
                <a:spcPts val="0"/>
              </a:spcBef>
              <a:spcAft>
                <a:spcPts val="0"/>
              </a:spcAft>
              <a:buSzPts val="1100"/>
              <a:buNone/>
            </a:pPr>
            <a:r>
              <a:rPr lang="en-GB" sz="1100">
                <a:latin typeface="Arial"/>
                <a:ea typeface="Arial"/>
                <a:cs typeface="Arial"/>
                <a:sym typeface="Arial"/>
              </a:rPr>
              <a:t>-</a:t>
            </a:r>
            <a:r>
              <a:rPr lang="en-GB" sz="1100">
                <a:highlight>
                  <a:srgbClr val="FFFF00"/>
                </a:highlight>
                <a:latin typeface="Arial"/>
                <a:ea typeface="Arial"/>
                <a:cs typeface="Arial"/>
                <a:sym typeface="Arial"/>
              </a:rPr>
              <a:t>May need to adjust b/c SAP actuals incorporate adjusted base wages (401K, FSA %, etc) and Planful doesn’t do that. So if people aren’t taking PTO this could play a factor in labor variances. Example: February 2020</a:t>
            </a:r>
            <a:endParaRPr sz="1100">
              <a:latin typeface="Arial"/>
              <a:ea typeface="Arial"/>
              <a:cs typeface="Arial"/>
              <a:sym typeface="Arial"/>
            </a:endParaRPr>
          </a:p>
          <a:p>
            <a:pPr indent="0" lvl="0" marL="0" marR="0" rtl="0" algn="l">
              <a:lnSpc>
                <a:spcPct val="107000"/>
              </a:lnSpc>
              <a:spcBef>
                <a:spcPts val="0"/>
              </a:spcBef>
              <a:spcAft>
                <a:spcPts val="0"/>
              </a:spcAft>
              <a:buSzPts val="1100"/>
              <a:buNone/>
            </a:pPr>
            <a:r>
              <a:rPr lang="en-GB" sz="1100">
                <a:latin typeface="Arial"/>
                <a:ea typeface="Arial"/>
                <a:cs typeface="Arial"/>
                <a:sym typeface="Arial"/>
              </a:rPr>
              <a:t> </a:t>
            </a:r>
            <a:endParaRPr/>
          </a:p>
          <a:p>
            <a:pPr indent="0" lvl="0" marL="0" marR="0" rtl="0" algn="l">
              <a:lnSpc>
                <a:spcPct val="107000"/>
              </a:lnSpc>
              <a:spcBef>
                <a:spcPts val="0"/>
              </a:spcBef>
              <a:spcAft>
                <a:spcPts val="0"/>
              </a:spcAft>
              <a:buSzPts val="1100"/>
              <a:buNone/>
            </a:pPr>
            <a:r>
              <a:rPr lang="en-GB" sz="1100">
                <a:highlight>
                  <a:srgbClr val="FFFF00"/>
                </a:highlight>
                <a:latin typeface="Arial"/>
                <a:ea typeface="Arial"/>
                <a:cs typeface="Arial"/>
                <a:sym typeface="Arial"/>
              </a:rPr>
              <a:t>40.45% which doesn’t include attrition &amp; PTO Burden</a:t>
            </a:r>
            <a:endParaRPr sz="1100">
              <a:latin typeface="Arial"/>
              <a:ea typeface="Arial"/>
              <a:cs typeface="Arial"/>
              <a:sym typeface="Arial"/>
            </a:endParaRPr>
          </a:p>
          <a:p>
            <a:pPr indent="0" lvl="0" marL="0" marR="0" rtl="0" algn="l">
              <a:lnSpc>
                <a:spcPct val="107000"/>
              </a:lnSpc>
              <a:spcBef>
                <a:spcPts val="0"/>
              </a:spcBef>
              <a:spcAft>
                <a:spcPts val="0"/>
              </a:spcAft>
              <a:buSzPts val="1100"/>
              <a:buNone/>
            </a:pPr>
            <a:r>
              <a:t/>
            </a:r>
            <a:endParaRPr sz="1100">
              <a:solidFill>
                <a:srgbClr val="000000"/>
              </a:solidFill>
              <a:latin typeface="Arial"/>
              <a:ea typeface="Arial"/>
              <a:cs typeface="Arial"/>
              <a:sym typeface="Arial"/>
            </a:endParaRPr>
          </a:p>
          <a:p>
            <a:pPr indent="0" lvl="0" marL="0" marR="0" rtl="0" algn="l">
              <a:lnSpc>
                <a:spcPct val="107000"/>
              </a:lnSpc>
              <a:spcBef>
                <a:spcPts val="0"/>
              </a:spcBef>
              <a:spcAft>
                <a:spcPts val="0"/>
              </a:spcAft>
              <a:buSzPts val="1100"/>
              <a:buNone/>
            </a:pPr>
            <a:r>
              <a:rPr lang="en-GB" sz="1100">
                <a:solidFill>
                  <a:srgbClr val="000000"/>
                </a:solidFill>
                <a:latin typeface="Arial"/>
                <a:ea typeface="Arial"/>
                <a:cs typeface="Arial"/>
                <a:sym typeface="Arial"/>
              </a:rPr>
              <a:t>-Just explain that along with attrition we estimate for PTO.  We get charged 100% of our PTO up front every year.  If people don't take it, they are going to be over budget.  It is going to cause variance over the next few months, and we'll have to absorb it.</a:t>
            </a:r>
            <a:endParaRPr sz="1100">
              <a:latin typeface="Arial"/>
              <a:ea typeface="Arial"/>
              <a:cs typeface="Arial"/>
              <a:sym typeface="Arial"/>
            </a:endParaRPr>
          </a:p>
          <a:p>
            <a:pPr indent="0" lvl="0" marL="0" marR="0" rtl="0" algn="l">
              <a:lnSpc>
                <a:spcPct val="100000"/>
              </a:lnSpc>
              <a:spcBef>
                <a:spcPts val="0"/>
              </a:spcBef>
              <a:spcAft>
                <a:spcPts val="0"/>
              </a:spcAft>
              <a:buSzPts val="1100"/>
              <a:buNone/>
            </a:pPr>
            <a:r>
              <a:rPr lang="en-GB" sz="1100">
                <a:latin typeface="Arial"/>
                <a:ea typeface="Arial"/>
                <a:cs typeface="Arial"/>
                <a:sym typeface="Arial"/>
              </a:rPr>
              <a:t>-The Company composite rates require us to budget 16.20% for PTO burden…that’s what we pay employees every week, that way when they take PTO (PTO Taken -12%) no cost hits our cost center.</a:t>
            </a:r>
            <a:endParaRPr/>
          </a:p>
          <a:p>
            <a:pPr indent="0" lvl="0" marL="0" marR="0" rtl="0" algn="l">
              <a:lnSpc>
                <a:spcPct val="107000"/>
              </a:lnSpc>
              <a:spcBef>
                <a:spcPts val="0"/>
              </a:spcBef>
              <a:spcAft>
                <a:spcPts val="0"/>
              </a:spcAft>
              <a:buSzPts val="1100"/>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a:solidFill>
                <a:srgbClr val="FFFCF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a:solidFill>
                <a:srgbClr val="FFFCF8"/>
              </a:solidFill>
              <a:latin typeface="DM Sans"/>
              <a:ea typeface="DM Sans"/>
              <a:cs typeface="DM Sans"/>
              <a:sym typeface="DM Sans"/>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3e8b0c8acf_2_2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23e8b0c8acf_2_2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solidFill>
                  <a:srgbClr val="FFFCF8"/>
                </a:solidFill>
                <a:latin typeface="Arial"/>
                <a:ea typeface="Arial"/>
                <a:cs typeface="Arial"/>
                <a:sym typeface="Arial"/>
              </a:rPr>
              <a:t>Here’s an example of what the task looks like. I assign a deadline (which correlates with their variance meeting). The Money Managers then comment on their variance tasks. Once I have assigned out the variance tasks in Dynamic Commentary, I send an email to all Money managers. For most, it’s a reminder that it’s time to go into Planful and see what variances they have. For others, they already knew the variance was coming and are prepared to “speak to it”.</a:t>
            </a:r>
            <a:endParaRPr/>
          </a:p>
          <a:p>
            <a:pPr indent="0" lvl="0" marL="0" marR="0" rtl="0" algn="l">
              <a:lnSpc>
                <a:spcPct val="100000"/>
              </a:lnSpc>
              <a:spcBef>
                <a:spcPts val="0"/>
              </a:spcBef>
              <a:spcAft>
                <a:spcPts val="0"/>
              </a:spcAft>
              <a:buClr>
                <a:srgbClr val="000000"/>
              </a:buClr>
              <a:buSzPts val="1100"/>
              <a:buFont typeface="Arial"/>
              <a:buNone/>
            </a:pPr>
            <a:r>
              <a:t/>
            </a:r>
            <a:endParaRPr>
              <a:solidFill>
                <a:srgbClr val="FFFCF8"/>
              </a:solidFill>
              <a:latin typeface="DM Sans"/>
              <a:ea typeface="DM Sans"/>
              <a:cs typeface="DM Sans"/>
              <a:sym typeface="DM Sans"/>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3e8b0c8acf_2_2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23e8b0c8acf_2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Here’s the agenda for our variance &amp; C- Level meetings. First, we’ll talk financials. As I state earlier, anything labor, I find out what the variances is and share with the Money Managers. </a:t>
            </a:r>
            <a:endParaRPr/>
          </a:p>
          <a:p>
            <a:pPr indent="0" lvl="0" marL="0" rtl="0" algn="l">
              <a:lnSpc>
                <a:spcPct val="100000"/>
              </a:lnSpc>
              <a:spcBef>
                <a:spcPts val="0"/>
              </a:spcBef>
              <a:spcAft>
                <a:spcPts val="0"/>
              </a:spcAft>
              <a:buSzPts val="1100"/>
              <a:buNone/>
            </a:pPr>
            <a:r>
              <a:rPr lang="en-GB">
                <a:latin typeface="Arial"/>
                <a:ea typeface="Arial"/>
                <a:cs typeface="Arial"/>
                <a:sym typeface="Arial"/>
              </a:rPr>
              <a:t>Sometimes cost was associated with the wrong General Ledger account, so the finance team submits cost moves to fix that. Or other times, we find cost that hit their area incorrectly or they didn’t plan for it to hit that month. That happens a lot with the timing of when invoices are processed/paid. </a:t>
            </a:r>
            <a:endParaRPr/>
          </a:p>
          <a:p>
            <a:pPr indent="0" lvl="0" marL="0" rtl="0" algn="l">
              <a:lnSpc>
                <a:spcPct val="100000"/>
              </a:lnSpc>
              <a:spcBef>
                <a:spcPts val="0"/>
              </a:spcBef>
              <a:spcAft>
                <a:spcPts val="0"/>
              </a:spcAft>
              <a:buSzPts val="1100"/>
              <a:buNone/>
            </a:pPr>
            <a:r>
              <a:rPr lang="en-GB">
                <a:latin typeface="Arial"/>
                <a:ea typeface="Arial"/>
                <a:cs typeface="Arial"/>
                <a:sym typeface="Arial"/>
              </a:rPr>
              <a:t>Then, we talk workforce. Our dept is ever-changing so normally there’s always an HR update happening with each Money Manager. I compile a list of all changes and hang on to it until I meet with their respective C-Level the following week.</a:t>
            </a:r>
            <a:endParaRPr/>
          </a:p>
          <a:p>
            <a:pPr indent="0" lvl="0" marL="0" rtl="0" algn="l">
              <a:lnSpc>
                <a:spcPct val="100000"/>
              </a:lnSpc>
              <a:spcBef>
                <a:spcPts val="0"/>
              </a:spcBef>
              <a:spcAft>
                <a:spcPts val="0"/>
              </a:spcAft>
              <a:buSzPts val="1100"/>
              <a:buNone/>
            </a:pPr>
            <a:r>
              <a:rPr lang="en-GB">
                <a:latin typeface="Arial"/>
                <a:ea typeface="Arial"/>
                <a:cs typeface="Arial"/>
                <a:sym typeface="Arial"/>
              </a:rPr>
              <a:t>Lastly, I share updates from the Finance team (it could be as simple as a projection reminder). Or I’ll share with them a new feature Planful rolled out. In April, I showed them all the snapshot feature (which got them all very excited). </a:t>
            </a:r>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GB">
                <a:latin typeface="Arial"/>
                <a:ea typeface="Arial"/>
                <a:cs typeface="Arial"/>
                <a:sym typeface="Arial"/>
              </a:rPr>
              <a:t>C-Level meetings are run much like the Variance Meetings. I go over each Money Managers’ financials and workforce changes. I get approval from the C-Levels to make any HR changes (even as simple as pushing a start date on an open position b/c they don’t have candidates yet). Any new positions to be added by a Money Manager must be approved by their C-Level. At this point, I can now go in and make all HR changes in Planful. </a:t>
            </a:r>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3e8b0c8acf_2_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23e8b0c8acf_2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Our HR templates can only be edited by Administrators. With 27 money managers, the data would never get updated consistently and accurately. And because we have approvals we require; it only makes sense to lock it down to Admins only. I pull a weekly report of all HR changes and adjust in Planful. Here’s all the attributes we’re currently using.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3e8b0c8acf_2_2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23e8b0c8acf_2_2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Our HR templates can only be edited by Administrators. With 27 money managers, the data would never get updated consistently and accurately. And because we have approvals we require; it only makes sense to lock it down to Admins only. I pull a weekly report of all HR changes and adjust in Planful. Here’s all the attributes we’re currently using.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3e8b0c8acf_2_3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23e8b0c8acf_2_3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solidFill>
                  <a:srgbClr val="FFFCF8"/>
                </a:solidFill>
                <a:latin typeface="DM Sans"/>
                <a:ea typeface="DM Sans"/>
                <a:cs typeface="DM Sans"/>
                <a:sym typeface="DM Sans"/>
              </a:rPr>
              <a:t>One of our biggest accomplishments this year is reporting on Employee Allocations (Projected vs Actuals). We have a lot of employees that are 100% Project Allocated (which means they should be coding all their time to WBS elements supporting our field projects. Their cost should NOT hit their overhead cost center. As you can see above Billy Walker is 100% Project Allocated in his HR record. But then we look at our report. If it shows 100% under % KTG OH, that means they are 100% Overhead. If they are blank, that means they are 100% Project Allocated. You can see that Billy, Timmothy, and James all show Project Allocated, but had actuals hit their overhead cost center in March. Now our money managers can easily see this, and we can get time entry corrections doand hopefully eliminate rework in the future.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3e8b0c8acf_2_3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23e8b0c8acf_2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Reporting is what matters most to our Money Managers. We have a </a:t>
            </a:r>
            <a:r>
              <a:rPr b="0" i="0" lang="en-GB">
                <a:solidFill>
                  <a:srgbClr val="232B34"/>
                </a:solidFill>
                <a:latin typeface="Arial"/>
                <a:ea typeface="Arial"/>
                <a:cs typeface="Arial"/>
                <a:sym typeface="Arial"/>
              </a:rPr>
              <a:t>good structure set up for our users that helps 1) find things easier and 2) ensure that we don’t have users creating random reports all over the place. </a:t>
            </a:r>
            <a:endParaRPr/>
          </a:p>
          <a:p>
            <a:pPr indent="0" lvl="0" marL="0" marR="0" rtl="0" algn="l">
              <a:lnSpc>
                <a:spcPct val="100000"/>
              </a:lnSpc>
              <a:spcBef>
                <a:spcPts val="0"/>
              </a:spcBef>
              <a:spcAft>
                <a:spcPts val="0"/>
              </a:spcAft>
              <a:buClr>
                <a:srgbClr val="000000"/>
              </a:buClr>
              <a:buSzPts val="1100"/>
              <a:buFont typeface="Arial"/>
              <a:buNone/>
            </a:pPr>
            <a:r>
              <a:rPr b="0" i="0" lang="en-GB">
                <a:solidFill>
                  <a:srgbClr val="232B34"/>
                </a:solidFill>
                <a:latin typeface="Arial"/>
                <a:ea typeface="Arial"/>
                <a:cs typeface="Arial"/>
                <a:sym typeface="Arial"/>
              </a:rPr>
              <a:t>Our organization is a filing system, granting permissions to users as needed. We have a Financial Reports folder (which is used most &amp; is my 2</a:t>
            </a:r>
            <a:r>
              <a:rPr b="0" baseline="30000" i="0" lang="en-GB">
                <a:solidFill>
                  <a:srgbClr val="232B34"/>
                </a:solidFill>
                <a:latin typeface="Arial"/>
                <a:ea typeface="Arial"/>
                <a:cs typeface="Arial"/>
                <a:sym typeface="Arial"/>
              </a:rPr>
              <a:t>nd</a:t>
            </a:r>
            <a:r>
              <a:rPr b="0" i="0" lang="en-GB">
                <a:solidFill>
                  <a:srgbClr val="232B34"/>
                </a:solidFill>
                <a:latin typeface="Arial"/>
                <a:ea typeface="Arial"/>
                <a:cs typeface="Arial"/>
                <a:sym typeface="Arial"/>
              </a:rPr>
              <a:t> screenshot), a Workforce Reports folder (which is getting more use now that we use cost allocations at an employee level), an ITFM folder (where we house reports we use in our monthly Manager’s Meeting slide deck). The biggest help to us is the Money Manager reports. In the past, we created the reports sometimes weekly or monthly and had to send them via email in Excel. Now they request a report and if they confirm they would like to see that data again, we add it in their folder that only they have access to.</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b="0" i="0">
              <a:solidFill>
                <a:srgbClr val="232B34"/>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3e8b0c8acf_2_3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g23e8b0c8acf_2_3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Here’s a few quotes about what our Money Managers think about Planful. Now I’ll be honest, some of these quotes came from Money Managers that used to call the tool Painful instead of Planful. Now these same Money Managers heavily rely on the data that Planful provides at the click of a button. We’re finally getting to a point where side spreadsheet are diminishing and we’re trusting the tool to do the work for us.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3e8b0c8acf_2_3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23e8b0c8acf_2_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3e8b0c8acf_2_3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23e8b0c8acf_2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3e8b0c8acf_2_2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23e8b0c8acf_2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3e8b0c8acf_2_3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23e8b0c8acf_2_3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3e8b0c8acf_2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23e8b0c8acf_2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solidFill>
                  <a:srgbClr val="FFFCF8"/>
                </a:solidFill>
                <a:latin typeface="Arial"/>
                <a:ea typeface="Arial"/>
                <a:cs typeface="Arial"/>
                <a:sym typeface="Arial"/>
              </a:rPr>
              <a:t>Kiewit is one of North America’s largest and most respected engineering and construction organizations. Our construction and design engineering professionals work on some of the industry’s most complex, challenging and rewarding projects – whether it’s boring tunnels through mountains, turning rivers into energy, or building bridges that connect communities. </a:t>
            </a:r>
            <a:endParaRPr/>
          </a:p>
          <a:p>
            <a:pPr indent="0" lvl="0" marL="0" marR="0" rtl="0" algn="l">
              <a:lnSpc>
                <a:spcPct val="100000"/>
              </a:lnSpc>
              <a:spcBef>
                <a:spcPts val="0"/>
              </a:spcBef>
              <a:spcAft>
                <a:spcPts val="0"/>
              </a:spcAft>
              <a:buClr>
                <a:srgbClr val="000000"/>
              </a:buClr>
              <a:buSzPts val="1100"/>
              <a:buFont typeface="Arial"/>
              <a:buNone/>
            </a:pPr>
            <a:r>
              <a:rPr lang="en-GB">
                <a:solidFill>
                  <a:srgbClr val="FFFCF8"/>
                </a:solidFill>
                <a:latin typeface="Arial"/>
                <a:ea typeface="Arial"/>
                <a:cs typeface="Arial"/>
                <a:sym typeface="Arial"/>
              </a:rPr>
              <a:t>Kiewit people tackle important projects of every size, in any market. Our 7 markets are: Building, Industrial, Mining, Oil, Gas &amp; Chemical, Power, Transportation, and Water. </a:t>
            </a:r>
            <a:endParaRPr/>
          </a:p>
          <a:p>
            <a:pPr indent="0" lvl="0" marL="0" marR="0" rtl="0" algn="l">
              <a:lnSpc>
                <a:spcPct val="100000"/>
              </a:lnSpc>
              <a:spcBef>
                <a:spcPts val="0"/>
              </a:spcBef>
              <a:spcAft>
                <a:spcPts val="0"/>
              </a:spcAft>
              <a:buClr>
                <a:srgbClr val="000000"/>
              </a:buClr>
              <a:buSzPts val="1100"/>
              <a:buFont typeface="Arial"/>
              <a:buNone/>
            </a:pPr>
            <a:r>
              <a:rPr lang="en-GB">
                <a:solidFill>
                  <a:srgbClr val="FFFCF8"/>
                </a:solidFill>
                <a:latin typeface="Arial"/>
                <a:ea typeface="Arial"/>
                <a:cs typeface="Arial"/>
                <a:sym typeface="Arial"/>
              </a:rPr>
              <a:t>Kiewit’s commitment to safety, quality and environmental stewardship are ingrained in everything we do.</a:t>
            </a:r>
            <a:endParaRPr>
              <a:solidFill>
                <a:srgbClr val="FFFCF8"/>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3e8b0c8acf_2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23e8b0c8acf_2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Today we’ll talk about what makes up Kiewit Technology Group or our acronym KTG</a:t>
            </a:r>
            <a:endParaRPr/>
          </a:p>
          <a:p>
            <a:pPr indent="0" lvl="0" marL="0" rtl="0" algn="l">
              <a:lnSpc>
                <a:spcPct val="100000"/>
              </a:lnSpc>
              <a:spcBef>
                <a:spcPts val="0"/>
              </a:spcBef>
              <a:spcAft>
                <a:spcPts val="0"/>
              </a:spcAft>
              <a:buSzPts val="1100"/>
              <a:buNone/>
            </a:pPr>
            <a:r>
              <a:rPr lang="en-GB">
                <a:latin typeface="Arial"/>
                <a:ea typeface="Arial"/>
                <a:cs typeface="Arial"/>
                <a:sym typeface="Arial"/>
              </a:rPr>
              <a:t>What is a Money Manager</a:t>
            </a:r>
            <a:endParaRPr/>
          </a:p>
          <a:p>
            <a:pPr indent="0" lvl="0" marL="0" rtl="0" algn="l">
              <a:lnSpc>
                <a:spcPct val="100000"/>
              </a:lnSpc>
              <a:spcBef>
                <a:spcPts val="0"/>
              </a:spcBef>
              <a:spcAft>
                <a:spcPts val="0"/>
              </a:spcAft>
              <a:buSzPts val="1100"/>
              <a:buNone/>
            </a:pPr>
            <a:r>
              <a:rPr lang="en-GB">
                <a:latin typeface="Arial"/>
                <a:ea typeface="Arial"/>
                <a:cs typeface="Arial"/>
                <a:sym typeface="Arial"/>
              </a:rPr>
              <a:t>How our finance team supports Kiewit Technology Group </a:t>
            </a:r>
            <a:endParaRPr/>
          </a:p>
          <a:p>
            <a:pPr indent="0" lvl="0" marL="0" rtl="0" algn="l">
              <a:lnSpc>
                <a:spcPct val="100000"/>
              </a:lnSpc>
              <a:spcBef>
                <a:spcPts val="0"/>
              </a:spcBef>
              <a:spcAft>
                <a:spcPts val="0"/>
              </a:spcAft>
              <a:buSzPts val="1100"/>
              <a:buNone/>
            </a:pPr>
            <a:r>
              <a:rPr lang="en-GB">
                <a:latin typeface="Arial"/>
                <a:ea typeface="Arial"/>
                <a:cs typeface="Arial"/>
                <a:sym typeface="Arial"/>
              </a:rPr>
              <a:t>And what’s next for us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3e8b0c8acf_2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23e8b0c8acf_2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We are an overhead department that doesn’t generate revenue, but we still have a significant budget that we must adhere to. Kiewit Technology Group has 27 Money Managers that are responsible for their own financials. Those 27 money managers make up 30 different departments; those departments include: Architecture, Data Enablement, Network Services, and Software (to name a few). And of those 30 Departments, we currently have 130 cost centers, and that amount is ever changing.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3e8b0c8acf_2_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23e8b0c8acf_2_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GB" sz="1100">
                <a:latin typeface="Arial"/>
                <a:ea typeface="Arial"/>
                <a:cs typeface="Arial"/>
                <a:sym typeface="Arial"/>
              </a:rPr>
              <a:t>A Money Manager is someone within KTG that manages a portion of our budget. Money managers are responsible for continuously reviewing their actuals and comparing to their budget and projections</a:t>
            </a:r>
            <a:endParaRPr/>
          </a:p>
          <a:p>
            <a:pPr indent="0" lvl="0" marL="0" marR="0" rtl="0" algn="l">
              <a:lnSpc>
                <a:spcPct val="100000"/>
              </a:lnSpc>
              <a:spcBef>
                <a:spcPts val="0"/>
              </a:spcBef>
              <a:spcAft>
                <a:spcPts val="0"/>
              </a:spcAft>
              <a:buSzPts val="1100"/>
              <a:buNone/>
            </a:pPr>
            <a:r>
              <a:rPr lang="en-GB" sz="1100">
                <a:latin typeface="Arial"/>
                <a:ea typeface="Arial"/>
                <a:cs typeface="Arial"/>
                <a:sym typeface="Arial"/>
              </a:rPr>
              <a:t>-Compiling a budget for the upcoming year (which we usually begin in August and September and have it submitted by October or early November)</a:t>
            </a:r>
            <a:endParaRPr/>
          </a:p>
          <a:p>
            <a:pPr indent="0" lvl="0" marL="0" marR="0" rtl="0" algn="l">
              <a:lnSpc>
                <a:spcPct val="100000"/>
              </a:lnSpc>
              <a:spcBef>
                <a:spcPts val="0"/>
              </a:spcBef>
              <a:spcAft>
                <a:spcPts val="0"/>
              </a:spcAft>
              <a:buSzPts val="1100"/>
              <a:buNone/>
            </a:pPr>
            <a:r>
              <a:rPr lang="en-GB" sz="1100">
                <a:latin typeface="Arial"/>
                <a:ea typeface="Arial"/>
                <a:cs typeface="Arial"/>
                <a:sym typeface="Arial"/>
              </a:rPr>
              <a:t>-Reviewing and approving invoices for cost in their areas</a:t>
            </a:r>
            <a:endParaRPr/>
          </a:p>
          <a:p>
            <a:pPr indent="0" lvl="0" marL="0" marR="0" rtl="0" algn="l">
              <a:lnSpc>
                <a:spcPct val="100000"/>
              </a:lnSpc>
              <a:spcBef>
                <a:spcPts val="0"/>
              </a:spcBef>
              <a:spcAft>
                <a:spcPts val="0"/>
              </a:spcAft>
              <a:buSzPts val="1100"/>
              <a:buNone/>
            </a:pPr>
            <a:r>
              <a:rPr lang="en-GB" sz="1100">
                <a:latin typeface="Arial"/>
                <a:ea typeface="Arial"/>
                <a:cs typeface="Arial"/>
                <a:sym typeface="Arial"/>
              </a:rPr>
              <a:t>-Ensuring their forecasts are accurate monthly and that they are successfully tracking to their budget</a:t>
            </a:r>
            <a:endParaRPr/>
          </a:p>
          <a:p>
            <a:pPr indent="0" lvl="0" marL="0" marR="0" rtl="0" algn="l">
              <a:lnSpc>
                <a:spcPct val="100000"/>
              </a:lnSpc>
              <a:spcBef>
                <a:spcPts val="0"/>
              </a:spcBef>
              <a:spcAft>
                <a:spcPts val="0"/>
              </a:spcAft>
              <a:buSzPts val="1100"/>
              <a:buNone/>
            </a:pPr>
            <a:r>
              <a:rPr lang="en-GB" sz="1100">
                <a:latin typeface="Arial"/>
                <a:ea typeface="Arial"/>
                <a:cs typeface="Arial"/>
                <a:sym typeface="Arial"/>
              </a:rPr>
              <a:t>-Managing all their workforce planning to include transfers, terminations, hires, &amp; contractor actions with the Finance team (primarily myself). I work with the managers and HR to submit workforce changes in our ERP system and Planful. </a:t>
            </a:r>
            <a:endParaRPr/>
          </a:p>
          <a:p>
            <a:pPr indent="0" lvl="0" marL="0" marR="0" rtl="0" algn="l">
              <a:lnSpc>
                <a:spcPct val="100000"/>
              </a:lnSpc>
              <a:spcBef>
                <a:spcPts val="0"/>
              </a:spcBef>
              <a:spcAft>
                <a:spcPts val="0"/>
              </a:spcAft>
              <a:buSzPts val="1100"/>
              <a:buNone/>
            </a:pPr>
            <a:r>
              <a:rPr lang="en-GB" sz="1100">
                <a:latin typeface="Arial"/>
                <a:ea typeface="Arial"/>
                <a:cs typeface="Arial"/>
                <a:sym typeface="Arial"/>
              </a:rPr>
              <a:t>And lastly, reviewing monthly variances with Finance. Money Managers are required to provide a comment for any variance that is 5% AND $25k over or under their projection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3e8b0c8acf_2_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3e8b0c8acf_2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Here are a few screenshots of our complex Hierarchy. This first screenshot shows our rolled-up level. We have 5 C-Level areas and then it breaks out to Departments/Money Managers.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3e8b0c8acf_2_2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23e8b0c8acf_2_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As you can see in this screenshot, we have 6 Money Managers reporting to Bock. Anneberg’s area is quite complex with 14 different cost centers to manage. We have people working across the US/Canada/Mexico so we must make sure we have the correct company code/cost centers to account for peoples’ locations (especially for tax purposes). Our workforce changes a lot so sometimes if someone in one state moves from one Money Manager to another, we must create a new cost center in the new dept for that. It’s constantly changing.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3e8b0c8acf_2_2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23e8b0c8acf_2_2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GB" sz="1100">
                <a:latin typeface="Arial"/>
                <a:ea typeface="Arial"/>
                <a:cs typeface="Arial"/>
                <a:sym typeface="Arial"/>
              </a:rPr>
              <a:t>The Finance team lives/breathes by these deadlines. We start off with Month End Close and then comes my To-do list. I Roll the Month in Planful (which changes April Forecast to April Actuals). Then I create the April Variance Report for my upcoming Variance Meetings with the Money Managers. It’s a busy week as variance meetings add 14 extra meetings to my calendar in one week. The following week, I have C-Level Review meetings. (I’ll touch on the details of both types of meetings later in my presentation). Our Money Managers must submit all Projections by End of Day May 18</a:t>
            </a:r>
            <a:r>
              <a:rPr baseline="30000" lang="en-GB" sz="1100">
                <a:latin typeface="Arial"/>
                <a:ea typeface="Arial"/>
                <a:cs typeface="Arial"/>
                <a:sym typeface="Arial"/>
              </a:rPr>
              <a:t>th</a:t>
            </a:r>
            <a:r>
              <a:rPr lang="en-GB" sz="1100">
                <a:latin typeface="Arial"/>
                <a:ea typeface="Arial"/>
                <a:cs typeface="Arial"/>
                <a:sym typeface="Arial"/>
              </a:rPr>
              <a:t>. From there, we create a copy of our Current Forecast and then Title that our May Projection. All Money Mangers need to be able to forecast as best as they can until Month End of May 27</a:t>
            </a:r>
            <a:r>
              <a:rPr baseline="30000" lang="en-GB" sz="1100">
                <a:latin typeface="Arial"/>
                <a:ea typeface="Arial"/>
                <a:cs typeface="Arial"/>
                <a:sym typeface="Arial"/>
              </a:rPr>
              <a:t>th</a:t>
            </a:r>
            <a:r>
              <a:rPr lang="en-GB" sz="1100">
                <a:latin typeface="Arial"/>
                <a:ea typeface="Arial"/>
                <a:cs typeface="Arial"/>
                <a:sym typeface="Arial"/>
              </a:rPr>
              <a:t>. </a:t>
            </a:r>
            <a:endParaRPr/>
          </a:p>
          <a:p>
            <a:pPr indent="0" lvl="0" marL="0" marR="0" rtl="0" algn="l">
              <a:lnSpc>
                <a:spcPct val="100000"/>
              </a:lnSpc>
              <a:spcBef>
                <a:spcPts val="0"/>
              </a:spcBef>
              <a:spcAft>
                <a:spcPts val="0"/>
              </a:spcAft>
              <a:buSzPts val="1100"/>
              <a:buNone/>
            </a:pPr>
            <a:r>
              <a:t/>
            </a:r>
            <a:endParaRPr sz="1100">
              <a:latin typeface="Arial"/>
              <a:ea typeface="Arial"/>
              <a:cs typeface="Arial"/>
              <a:sym typeface="Arial"/>
            </a:endParaRPr>
          </a:p>
          <a:p>
            <a:pPr indent="0" lvl="0" marL="0" marR="0" rtl="0" algn="l">
              <a:lnSpc>
                <a:spcPct val="100000"/>
              </a:lnSpc>
              <a:spcBef>
                <a:spcPts val="0"/>
              </a:spcBef>
              <a:spcAft>
                <a:spcPts val="0"/>
              </a:spcAft>
              <a:buSzPts val="1100"/>
              <a:buNone/>
            </a:pPr>
            <a:r>
              <a:rPr lang="en-GB" sz="1100">
                <a:latin typeface="Arial"/>
                <a:ea typeface="Arial"/>
                <a:cs typeface="Arial"/>
                <a:sym typeface="Arial"/>
              </a:rPr>
              <a:t>(In my Variance Meetings, I also walk through workforce changes (which I’ll touch on later in my presentation). I capture all requests from Money Managers and then I schedule meetings with our C-Levels to get their approval of the requested changes.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Landscape slide 1 1">
    <p:bg>
      <p:bgPr>
        <a:solidFill>
          <a:schemeClr val="lt1"/>
        </a:solidFill>
      </p:bgPr>
    </p:bg>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55" name="Google Shape;55;p14"/>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txBox="1"/>
          <p:nvPr>
            <p:ph type="ctrTitle"/>
          </p:nvPr>
        </p:nvSpPr>
        <p:spPr>
          <a:xfrm>
            <a:off x="197500" y="1512500"/>
            <a:ext cx="68514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000"/>
              <a:buNone/>
              <a:defRPr b="1" sz="6000">
                <a:solidFill>
                  <a:schemeClr val="lt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57" name="Google Shape;57;p14"/>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58" name="Google Shape;58;p14"/>
          <p:cNvPicPr preferRelativeResize="0"/>
          <p:nvPr/>
        </p:nvPicPr>
        <p:blipFill rotWithShape="1">
          <a:blip r:embed="rId4">
            <a:alphaModFix/>
          </a:blip>
          <a:srcRect b="0" l="0" r="0" t="0"/>
          <a:stretch/>
        </p:blipFill>
        <p:spPr>
          <a:xfrm>
            <a:off x="365225" y="711150"/>
            <a:ext cx="2599624" cy="396050"/>
          </a:xfrm>
          <a:prstGeom prst="rect">
            <a:avLst/>
          </a:prstGeom>
          <a:noFill/>
          <a:ln>
            <a:noFill/>
          </a:ln>
        </p:spPr>
      </p:pic>
      <p:sp>
        <p:nvSpPr>
          <p:cNvPr id="59" name="Google Shape;59;p14"/>
          <p:cNvSpPr txBox="1"/>
          <p:nvPr>
            <p:ph idx="2" type="ctrTitle"/>
          </p:nvPr>
        </p:nvSpPr>
        <p:spPr>
          <a:xfrm>
            <a:off x="197500" y="3763400"/>
            <a:ext cx="6152700" cy="518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No Logo">
    <p:bg>
      <p:bgPr>
        <a:solidFill>
          <a:schemeClr val="lt1"/>
        </a:solidFill>
      </p:bgPr>
    </p:bg>
    <p:spTree>
      <p:nvGrpSpPr>
        <p:cNvPr id="60" name="Shape 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One Column 2 1">
    <p:spTree>
      <p:nvGrpSpPr>
        <p:cNvPr id="6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63" name="Google Shape;63;p16"/>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6"/>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pic>
        <p:nvPicPr>
          <p:cNvPr id="65" name="Google Shape;65;p16"/>
          <p:cNvPicPr preferRelativeResize="0"/>
          <p:nvPr/>
        </p:nvPicPr>
        <p:blipFill rotWithShape="1">
          <a:blip r:embed="rId3">
            <a:alphaModFix/>
          </a:blip>
          <a:srcRect b="0" l="0" r="0" t="0"/>
          <a:stretch/>
        </p:blipFill>
        <p:spPr>
          <a:xfrm>
            <a:off x="4" y="0"/>
            <a:ext cx="2591725" cy="3161975"/>
          </a:xfrm>
          <a:prstGeom prst="rect">
            <a:avLst/>
          </a:prstGeom>
          <a:noFill/>
          <a:ln>
            <a:noFill/>
          </a:ln>
        </p:spPr>
      </p:pic>
      <p:pic>
        <p:nvPicPr>
          <p:cNvPr id="66" name="Google Shape;66;p16"/>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67" name="Shape 67"/>
        <p:cNvGrpSpPr/>
        <p:nvPr/>
      </p:nvGrpSpPr>
      <p:grpSpPr>
        <a:xfrm>
          <a:off x="0" y="0"/>
          <a:ext cx="0" cy="0"/>
          <a:chOff x="0" y="0"/>
          <a:chExt cx="0" cy="0"/>
        </a:xfrm>
      </p:grpSpPr>
      <p:pic>
        <p:nvPicPr>
          <p:cNvPr id="68" name="Google Shape;68;p17"/>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69" name="Google Shape;69;p17"/>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7"/>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7"/>
          <p:cNvSpPr/>
          <p:nvPr/>
        </p:nvSpPr>
        <p:spPr>
          <a:xfrm>
            <a:off x="3200288"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7"/>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7"/>
          <p:cNvSpPr txBox="1"/>
          <p:nvPr>
            <p:ph type="title"/>
          </p:nvPr>
        </p:nvSpPr>
        <p:spPr>
          <a:xfrm>
            <a:off x="3225638"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74" name="Google Shape;74;p17"/>
          <p:cNvSpPr txBox="1"/>
          <p:nvPr>
            <p:ph idx="1" type="body"/>
          </p:nvPr>
        </p:nvSpPr>
        <p:spPr>
          <a:xfrm>
            <a:off x="3225638"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75" name="Google Shape;75;p17"/>
          <p:cNvSpPr txBox="1"/>
          <p:nvPr>
            <p:ph idx="2" type="title"/>
          </p:nvPr>
        </p:nvSpPr>
        <p:spPr>
          <a:xfrm>
            <a:off x="6162025"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76" name="Google Shape;76;p17"/>
          <p:cNvSpPr txBox="1"/>
          <p:nvPr>
            <p:ph idx="3" type="body"/>
          </p:nvPr>
        </p:nvSpPr>
        <p:spPr>
          <a:xfrm>
            <a:off x="616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77" name="Google Shape;77;p17"/>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78" name="Google Shape;78;p17"/>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79" name="Google Shape;79;p17"/>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2" name="Google Shape;82;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83" name="Google Shape;8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84" name="Google Shape;84;p18"/>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85" name="Google Shape;85;p18"/>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Extra Wide Chart">
    <p:bg>
      <p:bgPr>
        <a:solidFill>
          <a:schemeClr val="accent1"/>
        </a:solidFill>
      </p:bgPr>
    </p:bg>
    <p:spTree>
      <p:nvGrpSpPr>
        <p:cNvPr id="86" name="Shape 86"/>
        <p:cNvGrpSpPr/>
        <p:nvPr/>
      </p:nvGrpSpPr>
      <p:grpSpPr>
        <a:xfrm>
          <a:off x="0" y="0"/>
          <a:ext cx="0" cy="0"/>
          <a:chOff x="0" y="0"/>
          <a:chExt cx="0" cy="0"/>
        </a:xfrm>
      </p:grpSpPr>
      <p:sp>
        <p:nvSpPr>
          <p:cNvPr id="87" name="Google Shape;87;p19"/>
          <p:cNvSpPr txBox="1"/>
          <p:nvPr>
            <p:ph type="title"/>
          </p:nvPr>
        </p:nvSpPr>
        <p:spPr>
          <a:xfrm>
            <a:off x="7264575" y="269975"/>
            <a:ext cx="1444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88" name="Google Shape;88;p19"/>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89" name="Google Shape;89;p19"/>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9"/>
          <p:cNvSpPr txBox="1"/>
          <p:nvPr>
            <p:ph idx="1" type="body"/>
          </p:nvPr>
        </p:nvSpPr>
        <p:spPr>
          <a:xfrm>
            <a:off x="7319525" y="1967225"/>
            <a:ext cx="18243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91" name="Google Shape;91;p1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lt1"/>
        </a:solidFill>
      </p:bgPr>
    </p:bg>
    <p:spTree>
      <p:nvGrpSpPr>
        <p:cNvPr id="92" name="Shape 92"/>
        <p:cNvGrpSpPr/>
        <p:nvPr/>
      </p:nvGrpSpPr>
      <p:grpSpPr>
        <a:xfrm>
          <a:off x="0" y="0"/>
          <a:ext cx="0" cy="0"/>
          <a:chOff x="0" y="0"/>
          <a:chExt cx="0" cy="0"/>
        </a:xfrm>
      </p:grpSpPr>
      <p:pic>
        <p:nvPicPr>
          <p:cNvPr id="93" name="Google Shape;93;p20"/>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94" name="Google Shape;94;p20"/>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0"/>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96" name="Google Shape;96;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04800" lvl="1" marL="914400" algn="ctr">
              <a:lnSpc>
                <a:spcPct val="115000"/>
              </a:lnSpc>
              <a:spcBef>
                <a:spcPts val="0"/>
              </a:spcBef>
              <a:spcAft>
                <a:spcPts val="0"/>
              </a:spcAft>
              <a:buSzPts val="1200"/>
              <a:buChar char="○"/>
              <a:defRPr/>
            </a:lvl2pPr>
            <a:lvl3pPr indent="-304800" lvl="2" marL="1371600" algn="ctr">
              <a:lnSpc>
                <a:spcPct val="115000"/>
              </a:lnSpc>
              <a:spcBef>
                <a:spcPts val="0"/>
              </a:spcBef>
              <a:spcAft>
                <a:spcPts val="0"/>
              </a:spcAft>
              <a:buSzPts val="1200"/>
              <a:buChar char="■"/>
              <a:defRPr/>
            </a:lvl3pPr>
            <a:lvl4pPr indent="-304800" lvl="3" marL="1828800" algn="ctr">
              <a:lnSpc>
                <a:spcPct val="115000"/>
              </a:lnSpc>
              <a:spcBef>
                <a:spcPts val="0"/>
              </a:spcBef>
              <a:spcAft>
                <a:spcPts val="0"/>
              </a:spcAft>
              <a:buSzPts val="1200"/>
              <a:buChar char="●"/>
              <a:defRPr/>
            </a:lvl4pPr>
            <a:lvl5pPr indent="-304800" lvl="4" marL="2286000" algn="ctr">
              <a:lnSpc>
                <a:spcPct val="115000"/>
              </a:lnSpc>
              <a:spcBef>
                <a:spcPts val="0"/>
              </a:spcBef>
              <a:spcAft>
                <a:spcPts val="0"/>
              </a:spcAft>
              <a:buSzPts val="1200"/>
              <a:buChar char="○"/>
              <a:defRPr/>
            </a:lvl5pPr>
            <a:lvl6pPr indent="-298450" lvl="5" marL="2743200" algn="ctr">
              <a:lnSpc>
                <a:spcPct val="115000"/>
              </a:lnSpc>
              <a:spcBef>
                <a:spcPts val="0"/>
              </a:spcBef>
              <a:spcAft>
                <a:spcPts val="0"/>
              </a:spcAft>
              <a:buSzPts val="1100"/>
              <a:buChar char="■"/>
              <a:defRPr/>
            </a:lvl6pPr>
            <a:lvl7pPr indent="-292100" lvl="6" marL="3200400" algn="ctr">
              <a:lnSpc>
                <a:spcPct val="115000"/>
              </a:lnSpc>
              <a:spcBef>
                <a:spcPts val="0"/>
              </a:spcBef>
              <a:spcAft>
                <a:spcPts val="0"/>
              </a:spcAft>
              <a:buSzPts val="1000"/>
              <a:buChar char="●"/>
              <a:defRPr/>
            </a:lvl7pPr>
            <a:lvl8pPr indent="-292100" lvl="7" marL="3657600" algn="ctr">
              <a:lnSpc>
                <a:spcPct val="115000"/>
              </a:lnSpc>
              <a:spcBef>
                <a:spcPts val="0"/>
              </a:spcBef>
              <a:spcAft>
                <a:spcPts val="0"/>
              </a:spcAft>
              <a:buSzPts val="1000"/>
              <a:buChar char="○"/>
              <a:defRPr/>
            </a:lvl8pPr>
            <a:lvl9pPr indent="-292100" lvl="8" marL="4114800" algn="ctr">
              <a:lnSpc>
                <a:spcPct val="115000"/>
              </a:lnSpc>
              <a:spcBef>
                <a:spcPts val="0"/>
              </a:spcBef>
              <a:spcAft>
                <a:spcPts val="0"/>
              </a:spcAft>
              <a:buSzPts val="1000"/>
              <a:buChar char="■"/>
              <a:defRPr/>
            </a:lvl9pPr>
          </a:lstStyle>
          <a:p/>
        </p:txBody>
      </p:sp>
      <p:sp>
        <p:nvSpPr>
          <p:cNvPr id="97" name="Google Shape;9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98" name="Google Shape;98;p20"/>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99" name="Google Shape;99;p20"/>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02" name="Google Shape;102;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p21"/>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04" name="Google Shape;104;p21"/>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
    <p:spTree>
      <p:nvGrpSpPr>
        <p:cNvPr id="105" name="Shape 105"/>
        <p:cNvGrpSpPr/>
        <p:nvPr/>
      </p:nvGrpSpPr>
      <p:grpSpPr>
        <a:xfrm>
          <a:off x="0" y="0"/>
          <a:ext cx="0" cy="0"/>
          <a:chOff x="0" y="0"/>
          <a:chExt cx="0" cy="0"/>
        </a:xfrm>
      </p:grpSpPr>
      <p:sp>
        <p:nvSpPr>
          <p:cNvPr id="106" name="Google Shape;106;p22"/>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7" name="Shape 107"/>
        <p:cNvGrpSpPr/>
        <p:nvPr/>
      </p:nvGrpSpPr>
      <p:grpSpPr>
        <a:xfrm>
          <a:off x="0" y="0"/>
          <a:ext cx="0" cy="0"/>
          <a:chOff x="0" y="0"/>
          <a:chExt cx="0" cy="0"/>
        </a:xfrm>
      </p:grpSpPr>
      <p:sp>
        <p:nvSpPr>
          <p:cNvPr id="108" name="Google Shape;10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p2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0" name="Google Shape;110;p2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1" name="Google Shape;11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112" name="Google Shape;112;p23"/>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 and two columns 1">
    <p:spTree>
      <p:nvGrpSpPr>
        <p:cNvPr id="113" name="Shape 113"/>
        <p:cNvGrpSpPr/>
        <p:nvPr/>
      </p:nvGrpSpPr>
      <p:grpSpPr>
        <a:xfrm>
          <a:off x="0" y="0"/>
          <a:ext cx="0" cy="0"/>
          <a:chOff x="0" y="0"/>
          <a:chExt cx="0" cy="0"/>
        </a:xfrm>
      </p:grpSpPr>
      <p:sp>
        <p:nvSpPr>
          <p:cNvPr id="114" name="Google Shape;11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5" name="Google Shape;115;p24"/>
          <p:cNvSpPr txBox="1"/>
          <p:nvPr>
            <p:ph idx="1" type="body"/>
          </p:nvPr>
        </p:nvSpPr>
        <p:spPr>
          <a:xfrm>
            <a:off x="3117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6" name="Google Shape;116;p24"/>
          <p:cNvSpPr txBox="1"/>
          <p:nvPr>
            <p:ph idx="2" type="body"/>
          </p:nvPr>
        </p:nvSpPr>
        <p:spPr>
          <a:xfrm>
            <a:off x="48324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7" name="Google Shape;11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18" name="Google Shape;118;p24"/>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9" name="Google Shape;119;p2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20" name="Shape 120"/>
        <p:cNvGrpSpPr/>
        <p:nvPr/>
      </p:nvGrpSpPr>
      <p:grpSpPr>
        <a:xfrm>
          <a:off x="0" y="0"/>
          <a:ext cx="0" cy="0"/>
          <a:chOff x="0" y="0"/>
          <a:chExt cx="0" cy="0"/>
        </a:xfrm>
      </p:grpSpPr>
      <p:sp>
        <p:nvSpPr>
          <p:cNvPr id="121" name="Google Shape;121;p25"/>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3" name="Google Shape;123;p2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4" name="Google Shape;124;p2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sp>
        <p:nvSpPr>
          <p:cNvPr id="125" name="Google Shape;12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126" name="Google Shape;126;p2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accent1"/>
        </a:solidFill>
      </p:bgPr>
    </p:bg>
    <p:spTree>
      <p:nvGrpSpPr>
        <p:cNvPr id="127" name="Shape 127"/>
        <p:cNvGrpSpPr/>
        <p:nvPr/>
      </p:nvGrpSpPr>
      <p:grpSpPr>
        <a:xfrm>
          <a:off x="0" y="0"/>
          <a:ext cx="0" cy="0"/>
          <a:chOff x="0" y="0"/>
          <a:chExt cx="0" cy="0"/>
        </a:xfrm>
      </p:grpSpPr>
      <p:sp>
        <p:nvSpPr>
          <p:cNvPr id="128" name="Google Shape;128;p26"/>
          <p:cNvSpPr txBox="1"/>
          <p:nvPr>
            <p:ph type="title"/>
          </p:nvPr>
        </p:nvSpPr>
        <p:spPr>
          <a:xfrm>
            <a:off x="5674000" y="269975"/>
            <a:ext cx="3034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29" name="Google Shape;129;p26"/>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30" name="Google Shape;130;p26"/>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6"/>
          <p:cNvSpPr txBox="1"/>
          <p:nvPr>
            <p:ph idx="1" type="body"/>
          </p:nvPr>
        </p:nvSpPr>
        <p:spPr>
          <a:xfrm>
            <a:off x="5832875" y="1967225"/>
            <a:ext cx="33111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132" name="Google Shape;132;p26"/>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Shapes right with title">
    <p:bg>
      <p:bgPr>
        <a:solidFill>
          <a:schemeClr val="accent1"/>
        </a:solidFill>
      </p:bgPr>
    </p:bg>
    <p:spTree>
      <p:nvGrpSpPr>
        <p:cNvPr id="133" name="Shape 133"/>
        <p:cNvGrpSpPr/>
        <p:nvPr/>
      </p:nvGrpSpPr>
      <p:grpSpPr>
        <a:xfrm>
          <a:off x="0" y="0"/>
          <a:ext cx="0" cy="0"/>
          <a:chOff x="0" y="0"/>
          <a:chExt cx="0" cy="0"/>
        </a:xfrm>
      </p:grpSpPr>
      <p:sp>
        <p:nvSpPr>
          <p:cNvPr id="134" name="Google Shape;134;p27"/>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2pPr>
            <a:lvl3pPr lvl="2"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3pPr>
            <a:lvl4pPr lvl="3"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4pPr>
            <a:lvl5pPr lvl="4"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5pPr>
            <a:lvl6pPr lvl="5"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6pPr>
            <a:lvl7pPr lvl="6"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7pPr>
            <a:lvl8pPr lvl="7"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8pPr>
            <a:lvl9pPr lvl="8"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135" name="Google Shape;135;p27"/>
          <p:cNvSpPr txBox="1"/>
          <p:nvPr>
            <p:ph idx="1" type="body"/>
          </p:nvPr>
        </p:nvSpPr>
        <p:spPr>
          <a:xfrm>
            <a:off x="2973900" y="2559375"/>
            <a:ext cx="5844300" cy="2377358"/>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algn="l">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136" name="Google Shape;136;p27"/>
          <p:cNvPicPr preferRelativeResize="0"/>
          <p:nvPr/>
        </p:nvPicPr>
        <p:blipFill rotWithShape="1">
          <a:blip r:embed="rId2">
            <a:alphaModFix/>
          </a:blip>
          <a:srcRect b="0" l="0" r="0" t="0"/>
          <a:stretch/>
        </p:blipFill>
        <p:spPr>
          <a:xfrm>
            <a:off x="0" y="0"/>
            <a:ext cx="2109641" cy="5143501"/>
          </a:xfrm>
          <a:prstGeom prst="rect">
            <a:avLst/>
          </a:prstGeom>
          <a:noFill/>
          <a:ln>
            <a:noFill/>
          </a:ln>
        </p:spPr>
      </p:pic>
      <p:pic>
        <p:nvPicPr>
          <p:cNvPr id="137" name="Google Shape;137;p27"/>
          <p:cNvPicPr preferRelativeResize="0"/>
          <p:nvPr/>
        </p:nvPicPr>
        <p:blipFill rotWithShape="1">
          <a:blip r:embed="rId3">
            <a:alphaModFix/>
          </a:blip>
          <a:srcRect b="0" l="0" r="0" t="0"/>
          <a:stretch/>
        </p:blipFill>
        <p:spPr>
          <a:xfrm>
            <a:off x="7928602" y="4822606"/>
            <a:ext cx="1001052" cy="15250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 Layout 4">
    <p:spTree>
      <p:nvGrpSpPr>
        <p:cNvPr id="138" name="Shape 138"/>
        <p:cNvGrpSpPr/>
        <p:nvPr/>
      </p:nvGrpSpPr>
      <p:grpSpPr>
        <a:xfrm>
          <a:off x="0" y="0"/>
          <a:ext cx="0" cy="0"/>
          <a:chOff x="0" y="0"/>
          <a:chExt cx="0" cy="0"/>
        </a:xfrm>
      </p:grpSpPr>
      <p:sp>
        <p:nvSpPr>
          <p:cNvPr id="139" name="Google Shape;139;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40" name="Google Shape;140;p28"/>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Landscape slide 1">
    <p:bg>
      <p:bgPr>
        <a:solidFill>
          <a:schemeClr val="lt1"/>
        </a:solidFill>
      </p:bgPr>
    </p:bg>
    <p:spTree>
      <p:nvGrpSpPr>
        <p:cNvPr id="141" name="Shape 141"/>
        <p:cNvGrpSpPr/>
        <p:nvPr/>
      </p:nvGrpSpPr>
      <p:grpSpPr>
        <a:xfrm>
          <a:off x="0" y="0"/>
          <a:ext cx="0" cy="0"/>
          <a:chOff x="0" y="0"/>
          <a:chExt cx="0" cy="0"/>
        </a:xfrm>
      </p:grpSpPr>
      <p:pic>
        <p:nvPicPr>
          <p:cNvPr id="142" name="Google Shape;142;p29"/>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143" name="Google Shape;143;p29"/>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9"/>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4000"/>
              <a:buNone/>
              <a:defRPr sz="4000">
                <a:solidFill>
                  <a:schemeClr val="dk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145" name="Google Shape;145;p29"/>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
    <p:bg>
      <p:bgPr>
        <a:solidFill>
          <a:schemeClr val="accent1"/>
        </a:solidFill>
      </p:bgPr>
    </p:bg>
    <p:spTree>
      <p:nvGrpSpPr>
        <p:cNvPr id="146" name="Shape 146"/>
        <p:cNvGrpSpPr/>
        <p:nvPr/>
      </p:nvGrpSpPr>
      <p:grpSpPr>
        <a:xfrm>
          <a:off x="0" y="0"/>
          <a:ext cx="0" cy="0"/>
          <a:chOff x="0" y="0"/>
          <a:chExt cx="0" cy="0"/>
        </a:xfrm>
      </p:grpSpPr>
      <p:sp>
        <p:nvSpPr>
          <p:cNvPr id="147" name="Google Shape;147;p30"/>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0"/>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solidFill>
                  <a:schemeClr val="accent1"/>
                </a:solidFill>
              </a:defRPr>
            </a:lvl1pPr>
            <a:lvl2pPr indent="-304800" lvl="1" marL="914400" algn="l">
              <a:lnSpc>
                <a:spcPct val="115000"/>
              </a:lnSpc>
              <a:spcBef>
                <a:spcPts val="0"/>
              </a:spcBef>
              <a:spcAft>
                <a:spcPts val="0"/>
              </a:spcAft>
              <a:buClr>
                <a:schemeClr val="accent1"/>
              </a:buClr>
              <a:buSzPts val="1200"/>
              <a:buChar char="○"/>
              <a:defRPr>
                <a:solidFill>
                  <a:schemeClr val="accent1"/>
                </a:solidFill>
              </a:defRPr>
            </a:lvl2pPr>
            <a:lvl3pPr indent="-304800" lvl="2" marL="1371600" algn="l">
              <a:lnSpc>
                <a:spcPct val="115000"/>
              </a:lnSpc>
              <a:spcBef>
                <a:spcPts val="0"/>
              </a:spcBef>
              <a:spcAft>
                <a:spcPts val="0"/>
              </a:spcAft>
              <a:buClr>
                <a:schemeClr val="accent1"/>
              </a:buClr>
              <a:buSzPts val="1200"/>
              <a:buChar char="■"/>
              <a:defRPr>
                <a:solidFill>
                  <a:schemeClr val="accent1"/>
                </a:solidFill>
              </a:defRPr>
            </a:lvl3pPr>
            <a:lvl4pPr indent="-304800" lvl="3" marL="1828800" algn="l">
              <a:lnSpc>
                <a:spcPct val="115000"/>
              </a:lnSpc>
              <a:spcBef>
                <a:spcPts val="0"/>
              </a:spcBef>
              <a:spcAft>
                <a:spcPts val="0"/>
              </a:spcAft>
              <a:buSzPts val="1200"/>
              <a:buChar char="●"/>
              <a:defRPr>
                <a:solidFill>
                  <a:schemeClr val="accent1"/>
                </a:solidFill>
              </a:defRPr>
            </a:lvl4pPr>
            <a:lvl5pPr indent="-304800" lvl="4" marL="2286000" algn="l">
              <a:lnSpc>
                <a:spcPct val="115000"/>
              </a:lnSpc>
              <a:spcBef>
                <a:spcPts val="0"/>
              </a:spcBef>
              <a:spcAft>
                <a:spcPts val="0"/>
              </a:spcAft>
              <a:buClr>
                <a:schemeClr val="accent1"/>
              </a:buClr>
              <a:buSzPts val="1200"/>
              <a:buChar char="○"/>
              <a:defRPr>
                <a:solidFill>
                  <a:schemeClr val="accent1"/>
                </a:solidFill>
              </a:defRPr>
            </a:lvl5pPr>
            <a:lvl6pPr indent="-298450" lvl="5" marL="2743200" algn="l">
              <a:lnSpc>
                <a:spcPct val="115000"/>
              </a:lnSpc>
              <a:spcBef>
                <a:spcPts val="0"/>
              </a:spcBef>
              <a:spcAft>
                <a:spcPts val="0"/>
              </a:spcAft>
              <a:buClr>
                <a:schemeClr val="accent1"/>
              </a:buClr>
              <a:buSzPts val="1100"/>
              <a:buChar char="■"/>
              <a:defRPr>
                <a:solidFill>
                  <a:schemeClr val="accent1"/>
                </a:solidFill>
              </a:defRPr>
            </a:lvl6pPr>
            <a:lvl7pPr indent="-292100" lvl="6" marL="3200400" algn="l">
              <a:lnSpc>
                <a:spcPct val="115000"/>
              </a:lnSpc>
              <a:spcBef>
                <a:spcPts val="0"/>
              </a:spcBef>
              <a:spcAft>
                <a:spcPts val="0"/>
              </a:spcAft>
              <a:buSzPts val="1000"/>
              <a:buChar char="●"/>
              <a:defRPr>
                <a:solidFill>
                  <a:schemeClr val="accent1"/>
                </a:solidFill>
              </a:defRPr>
            </a:lvl7pPr>
            <a:lvl8pPr indent="-292100" lvl="7" marL="3657600" algn="l">
              <a:lnSpc>
                <a:spcPct val="115000"/>
              </a:lnSpc>
              <a:spcBef>
                <a:spcPts val="0"/>
              </a:spcBef>
              <a:spcAft>
                <a:spcPts val="0"/>
              </a:spcAft>
              <a:buClr>
                <a:schemeClr val="accent1"/>
              </a:buClr>
              <a:buSzPts val="1000"/>
              <a:buChar char="○"/>
              <a:defRPr>
                <a:solidFill>
                  <a:schemeClr val="accent1"/>
                </a:solidFill>
              </a:defRPr>
            </a:lvl8pPr>
            <a:lvl9pPr indent="-292100" lvl="8" marL="4114800" algn="l">
              <a:lnSpc>
                <a:spcPct val="115000"/>
              </a:lnSpc>
              <a:spcBef>
                <a:spcPts val="0"/>
              </a:spcBef>
              <a:spcAft>
                <a:spcPts val="0"/>
              </a:spcAft>
              <a:buClr>
                <a:schemeClr val="accent1"/>
              </a:buClr>
              <a:buSzPts val="1000"/>
              <a:buChar char="■"/>
              <a:defRPr>
                <a:solidFill>
                  <a:schemeClr val="accent1"/>
                </a:solidFill>
              </a:defRPr>
            </a:lvl9pPr>
          </a:lstStyle>
          <a:p/>
        </p:txBody>
      </p:sp>
      <p:sp>
        <p:nvSpPr>
          <p:cNvPr id="149" name="Google Shape;149;p30"/>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0">
                <a:solidFill>
                  <a:schemeClr val="lt1"/>
                </a:solidFill>
              </a:defRPr>
            </a:lvl1pPr>
            <a:lvl2pPr lvl="1" algn="l">
              <a:lnSpc>
                <a:spcPct val="100000"/>
              </a:lnSpc>
              <a:spcBef>
                <a:spcPts val="0"/>
              </a:spcBef>
              <a:spcAft>
                <a:spcPts val="0"/>
              </a:spcAft>
              <a:buSzPts val="2800"/>
              <a:buNone/>
              <a:defRPr>
                <a:latin typeface="DM Sans"/>
                <a:ea typeface="DM Sans"/>
                <a:cs typeface="DM Sans"/>
                <a:sym typeface="DM Sans"/>
              </a:defRPr>
            </a:lvl2pPr>
            <a:lvl3pPr lvl="2" algn="l">
              <a:lnSpc>
                <a:spcPct val="100000"/>
              </a:lnSpc>
              <a:spcBef>
                <a:spcPts val="0"/>
              </a:spcBef>
              <a:spcAft>
                <a:spcPts val="0"/>
              </a:spcAft>
              <a:buSzPts val="2800"/>
              <a:buNone/>
              <a:defRPr>
                <a:latin typeface="DM Sans"/>
                <a:ea typeface="DM Sans"/>
                <a:cs typeface="DM Sans"/>
                <a:sym typeface="DM Sans"/>
              </a:defRPr>
            </a:lvl3pPr>
            <a:lvl4pPr lvl="3" algn="l">
              <a:lnSpc>
                <a:spcPct val="100000"/>
              </a:lnSpc>
              <a:spcBef>
                <a:spcPts val="0"/>
              </a:spcBef>
              <a:spcAft>
                <a:spcPts val="0"/>
              </a:spcAft>
              <a:buSzPts val="2800"/>
              <a:buNone/>
              <a:defRPr>
                <a:latin typeface="DM Sans"/>
                <a:ea typeface="DM Sans"/>
                <a:cs typeface="DM Sans"/>
                <a:sym typeface="DM Sans"/>
              </a:defRPr>
            </a:lvl4pPr>
            <a:lvl5pPr lvl="4" algn="l">
              <a:lnSpc>
                <a:spcPct val="100000"/>
              </a:lnSpc>
              <a:spcBef>
                <a:spcPts val="0"/>
              </a:spcBef>
              <a:spcAft>
                <a:spcPts val="0"/>
              </a:spcAft>
              <a:buSzPts val="2800"/>
              <a:buNone/>
              <a:defRPr>
                <a:latin typeface="DM Sans"/>
                <a:ea typeface="DM Sans"/>
                <a:cs typeface="DM Sans"/>
                <a:sym typeface="DM Sans"/>
              </a:defRPr>
            </a:lvl5pPr>
            <a:lvl6pPr lvl="5" algn="l">
              <a:lnSpc>
                <a:spcPct val="100000"/>
              </a:lnSpc>
              <a:spcBef>
                <a:spcPts val="0"/>
              </a:spcBef>
              <a:spcAft>
                <a:spcPts val="0"/>
              </a:spcAft>
              <a:buSzPts val="2800"/>
              <a:buNone/>
              <a:defRPr>
                <a:latin typeface="DM Sans"/>
                <a:ea typeface="DM Sans"/>
                <a:cs typeface="DM Sans"/>
                <a:sym typeface="DM Sans"/>
              </a:defRPr>
            </a:lvl6pPr>
            <a:lvl7pPr lvl="6" algn="l">
              <a:lnSpc>
                <a:spcPct val="100000"/>
              </a:lnSpc>
              <a:spcBef>
                <a:spcPts val="0"/>
              </a:spcBef>
              <a:spcAft>
                <a:spcPts val="0"/>
              </a:spcAft>
              <a:buSzPts val="2800"/>
              <a:buNone/>
              <a:defRPr>
                <a:latin typeface="DM Sans"/>
                <a:ea typeface="DM Sans"/>
                <a:cs typeface="DM Sans"/>
                <a:sym typeface="DM Sans"/>
              </a:defRPr>
            </a:lvl7pPr>
            <a:lvl8pPr lvl="7" algn="l">
              <a:lnSpc>
                <a:spcPct val="100000"/>
              </a:lnSpc>
              <a:spcBef>
                <a:spcPts val="0"/>
              </a:spcBef>
              <a:spcAft>
                <a:spcPts val="0"/>
              </a:spcAft>
              <a:buSzPts val="2800"/>
              <a:buNone/>
              <a:defRPr>
                <a:latin typeface="DM Sans"/>
                <a:ea typeface="DM Sans"/>
                <a:cs typeface="DM Sans"/>
                <a:sym typeface="DM Sans"/>
              </a:defRPr>
            </a:lvl8pPr>
            <a:lvl9pPr lvl="8" algn="l">
              <a:lnSpc>
                <a:spcPct val="100000"/>
              </a:lnSpc>
              <a:spcBef>
                <a:spcPts val="0"/>
              </a:spcBef>
              <a:spcAft>
                <a:spcPts val="0"/>
              </a:spcAft>
              <a:buSzPts val="2800"/>
              <a:buNone/>
              <a:defRPr>
                <a:latin typeface="DM Sans"/>
                <a:ea typeface="DM Sans"/>
                <a:cs typeface="DM Sans"/>
                <a:sym typeface="DM Sans"/>
              </a:defRPr>
            </a:lvl9pPr>
          </a:lstStyle>
          <a:p/>
        </p:txBody>
      </p:sp>
      <p:pic>
        <p:nvPicPr>
          <p:cNvPr id="150" name="Google Shape;150;p3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1" name="Shape 151"/>
        <p:cNvGrpSpPr/>
        <p:nvPr/>
      </p:nvGrpSpPr>
      <p:grpSpPr>
        <a:xfrm>
          <a:off x="0" y="0"/>
          <a:ext cx="0" cy="0"/>
          <a:chOff x="0" y="0"/>
          <a:chExt cx="0" cy="0"/>
        </a:xfrm>
      </p:grpSpPr>
      <p:sp>
        <p:nvSpPr>
          <p:cNvPr id="152" name="Google Shape;152;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31"/>
          <p:cNvSpPr txBox="1"/>
          <p:nvPr>
            <p:ph idx="1" type="body"/>
          </p:nvPr>
        </p:nvSpPr>
        <p:spPr>
          <a:xfrm>
            <a:off x="247500"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154" name="Google Shape;15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cxnSp>
        <p:nvCxnSpPr>
          <p:cNvPr id="155" name="Google Shape;155;p31"/>
          <p:cNvCxnSpPr/>
          <p:nvPr/>
        </p:nvCxnSpPr>
        <p:spPr>
          <a:xfrm flipH="1" rot="10800000">
            <a:off x="10925" y="1462875"/>
            <a:ext cx="9094800" cy="3300"/>
          </a:xfrm>
          <a:prstGeom prst="straightConnector1">
            <a:avLst/>
          </a:prstGeom>
          <a:noFill/>
          <a:ln cap="flat" cmpd="sng" w="19050">
            <a:solidFill>
              <a:schemeClr val="accent1"/>
            </a:solidFill>
            <a:prstDash val="solid"/>
            <a:round/>
            <a:headEnd len="sm" w="sm" type="none"/>
            <a:tailEnd len="sm" w="sm" type="none"/>
          </a:ln>
        </p:spPr>
      </p:cxnSp>
      <p:sp>
        <p:nvSpPr>
          <p:cNvPr id="156" name="Google Shape;156;p31"/>
          <p:cNvSpPr txBox="1"/>
          <p:nvPr>
            <p:ph idx="2" type="body"/>
          </p:nvPr>
        </p:nvSpPr>
        <p:spPr>
          <a:xfrm>
            <a:off x="1980552"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157" name="Google Shape;157;p31"/>
          <p:cNvSpPr txBox="1"/>
          <p:nvPr>
            <p:ph idx="3" type="body"/>
          </p:nvPr>
        </p:nvSpPr>
        <p:spPr>
          <a:xfrm>
            <a:off x="3796807"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158" name="Google Shape;158;p31"/>
          <p:cNvSpPr txBox="1"/>
          <p:nvPr>
            <p:ph idx="4" type="body"/>
          </p:nvPr>
        </p:nvSpPr>
        <p:spPr>
          <a:xfrm>
            <a:off x="5613074"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159" name="Google Shape;159;p31"/>
          <p:cNvSpPr txBox="1"/>
          <p:nvPr>
            <p:ph idx="5" type="body"/>
          </p:nvPr>
        </p:nvSpPr>
        <p:spPr>
          <a:xfrm>
            <a:off x="7346126"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pic>
        <p:nvPicPr>
          <p:cNvPr id="160" name="Google Shape;160;p31"/>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161" name="Google Shape;161;p31"/>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spTree>
      <p:nvGrpSpPr>
        <p:cNvPr id="162" name="Shape 162"/>
        <p:cNvGrpSpPr/>
        <p:nvPr/>
      </p:nvGrpSpPr>
      <p:grpSpPr>
        <a:xfrm>
          <a:off x="0" y="0"/>
          <a:ext cx="0" cy="0"/>
          <a:chOff x="0" y="0"/>
          <a:chExt cx="0" cy="0"/>
        </a:xfrm>
      </p:grpSpPr>
      <p:sp>
        <p:nvSpPr>
          <p:cNvPr id="163" name="Google Shape;163;p32"/>
          <p:cNvSpPr txBox="1"/>
          <p:nvPr>
            <p:ph idx="1" type="body"/>
          </p:nvPr>
        </p:nvSpPr>
        <p:spPr>
          <a:xfrm>
            <a:off x="311700" y="1597900"/>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164" name="Google Shape;16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65" name="Google Shape;165;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6" name="Google Shape;166;p32"/>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67" name="Google Shape;167;p32"/>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168" name="Google Shape;168;p32"/>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169" name="Shape 169"/>
        <p:cNvGrpSpPr/>
        <p:nvPr/>
      </p:nvGrpSpPr>
      <p:grpSpPr>
        <a:xfrm>
          <a:off x="0" y="0"/>
          <a:ext cx="0" cy="0"/>
          <a:chOff x="0" y="0"/>
          <a:chExt cx="0" cy="0"/>
        </a:xfrm>
      </p:grpSpPr>
      <p:pic>
        <p:nvPicPr>
          <p:cNvPr id="170" name="Google Shape;170;p33"/>
          <p:cNvPicPr preferRelativeResize="0"/>
          <p:nvPr/>
        </p:nvPicPr>
        <p:blipFill rotWithShape="1">
          <a:blip r:embed="rId2">
            <a:alphaModFix/>
          </a:blip>
          <a:srcRect b="0" l="0" r="911" t="7062"/>
          <a:stretch/>
        </p:blipFill>
        <p:spPr>
          <a:xfrm>
            <a:off x="-51450" y="-76200"/>
            <a:ext cx="9247002" cy="5319125"/>
          </a:xfrm>
          <a:prstGeom prst="rect">
            <a:avLst/>
          </a:prstGeom>
          <a:noFill/>
          <a:ln>
            <a:noFill/>
          </a:ln>
        </p:spPr>
      </p:pic>
      <p:sp>
        <p:nvSpPr>
          <p:cNvPr id="171" name="Google Shape;171;p33"/>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3"/>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3400"/>
              <a:buNone/>
              <a:defRPr sz="3400">
                <a:solidFill>
                  <a:schemeClr val="lt1"/>
                </a:solidFill>
              </a:defRPr>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173" name="Google Shape;173;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174" name="Google Shape;174;p33"/>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175" name="Google Shape;175;p33"/>
          <p:cNvPicPr preferRelativeResize="0"/>
          <p:nvPr/>
        </p:nvPicPr>
        <p:blipFill rotWithShape="1">
          <a:blip r:embed="rId4">
            <a:alphaModFix/>
          </a:blip>
          <a:srcRect b="-30191" l="0" r="-10985" t="0"/>
          <a:stretch/>
        </p:blipFill>
        <p:spPr>
          <a:xfrm>
            <a:off x="7500250" y="3983736"/>
            <a:ext cx="1574902" cy="142793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76" name="Shape 176"/>
        <p:cNvGrpSpPr/>
        <p:nvPr/>
      </p:nvGrpSpPr>
      <p:grpSpPr>
        <a:xfrm>
          <a:off x="0" y="0"/>
          <a:ext cx="0" cy="0"/>
          <a:chOff x="0" y="0"/>
          <a:chExt cx="0" cy="0"/>
        </a:xfrm>
      </p:grpSpPr>
      <p:sp>
        <p:nvSpPr>
          <p:cNvPr id="177" name="Google Shape;177;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8" name="Google Shape;178;p3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9" name="Google Shape;17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180" name="Google Shape;180;p3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81" name="Shape 181"/>
        <p:cNvGrpSpPr/>
        <p:nvPr/>
      </p:nvGrpSpPr>
      <p:grpSpPr>
        <a:xfrm>
          <a:off x="0" y="0"/>
          <a:ext cx="0" cy="0"/>
          <a:chOff x="0" y="0"/>
          <a:chExt cx="0" cy="0"/>
        </a:xfrm>
      </p:grpSpPr>
      <p:sp>
        <p:nvSpPr>
          <p:cNvPr id="182" name="Google Shape;182;p3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83" name="Google Shape;18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184" name="Google Shape;184;p3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 number 2">
    <p:spTree>
      <p:nvGrpSpPr>
        <p:cNvPr id="185" name="Shape 185"/>
        <p:cNvGrpSpPr/>
        <p:nvPr/>
      </p:nvGrpSpPr>
      <p:grpSpPr>
        <a:xfrm>
          <a:off x="0" y="0"/>
          <a:ext cx="0" cy="0"/>
          <a:chOff x="0" y="0"/>
          <a:chExt cx="0" cy="0"/>
        </a:xfrm>
      </p:grpSpPr>
      <p:pic>
        <p:nvPicPr>
          <p:cNvPr id="186" name="Google Shape;186;p36"/>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187" name="Google Shape;187;p36"/>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p36"/>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189" name="Google Shape;189;p36"/>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0" name="Google Shape;19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91" name="Google Shape;191;p36"/>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2" name="Google Shape;192;p36"/>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3" name="Google Shape;193;p36"/>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4" name="Google Shape;194;p36"/>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5" name="Google Shape;195;p36"/>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6" name="Google Shape;196;p36"/>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7" name="Google Shape;197;p36"/>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8" name="Google Shape;198;p36"/>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9" name="Google Shape;199;p36"/>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0" name="Google Shape;200;p36"/>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1" name="Google Shape;201;p36"/>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2" name="Google Shape;202;p36"/>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3" name="Shape 203"/>
        <p:cNvGrpSpPr/>
        <p:nvPr/>
      </p:nvGrpSpPr>
      <p:grpSpPr>
        <a:xfrm>
          <a:off x="0" y="0"/>
          <a:ext cx="0" cy="0"/>
          <a:chOff x="0" y="0"/>
          <a:chExt cx="0" cy="0"/>
        </a:xfrm>
      </p:grpSpPr>
      <p:pic>
        <p:nvPicPr>
          <p:cNvPr id="204" name="Google Shape;204;p37"/>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White-Blank">
    <p:bg>
      <p:bgPr>
        <a:solidFill>
          <a:schemeClr val="lt1"/>
        </a:solidFill>
      </p:bgPr>
    </p:bg>
    <p:spTree>
      <p:nvGrpSpPr>
        <p:cNvPr id="205" name="Shape 205"/>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206" name="Shape 206"/>
        <p:cNvGrpSpPr/>
        <p:nvPr/>
      </p:nvGrpSpPr>
      <p:grpSpPr>
        <a:xfrm>
          <a:off x="0" y="0"/>
          <a:ext cx="0" cy="0"/>
          <a:chOff x="0" y="0"/>
          <a:chExt cx="0" cy="0"/>
        </a:xfrm>
      </p:grpSpPr>
      <p:sp>
        <p:nvSpPr>
          <p:cNvPr id="207" name="Google Shape;20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208" name="Google Shape;208;p39"/>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9"/>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9"/>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1" name="Google Shape;211;p39"/>
          <p:cNvCxnSpPr/>
          <p:nvPr/>
        </p:nvCxnSpPr>
        <p:spPr>
          <a:xfrm rot="10800000">
            <a:off x="495438" y="2902032"/>
            <a:ext cx="8167800" cy="0"/>
          </a:xfrm>
          <a:prstGeom prst="straightConnector1">
            <a:avLst/>
          </a:prstGeom>
          <a:noFill/>
          <a:ln cap="flat" cmpd="sng" w="9525">
            <a:solidFill>
              <a:srgbClr val="C5CED6"/>
            </a:solidFill>
            <a:prstDash val="dot"/>
            <a:round/>
            <a:headEnd len="sm" w="sm" type="none"/>
            <a:tailEnd len="sm" w="sm" type="none"/>
          </a:ln>
        </p:spPr>
      </p:cxnSp>
      <p:sp>
        <p:nvSpPr>
          <p:cNvPr id="212" name="Google Shape;212;p39"/>
          <p:cNvSpPr txBox="1"/>
          <p:nvPr>
            <p:ph type="title"/>
          </p:nvPr>
        </p:nvSpPr>
        <p:spPr>
          <a:xfrm>
            <a:off x="5486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4700"/>
              <a:buNone/>
              <a:defRPr b="1" sz="47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13" name="Google Shape;213;p39"/>
          <p:cNvSpPr txBox="1"/>
          <p:nvPr>
            <p:ph idx="2" type="title"/>
          </p:nvPr>
        </p:nvSpPr>
        <p:spPr>
          <a:xfrm>
            <a:off x="331565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700"/>
              <a:buNone/>
              <a:defRPr b="1" sz="47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14" name="Google Shape;214;p39"/>
          <p:cNvSpPr txBox="1"/>
          <p:nvPr>
            <p:ph idx="3" type="title"/>
          </p:nvPr>
        </p:nvSpPr>
        <p:spPr>
          <a:xfrm>
            <a:off x="0" y="21900"/>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215" name="Google Shape;215;p39"/>
          <p:cNvSpPr txBox="1"/>
          <p:nvPr>
            <p:ph idx="4" type="title"/>
          </p:nvPr>
        </p:nvSpPr>
        <p:spPr>
          <a:xfrm>
            <a:off x="60827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4700"/>
              <a:buNone/>
              <a:defRPr b="1" sz="47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216" name="Google Shape;216;p39"/>
          <p:cNvSpPr txBox="1"/>
          <p:nvPr>
            <p:ph idx="1" type="subTitle"/>
          </p:nvPr>
        </p:nvSpPr>
        <p:spPr>
          <a:xfrm>
            <a:off x="623400"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solidFill>
                  <a:schemeClr val="accent1"/>
                </a:solidFill>
              </a:defRPr>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217" name="Google Shape;217;p39"/>
          <p:cNvSpPr txBox="1"/>
          <p:nvPr>
            <p:ph idx="5" type="subTitle"/>
          </p:nvPr>
        </p:nvSpPr>
        <p:spPr>
          <a:xfrm>
            <a:off x="328598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lvl1pPr>
            <a:lvl2pPr lvl="1" algn="l">
              <a:lnSpc>
                <a:spcPct val="100000"/>
              </a:lnSpc>
              <a:spcBef>
                <a:spcPts val="0"/>
              </a:spcBef>
              <a:spcAft>
                <a:spcPts val="0"/>
              </a:spcAft>
              <a:buSzPts val="1800"/>
              <a:buFont typeface="DM Sans"/>
              <a:buNone/>
              <a:defRPr sz="1800">
                <a:latin typeface="DM Sans"/>
                <a:ea typeface="DM Sans"/>
                <a:cs typeface="DM Sans"/>
                <a:sym typeface="DM Sans"/>
              </a:defRPr>
            </a:lvl2pPr>
            <a:lvl3pPr lvl="2" algn="l">
              <a:lnSpc>
                <a:spcPct val="100000"/>
              </a:lnSpc>
              <a:spcBef>
                <a:spcPts val="0"/>
              </a:spcBef>
              <a:spcAft>
                <a:spcPts val="0"/>
              </a:spcAft>
              <a:buSzPts val="1800"/>
              <a:buFont typeface="DM Sans"/>
              <a:buNone/>
              <a:defRPr sz="1800">
                <a:latin typeface="DM Sans"/>
                <a:ea typeface="DM Sans"/>
                <a:cs typeface="DM Sans"/>
                <a:sym typeface="DM Sans"/>
              </a:defRPr>
            </a:lvl3pPr>
            <a:lvl4pPr lvl="3" algn="l">
              <a:lnSpc>
                <a:spcPct val="100000"/>
              </a:lnSpc>
              <a:spcBef>
                <a:spcPts val="0"/>
              </a:spcBef>
              <a:spcAft>
                <a:spcPts val="0"/>
              </a:spcAft>
              <a:buSzPts val="1800"/>
              <a:buFont typeface="DM Sans"/>
              <a:buNone/>
              <a:defRPr sz="1800">
                <a:latin typeface="DM Sans"/>
                <a:ea typeface="DM Sans"/>
                <a:cs typeface="DM Sans"/>
                <a:sym typeface="DM Sans"/>
              </a:defRPr>
            </a:lvl4pPr>
            <a:lvl5pPr lvl="4" algn="l">
              <a:lnSpc>
                <a:spcPct val="100000"/>
              </a:lnSpc>
              <a:spcBef>
                <a:spcPts val="0"/>
              </a:spcBef>
              <a:spcAft>
                <a:spcPts val="0"/>
              </a:spcAft>
              <a:buSzPts val="1800"/>
              <a:buFont typeface="DM Sans"/>
              <a:buNone/>
              <a:defRPr sz="1800">
                <a:latin typeface="DM Sans"/>
                <a:ea typeface="DM Sans"/>
                <a:cs typeface="DM Sans"/>
                <a:sym typeface="DM Sans"/>
              </a:defRPr>
            </a:lvl5pPr>
            <a:lvl6pPr lvl="5" algn="l">
              <a:lnSpc>
                <a:spcPct val="100000"/>
              </a:lnSpc>
              <a:spcBef>
                <a:spcPts val="0"/>
              </a:spcBef>
              <a:spcAft>
                <a:spcPts val="0"/>
              </a:spcAft>
              <a:buSzPts val="1800"/>
              <a:buFont typeface="DM Sans"/>
              <a:buNone/>
              <a:defRPr sz="1800">
                <a:latin typeface="DM Sans"/>
                <a:ea typeface="DM Sans"/>
                <a:cs typeface="DM Sans"/>
                <a:sym typeface="DM Sans"/>
              </a:defRPr>
            </a:lvl6pPr>
            <a:lvl7pPr lvl="6" algn="l">
              <a:lnSpc>
                <a:spcPct val="100000"/>
              </a:lnSpc>
              <a:spcBef>
                <a:spcPts val="0"/>
              </a:spcBef>
              <a:spcAft>
                <a:spcPts val="0"/>
              </a:spcAft>
              <a:buSzPts val="1800"/>
              <a:buFont typeface="DM Sans"/>
              <a:buNone/>
              <a:defRPr sz="1800">
                <a:latin typeface="DM Sans"/>
                <a:ea typeface="DM Sans"/>
                <a:cs typeface="DM Sans"/>
                <a:sym typeface="DM Sans"/>
              </a:defRPr>
            </a:lvl7pPr>
            <a:lvl8pPr lvl="7" algn="l">
              <a:lnSpc>
                <a:spcPct val="100000"/>
              </a:lnSpc>
              <a:spcBef>
                <a:spcPts val="0"/>
              </a:spcBef>
              <a:spcAft>
                <a:spcPts val="0"/>
              </a:spcAft>
              <a:buSzPts val="1800"/>
              <a:buFont typeface="DM Sans"/>
              <a:buNone/>
              <a:defRPr sz="1800">
                <a:latin typeface="DM Sans"/>
                <a:ea typeface="DM Sans"/>
                <a:cs typeface="DM Sans"/>
                <a:sym typeface="DM Sans"/>
              </a:defRPr>
            </a:lvl8pPr>
            <a:lvl9pPr lvl="8" algn="l">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218" name="Google Shape;218;p39"/>
          <p:cNvSpPr txBox="1"/>
          <p:nvPr>
            <p:ph idx="6" type="subTitle"/>
          </p:nvPr>
        </p:nvSpPr>
        <p:spPr>
          <a:xfrm>
            <a:off x="602553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900"/>
              <a:buNone/>
              <a:defRPr b="1" sz="900"/>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219" name="Google Shape;219;p39"/>
          <p:cNvSpPr txBox="1"/>
          <p:nvPr>
            <p:ph idx="7" type="body"/>
          </p:nvPr>
        </p:nvSpPr>
        <p:spPr>
          <a:xfrm>
            <a:off x="495450" y="3167375"/>
            <a:ext cx="80673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pic>
        <p:nvPicPr>
          <p:cNvPr id="220" name="Google Shape;220;p3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y the numbers (titled)">
    <p:bg>
      <p:bgPr>
        <a:solidFill>
          <a:schemeClr val="lt1"/>
        </a:solidFill>
      </p:bgPr>
    </p:bg>
    <p:spTree>
      <p:nvGrpSpPr>
        <p:cNvPr id="221" name="Shape 221"/>
        <p:cNvGrpSpPr/>
        <p:nvPr/>
      </p:nvGrpSpPr>
      <p:grpSpPr>
        <a:xfrm>
          <a:off x="0" y="0"/>
          <a:ext cx="0" cy="0"/>
          <a:chOff x="0" y="0"/>
          <a:chExt cx="0" cy="0"/>
        </a:xfrm>
      </p:grpSpPr>
      <p:sp>
        <p:nvSpPr>
          <p:cNvPr id="222" name="Google Shape;222;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223" name="Google Shape;223;p40"/>
          <p:cNvSpPr/>
          <p:nvPr/>
        </p:nvSpPr>
        <p:spPr>
          <a:xfrm>
            <a:off x="1082350" y="1143225"/>
            <a:ext cx="3280800" cy="1529400"/>
          </a:xfrm>
          <a:prstGeom prst="roundRect">
            <a:avLst>
              <a:gd fmla="val 6062"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224" name="Google Shape;224;p40"/>
          <p:cNvSpPr/>
          <p:nvPr/>
        </p:nvSpPr>
        <p:spPr>
          <a:xfrm>
            <a:off x="4780887" y="1143225"/>
            <a:ext cx="3280800" cy="1529400"/>
          </a:xfrm>
          <a:prstGeom prst="roundRect">
            <a:avLst>
              <a:gd fmla="val 7393"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F9F0"/>
              </a:solidFill>
              <a:latin typeface="Arial"/>
              <a:ea typeface="Arial"/>
              <a:cs typeface="Arial"/>
              <a:sym typeface="Arial"/>
            </a:endParaRPr>
          </a:p>
        </p:txBody>
      </p:sp>
      <p:sp>
        <p:nvSpPr>
          <p:cNvPr id="225" name="Google Shape;225;p40"/>
          <p:cNvSpPr/>
          <p:nvPr/>
        </p:nvSpPr>
        <p:spPr>
          <a:xfrm>
            <a:off x="1082350"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40"/>
          <p:cNvSpPr/>
          <p:nvPr/>
        </p:nvSpPr>
        <p:spPr>
          <a:xfrm>
            <a:off x="4780887"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40"/>
          <p:cNvSpPr txBox="1"/>
          <p:nvPr>
            <p:ph type="title"/>
          </p:nvPr>
        </p:nvSpPr>
        <p:spPr>
          <a:xfrm>
            <a:off x="1082350" y="2903075"/>
            <a:ext cx="3280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28" name="Google Shape;228;p40"/>
          <p:cNvSpPr txBox="1"/>
          <p:nvPr>
            <p:ph idx="2" type="title"/>
          </p:nvPr>
        </p:nvSpPr>
        <p:spPr>
          <a:xfrm>
            <a:off x="4780887" y="1143225"/>
            <a:ext cx="3280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229" name="Google Shape;229;p40"/>
          <p:cNvSpPr txBox="1"/>
          <p:nvPr>
            <p:ph idx="3" type="title"/>
          </p:nvPr>
        </p:nvSpPr>
        <p:spPr>
          <a:xfrm>
            <a:off x="4938987" y="3060150"/>
            <a:ext cx="2964600" cy="64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30" name="Google Shape;230;p40"/>
          <p:cNvSpPr txBox="1"/>
          <p:nvPr>
            <p:ph idx="1" type="body"/>
          </p:nvPr>
        </p:nvSpPr>
        <p:spPr>
          <a:xfrm>
            <a:off x="4780887" y="2002900"/>
            <a:ext cx="3280800" cy="509131"/>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231" name="Google Shape;231;p40"/>
          <p:cNvSpPr txBox="1"/>
          <p:nvPr>
            <p:ph idx="4" type="body"/>
          </p:nvPr>
        </p:nvSpPr>
        <p:spPr>
          <a:xfrm>
            <a:off x="1082350" y="3762750"/>
            <a:ext cx="3280800" cy="552396"/>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232" name="Google Shape;232;p40"/>
          <p:cNvSpPr txBox="1"/>
          <p:nvPr>
            <p:ph idx="5" type="body"/>
          </p:nvPr>
        </p:nvSpPr>
        <p:spPr>
          <a:xfrm>
            <a:off x="4780887" y="376275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233" name="Google Shape;233;p40"/>
          <p:cNvSpPr txBox="1"/>
          <p:nvPr>
            <p:ph idx="6" type="title"/>
          </p:nvPr>
        </p:nvSpPr>
        <p:spPr>
          <a:xfrm>
            <a:off x="1420150" y="1143225"/>
            <a:ext cx="26052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34" name="Google Shape;234;p40"/>
          <p:cNvSpPr txBox="1"/>
          <p:nvPr>
            <p:ph idx="7" type="body"/>
          </p:nvPr>
        </p:nvSpPr>
        <p:spPr>
          <a:xfrm>
            <a:off x="1082350" y="200290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235" name="Google Shape;235;p40"/>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40"/>
          <p:cNvSpPr txBox="1"/>
          <p:nvPr>
            <p:ph idx="8" type="title"/>
          </p:nvPr>
        </p:nvSpPr>
        <p:spPr>
          <a:xfrm>
            <a:off x="0" y="420825"/>
            <a:ext cx="9144000" cy="275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pic>
        <p:nvPicPr>
          <p:cNvPr id="237" name="Google Shape;237;p4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Good to great">
    <p:spTree>
      <p:nvGrpSpPr>
        <p:cNvPr id="238" name="Shape 238"/>
        <p:cNvGrpSpPr/>
        <p:nvPr/>
      </p:nvGrpSpPr>
      <p:grpSpPr>
        <a:xfrm>
          <a:off x="0" y="0"/>
          <a:ext cx="0" cy="0"/>
          <a:chOff x="0" y="0"/>
          <a:chExt cx="0" cy="0"/>
        </a:xfrm>
      </p:grpSpPr>
      <p:sp>
        <p:nvSpPr>
          <p:cNvPr id="239" name="Google Shape;239;p41"/>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240" name="Google Shape;240;p41"/>
          <p:cNvSpPr txBox="1"/>
          <p:nvPr>
            <p:ph type="title"/>
          </p:nvPr>
        </p:nvSpPr>
        <p:spPr>
          <a:xfrm>
            <a:off x="204675" y="201125"/>
            <a:ext cx="8627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1" name="Google Shape;241;p41"/>
          <p:cNvSpPr/>
          <p:nvPr/>
        </p:nvSpPr>
        <p:spPr>
          <a:xfrm>
            <a:off x="2420942"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242" name="Google Shape;242;p41"/>
          <p:cNvSpPr txBox="1"/>
          <p:nvPr>
            <p:ph idx="2" type="title"/>
          </p:nvPr>
        </p:nvSpPr>
        <p:spPr>
          <a:xfrm>
            <a:off x="204675" y="1320500"/>
            <a:ext cx="19971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43" name="Google Shape;243;p41"/>
          <p:cNvSpPr/>
          <p:nvPr/>
        </p:nvSpPr>
        <p:spPr>
          <a:xfrm>
            <a:off x="4668034"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244" name="Google Shape;244;p41"/>
          <p:cNvSpPr txBox="1"/>
          <p:nvPr>
            <p:ph idx="3" type="title"/>
          </p:nvPr>
        </p:nvSpPr>
        <p:spPr>
          <a:xfrm>
            <a:off x="24183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45" name="Google Shape;245;p41"/>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246" name="Google Shape;246;p41"/>
          <p:cNvSpPr txBox="1"/>
          <p:nvPr>
            <p:ph idx="4" type="title"/>
          </p:nvPr>
        </p:nvSpPr>
        <p:spPr>
          <a:xfrm>
            <a:off x="46702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47" name="Google Shape;247;p41"/>
          <p:cNvSpPr txBox="1"/>
          <p:nvPr>
            <p:ph idx="5" type="title"/>
          </p:nvPr>
        </p:nvSpPr>
        <p:spPr>
          <a:xfrm>
            <a:off x="691512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pic>
        <p:nvPicPr>
          <p:cNvPr id="248" name="Google Shape;248;p41"/>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Ending Logo">
    <p:bg>
      <p:bgPr>
        <a:solidFill>
          <a:schemeClr val="accent1"/>
        </a:solidFill>
      </p:bgPr>
    </p:bg>
    <p:spTree>
      <p:nvGrpSpPr>
        <p:cNvPr id="249" name="Shape 249"/>
        <p:cNvGrpSpPr/>
        <p:nvPr/>
      </p:nvGrpSpPr>
      <p:grpSpPr>
        <a:xfrm>
          <a:off x="0" y="0"/>
          <a:ext cx="0" cy="0"/>
          <a:chOff x="0" y="0"/>
          <a:chExt cx="0" cy="0"/>
        </a:xfrm>
      </p:grpSpPr>
      <p:pic>
        <p:nvPicPr>
          <p:cNvPr id="250" name="Google Shape;250;p42"/>
          <p:cNvPicPr preferRelativeResize="0"/>
          <p:nvPr/>
        </p:nvPicPr>
        <p:blipFill rotWithShape="1">
          <a:blip r:embed="rId2">
            <a:alphaModFix/>
          </a:blip>
          <a:srcRect b="0" l="0" r="0" t="0"/>
          <a:stretch/>
        </p:blipFill>
        <p:spPr>
          <a:xfrm>
            <a:off x="1427725" y="3967975"/>
            <a:ext cx="7716275" cy="11755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0"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6.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3"/>
          <p:cNvSpPr txBox="1"/>
          <p:nvPr>
            <p:ph type="ctrTitle"/>
          </p:nvPr>
        </p:nvSpPr>
        <p:spPr>
          <a:xfrm>
            <a:off x="197500" y="1655804"/>
            <a:ext cx="6851400" cy="205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GB" sz="4000"/>
              <a:t>The Role of a Money Manager &amp; How Finance Supports Them</a:t>
            </a:r>
            <a:endParaRPr/>
          </a:p>
        </p:txBody>
      </p:sp>
      <p:sp>
        <p:nvSpPr>
          <p:cNvPr id="256" name="Google Shape;256;p43"/>
          <p:cNvSpPr txBox="1"/>
          <p:nvPr>
            <p:ph idx="2" type="ctrTitle"/>
          </p:nvPr>
        </p:nvSpPr>
        <p:spPr>
          <a:xfrm>
            <a:off x="197500" y="3763400"/>
            <a:ext cx="6152700" cy="518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GB" sz="1800"/>
              <a:t>Jennie Rush, Kiewit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52"/>
          <p:cNvPicPr preferRelativeResize="0"/>
          <p:nvPr/>
        </p:nvPicPr>
        <p:blipFill rotWithShape="1">
          <a:blip r:embed="rId3">
            <a:alphaModFix/>
          </a:blip>
          <a:srcRect b="0" l="0" r="0" t="0"/>
          <a:stretch/>
        </p:blipFill>
        <p:spPr>
          <a:xfrm>
            <a:off x="423081" y="1500170"/>
            <a:ext cx="6257498" cy="2170455"/>
          </a:xfrm>
          <a:prstGeom prst="rect">
            <a:avLst/>
          </a:prstGeom>
          <a:noFill/>
          <a:ln cap="flat" cmpd="sng" w="9525">
            <a:solidFill>
              <a:srgbClr val="D8D8D8"/>
            </a:solidFill>
            <a:prstDash val="solid"/>
            <a:round/>
            <a:headEnd len="sm" w="sm" type="none"/>
            <a:tailEnd len="sm" w="sm" type="none"/>
          </a:ln>
        </p:spPr>
      </p:pic>
      <p:pic>
        <p:nvPicPr>
          <p:cNvPr id="331" name="Google Shape;331;p52"/>
          <p:cNvPicPr preferRelativeResize="0"/>
          <p:nvPr/>
        </p:nvPicPr>
        <p:blipFill rotWithShape="1">
          <a:blip r:embed="rId4">
            <a:alphaModFix/>
          </a:blip>
          <a:srcRect b="0" l="0" r="0" t="0"/>
          <a:stretch/>
        </p:blipFill>
        <p:spPr>
          <a:xfrm>
            <a:off x="7294126" y="1018772"/>
            <a:ext cx="1563271" cy="1515088"/>
          </a:xfrm>
          <a:prstGeom prst="rect">
            <a:avLst/>
          </a:prstGeom>
          <a:noFill/>
          <a:ln>
            <a:noFill/>
          </a:ln>
        </p:spPr>
      </p:pic>
      <p:sp>
        <p:nvSpPr>
          <p:cNvPr id="332" name="Google Shape;332;p52"/>
          <p:cNvSpPr txBox="1"/>
          <p:nvPr/>
        </p:nvSpPr>
        <p:spPr>
          <a:xfrm>
            <a:off x="7028596" y="2513961"/>
            <a:ext cx="2115403"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100"/>
              <a:buFont typeface="DM Sans"/>
              <a:buNone/>
            </a:pPr>
            <a:r>
              <a:rPr b="1" i="0" lang="en-GB" sz="2000" u="none" cap="none" strike="noStrike">
                <a:solidFill>
                  <a:schemeClr val="lt1"/>
                </a:solidFill>
                <a:latin typeface="DM Sans"/>
                <a:ea typeface="DM Sans"/>
                <a:cs typeface="DM Sans"/>
                <a:sym typeface="DM Sans"/>
              </a:rPr>
              <a:t>The KTG Variance </a:t>
            </a:r>
            <a:br>
              <a:rPr b="1" i="0" lang="en-GB" sz="2000" u="none" cap="none" strike="noStrike">
                <a:solidFill>
                  <a:schemeClr val="lt1"/>
                </a:solidFill>
                <a:latin typeface="DM Sans"/>
                <a:ea typeface="DM Sans"/>
                <a:cs typeface="DM Sans"/>
                <a:sym typeface="DM Sans"/>
              </a:rPr>
            </a:br>
            <a:r>
              <a:rPr b="1" i="0" lang="en-GB" sz="2000" u="none" cap="none" strike="noStrike">
                <a:solidFill>
                  <a:schemeClr val="lt1"/>
                </a:solidFill>
                <a:latin typeface="DM Sans"/>
                <a:ea typeface="DM Sans"/>
                <a:cs typeface="DM Sans"/>
                <a:sym typeface="DM Sans"/>
              </a:rPr>
              <a:t>Report</a:t>
            </a:r>
            <a:br>
              <a:rPr b="1" i="0" lang="en-GB" sz="2000" u="none" cap="none" strike="noStrike">
                <a:solidFill>
                  <a:schemeClr val="lt1"/>
                </a:solidFill>
                <a:latin typeface="DM Sans"/>
                <a:ea typeface="DM Sans"/>
                <a:cs typeface="DM Sans"/>
                <a:sym typeface="DM Sans"/>
              </a:rPr>
            </a:br>
            <a:endParaRPr b="1" i="0" sz="2000" u="none" cap="none" strike="noStrike">
              <a:solidFill>
                <a:schemeClr val="lt1"/>
              </a:solidFill>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53"/>
          <p:cNvPicPr preferRelativeResize="0"/>
          <p:nvPr/>
        </p:nvPicPr>
        <p:blipFill rotWithShape="1">
          <a:blip r:embed="rId3">
            <a:alphaModFix/>
          </a:blip>
          <a:srcRect b="0" l="0" r="0" t="0"/>
          <a:stretch/>
        </p:blipFill>
        <p:spPr>
          <a:xfrm>
            <a:off x="584164" y="567959"/>
            <a:ext cx="5143369" cy="2518702"/>
          </a:xfrm>
          <a:prstGeom prst="rect">
            <a:avLst/>
          </a:prstGeom>
          <a:noFill/>
          <a:ln cap="flat" cmpd="sng" w="9525">
            <a:solidFill>
              <a:srgbClr val="D8D8D8"/>
            </a:solidFill>
            <a:prstDash val="solid"/>
            <a:round/>
            <a:headEnd len="sm" w="sm" type="none"/>
            <a:tailEnd len="sm" w="sm" type="none"/>
          </a:ln>
        </p:spPr>
      </p:pic>
      <p:pic>
        <p:nvPicPr>
          <p:cNvPr id="338" name="Google Shape;338;p53"/>
          <p:cNvPicPr preferRelativeResize="0"/>
          <p:nvPr/>
        </p:nvPicPr>
        <p:blipFill rotWithShape="1">
          <a:blip r:embed="rId4">
            <a:alphaModFix/>
          </a:blip>
          <a:srcRect b="0" l="0" r="0" t="0"/>
          <a:stretch/>
        </p:blipFill>
        <p:spPr>
          <a:xfrm>
            <a:off x="4109294" y="2488584"/>
            <a:ext cx="2115402" cy="1974374"/>
          </a:xfrm>
          <a:prstGeom prst="rect">
            <a:avLst/>
          </a:prstGeom>
          <a:noFill/>
          <a:ln cap="flat" cmpd="sng" w="9525">
            <a:solidFill>
              <a:srgbClr val="D8D8D8"/>
            </a:solidFill>
            <a:prstDash val="solid"/>
            <a:round/>
            <a:headEnd len="sm" w="sm" type="none"/>
            <a:tailEnd len="sm" w="sm" type="none"/>
          </a:ln>
        </p:spPr>
      </p:pic>
      <p:pic>
        <p:nvPicPr>
          <p:cNvPr id="339" name="Google Shape;339;p53"/>
          <p:cNvPicPr preferRelativeResize="0"/>
          <p:nvPr/>
        </p:nvPicPr>
        <p:blipFill rotWithShape="1">
          <a:blip r:embed="rId5">
            <a:alphaModFix/>
          </a:blip>
          <a:srcRect b="0" l="0" r="0" t="0"/>
          <a:stretch/>
        </p:blipFill>
        <p:spPr>
          <a:xfrm>
            <a:off x="7294126" y="1018772"/>
            <a:ext cx="1563271" cy="1515088"/>
          </a:xfrm>
          <a:prstGeom prst="rect">
            <a:avLst/>
          </a:prstGeom>
          <a:noFill/>
          <a:ln>
            <a:noFill/>
          </a:ln>
        </p:spPr>
      </p:pic>
      <p:sp>
        <p:nvSpPr>
          <p:cNvPr id="340" name="Google Shape;340;p53"/>
          <p:cNvSpPr txBox="1"/>
          <p:nvPr/>
        </p:nvSpPr>
        <p:spPr>
          <a:xfrm>
            <a:off x="7028596" y="2513961"/>
            <a:ext cx="2115403"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100"/>
              <a:buFont typeface="DM Sans"/>
              <a:buNone/>
            </a:pPr>
            <a:r>
              <a:rPr b="1" i="0" lang="en-GB" sz="2000" u="none" cap="none" strike="noStrike">
                <a:solidFill>
                  <a:schemeClr val="lt1"/>
                </a:solidFill>
                <a:latin typeface="DM Sans"/>
                <a:ea typeface="DM Sans"/>
                <a:cs typeface="DM Sans"/>
                <a:sym typeface="DM Sans"/>
              </a:rPr>
              <a:t>The KTG Variance </a:t>
            </a:r>
            <a:br>
              <a:rPr b="1" i="0" lang="en-GB" sz="2000" u="none" cap="none" strike="noStrike">
                <a:solidFill>
                  <a:schemeClr val="lt1"/>
                </a:solidFill>
                <a:latin typeface="DM Sans"/>
                <a:ea typeface="DM Sans"/>
                <a:cs typeface="DM Sans"/>
                <a:sym typeface="DM Sans"/>
              </a:rPr>
            </a:br>
            <a:r>
              <a:rPr b="1" i="0" lang="en-GB" sz="2000" u="none" cap="none" strike="noStrike">
                <a:solidFill>
                  <a:schemeClr val="lt1"/>
                </a:solidFill>
                <a:latin typeface="DM Sans"/>
                <a:ea typeface="DM Sans"/>
                <a:cs typeface="DM Sans"/>
                <a:sym typeface="DM Sans"/>
              </a:rPr>
              <a:t>Report</a:t>
            </a:r>
            <a:br>
              <a:rPr b="1" i="0" lang="en-GB" sz="2000" u="none" cap="none" strike="noStrike">
                <a:solidFill>
                  <a:schemeClr val="lt1"/>
                </a:solidFill>
                <a:latin typeface="DM Sans"/>
                <a:ea typeface="DM Sans"/>
                <a:cs typeface="DM Sans"/>
                <a:sym typeface="DM Sans"/>
              </a:rPr>
            </a:br>
            <a:endParaRPr b="1" i="0" sz="2000" u="none" cap="none" strike="noStrike">
              <a:solidFill>
                <a:schemeClr val="lt1"/>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p54"/>
          <p:cNvSpPr txBox="1"/>
          <p:nvPr>
            <p:ph type="title"/>
          </p:nvPr>
        </p:nvSpPr>
        <p:spPr>
          <a:xfrm>
            <a:off x="3403062" y="2496280"/>
            <a:ext cx="2659800" cy="79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GB" sz="1800"/>
              <a:t>Variances </a:t>
            </a:r>
            <a:br>
              <a:rPr lang="en-GB" sz="1800"/>
            </a:br>
            <a:r>
              <a:rPr lang="en-GB" sz="1800"/>
              <a:t>and Financials</a:t>
            </a:r>
            <a:br>
              <a:rPr lang="en-GB" sz="1800"/>
            </a:br>
            <a:r>
              <a:rPr b="1" lang="en-GB" sz="1800"/>
              <a:t> </a:t>
            </a:r>
            <a:endParaRPr b="1" sz="1800"/>
          </a:p>
        </p:txBody>
      </p:sp>
      <p:sp>
        <p:nvSpPr>
          <p:cNvPr id="346" name="Google Shape;346;p54"/>
          <p:cNvSpPr txBox="1"/>
          <p:nvPr>
            <p:ph idx="1" type="body"/>
          </p:nvPr>
        </p:nvSpPr>
        <p:spPr>
          <a:xfrm>
            <a:off x="3403062" y="3219475"/>
            <a:ext cx="2322174" cy="1338874"/>
          </a:xfrm>
          <a:prstGeom prst="rect">
            <a:avLst/>
          </a:prstGeom>
          <a:noFill/>
          <a:ln>
            <a:noFill/>
          </a:ln>
        </p:spPr>
        <p:txBody>
          <a:bodyPr anchorCtr="0" anchor="t" bIns="91425" lIns="91425" spcFirstLastPara="1" rIns="91425" wrap="square" tIns="91425">
            <a:noAutofit/>
          </a:bodyPr>
          <a:lstStyle/>
          <a:p>
            <a:pPr indent="-169863" lvl="0" marL="169863" rtl="0" algn="l">
              <a:lnSpc>
                <a:spcPct val="115000"/>
              </a:lnSpc>
              <a:spcBef>
                <a:spcPts val="0"/>
              </a:spcBef>
              <a:spcAft>
                <a:spcPts val="0"/>
              </a:spcAft>
              <a:buSzPts val="1400"/>
              <a:buFont typeface="Arial"/>
              <a:buChar char="•"/>
            </a:pPr>
            <a:r>
              <a:rPr lang="en-GB" sz="1200"/>
              <a:t>Labor Variances</a:t>
            </a:r>
            <a:endParaRPr/>
          </a:p>
          <a:p>
            <a:pPr indent="-169863" lvl="0" marL="169863" rtl="0" algn="l">
              <a:lnSpc>
                <a:spcPct val="115000"/>
              </a:lnSpc>
              <a:spcBef>
                <a:spcPts val="1200"/>
              </a:spcBef>
              <a:spcAft>
                <a:spcPts val="0"/>
              </a:spcAft>
              <a:buSzPts val="1400"/>
              <a:buFont typeface="Arial"/>
              <a:buChar char="•"/>
            </a:pPr>
            <a:r>
              <a:rPr lang="en-GB" sz="1200"/>
              <a:t>Cost Moves </a:t>
            </a:r>
            <a:endParaRPr/>
          </a:p>
          <a:p>
            <a:pPr indent="-169863" lvl="0" marL="169863" rtl="0" algn="l">
              <a:lnSpc>
                <a:spcPct val="115000"/>
              </a:lnSpc>
              <a:spcBef>
                <a:spcPts val="1200"/>
              </a:spcBef>
              <a:spcAft>
                <a:spcPts val="1200"/>
              </a:spcAft>
              <a:buSzPts val="1400"/>
              <a:buFont typeface="Arial"/>
              <a:buChar char="•"/>
            </a:pPr>
            <a:r>
              <a:rPr lang="en-GB" sz="1200"/>
              <a:t>Unidentified Cost</a:t>
            </a:r>
            <a:endParaRPr/>
          </a:p>
        </p:txBody>
      </p:sp>
      <p:sp>
        <p:nvSpPr>
          <p:cNvPr id="347" name="Google Shape;347;p54"/>
          <p:cNvSpPr txBox="1"/>
          <p:nvPr>
            <p:ph idx="2" type="title"/>
          </p:nvPr>
        </p:nvSpPr>
        <p:spPr>
          <a:xfrm>
            <a:off x="6339449" y="2496280"/>
            <a:ext cx="2659800" cy="79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GB" sz="1800"/>
              <a:t>Workforce </a:t>
            </a:r>
            <a:br>
              <a:rPr lang="en-GB" sz="1800"/>
            </a:br>
            <a:r>
              <a:rPr lang="en-GB" sz="1800"/>
              <a:t>Changes</a:t>
            </a:r>
            <a:br>
              <a:rPr lang="en-GB" sz="1800"/>
            </a:br>
            <a:r>
              <a:rPr b="1" lang="en-GB" sz="1800">
                <a:solidFill>
                  <a:schemeClr val="lt1"/>
                </a:solidFill>
              </a:rPr>
              <a:t> </a:t>
            </a:r>
            <a:endParaRPr b="1" sz="1800">
              <a:solidFill>
                <a:schemeClr val="lt1"/>
              </a:solidFill>
            </a:endParaRPr>
          </a:p>
        </p:txBody>
      </p:sp>
      <p:sp>
        <p:nvSpPr>
          <p:cNvPr id="348" name="Google Shape;348;p54"/>
          <p:cNvSpPr txBox="1"/>
          <p:nvPr>
            <p:ph idx="3" type="body"/>
          </p:nvPr>
        </p:nvSpPr>
        <p:spPr>
          <a:xfrm>
            <a:off x="6339449" y="3219474"/>
            <a:ext cx="2389439" cy="1338873"/>
          </a:xfrm>
          <a:prstGeom prst="rect">
            <a:avLst/>
          </a:prstGeom>
          <a:noFill/>
          <a:ln>
            <a:noFill/>
          </a:ln>
        </p:spPr>
        <p:txBody>
          <a:bodyPr anchorCtr="0" anchor="t" bIns="91425" lIns="91425" spcFirstLastPara="1" rIns="91425" wrap="square" tIns="91425">
            <a:noAutofit/>
          </a:bodyPr>
          <a:lstStyle/>
          <a:p>
            <a:pPr indent="-169863" lvl="0" marL="169863" rtl="0" algn="l">
              <a:lnSpc>
                <a:spcPct val="115000"/>
              </a:lnSpc>
              <a:spcBef>
                <a:spcPts val="0"/>
              </a:spcBef>
              <a:spcAft>
                <a:spcPts val="0"/>
              </a:spcAft>
              <a:buSzPts val="1400"/>
              <a:buFont typeface="Arial"/>
              <a:buChar char="•"/>
            </a:pPr>
            <a:r>
              <a:rPr lang="en-GB" sz="1200"/>
              <a:t>Employee Transfers, </a:t>
            </a:r>
            <a:br>
              <a:rPr lang="en-GB" sz="1200"/>
            </a:br>
            <a:r>
              <a:rPr lang="en-GB" sz="1200"/>
              <a:t>New Hires, Terminations</a:t>
            </a:r>
            <a:endParaRPr/>
          </a:p>
          <a:p>
            <a:pPr indent="-169863" lvl="0" marL="169863" rtl="0" algn="l">
              <a:lnSpc>
                <a:spcPct val="115000"/>
              </a:lnSpc>
              <a:spcBef>
                <a:spcPts val="1200"/>
              </a:spcBef>
              <a:spcAft>
                <a:spcPts val="1200"/>
              </a:spcAft>
              <a:buSzPts val="1400"/>
              <a:buFont typeface="Arial"/>
              <a:buChar char="•"/>
            </a:pPr>
            <a:r>
              <a:rPr lang="en-GB" sz="1200"/>
              <a:t>Net Staff or Net </a:t>
            </a:r>
            <a:br>
              <a:rPr lang="en-GB" sz="1200"/>
            </a:br>
            <a:r>
              <a:rPr lang="en-GB" sz="1200"/>
              <a:t>Contractor Adds</a:t>
            </a:r>
            <a:endParaRPr/>
          </a:p>
        </p:txBody>
      </p:sp>
      <p:sp>
        <p:nvSpPr>
          <p:cNvPr id="349" name="Google Shape;349;p54"/>
          <p:cNvSpPr txBox="1"/>
          <p:nvPr>
            <p:ph idx="4" type="title"/>
          </p:nvPr>
        </p:nvSpPr>
        <p:spPr>
          <a:xfrm>
            <a:off x="428824" y="2496280"/>
            <a:ext cx="2659800" cy="79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GB" sz="1800"/>
              <a:t>Updates from the Finance Team</a:t>
            </a:r>
            <a:endParaRPr b="1" sz="1800"/>
          </a:p>
        </p:txBody>
      </p:sp>
      <p:sp>
        <p:nvSpPr>
          <p:cNvPr id="350" name="Google Shape;350;p54"/>
          <p:cNvSpPr txBox="1"/>
          <p:nvPr>
            <p:ph idx="5" type="body"/>
          </p:nvPr>
        </p:nvSpPr>
        <p:spPr>
          <a:xfrm>
            <a:off x="428824" y="3219474"/>
            <a:ext cx="2389439" cy="1434409"/>
          </a:xfrm>
          <a:prstGeom prst="rect">
            <a:avLst/>
          </a:prstGeom>
          <a:noFill/>
          <a:ln>
            <a:noFill/>
          </a:ln>
        </p:spPr>
        <p:txBody>
          <a:bodyPr anchorCtr="0" anchor="t" bIns="91425" lIns="91425" spcFirstLastPara="1" rIns="91425" wrap="square" tIns="91425">
            <a:noAutofit/>
          </a:bodyPr>
          <a:lstStyle/>
          <a:p>
            <a:pPr indent="-169863" lvl="0" marL="169863" rtl="0" algn="l">
              <a:lnSpc>
                <a:spcPct val="115000"/>
              </a:lnSpc>
              <a:spcBef>
                <a:spcPts val="0"/>
              </a:spcBef>
              <a:spcAft>
                <a:spcPts val="0"/>
              </a:spcAft>
              <a:buSzPts val="1400"/>
              <a:buFont typeface="Arial"/>
              <a:buChar char="•"/>
            </a:pPr>
            <a:r>
              <a:rPr lang="en-GB" sz="1200"/>
              <a:t>Projection Reminder</a:t>
            </a:r>
            <a:endParaRPr/>
          </a:p>
          <a:p>
            <a:pPr indent="-169863" lvl="0" marL="169863" rtl="0" algn="l">
              <a:lnSpc>
                <a:spcPct val="115000"/>
              </a:lnSpc>
              <a:spcBef>
                <a:spcPts val="1200"/>
              </a:spcBef>
              <a:spcAft>
                <a:spcPts val="0"/>
              </a:spcAft>
              <a:buSzPts val="1400"/>
              <a:buFont typeface="Arial"/>
              <a:buChar char="•"/>
            </a:pPr>
            <a:r>
              <a:rPr lang="en-GB" sz="1200"/>
              <a:t>New Features from Planful</a:t>
            </a:r>
            <a:endParaRPr/>
          </a:p>
          <a:p>
            <a:pPr indent="-169863" lvl="0" marL="169863" rtl="0" algn="l">
              <a:lnSpc>
                <a:spcPct val="115000"/>
              </a:lnSpc>
              <a:spcBef>
                <a:spcPts val="1200"/>
              </a:spcBef>
              <a:spcAft>
                <a:spcPts val="1200"/>
              </a:spcAft>
              <a:buSzPts val="1400"/>
              <a:buFont typeface="Arial"/>
              <a:buChar char="•"/>
            </a:pPr>
            <a:r>
              <a:rPr lang="en-GB" sz="1200"/>
              <a:t>Updates from the </a:t>
            </a:r>
            <a:br>
              <a:rPr lang="en-GB" sz="1200"/>
            </a:br>
            <a:r>
              <a:rPr lang="en-GB" sz="1200"/>
              <a:t>Finance Team</a:t>
            </a:r>
            <a:endParaRPr/>
          </a:p>
        </p:txBody>
      </p:sp>
      <p:sp>
        <p:nvSpPr>
          <p:cNvPr id="351" name="Google Shape;351;p54"/>
          <p:cNvSpPr txBox="1"/>
          <p:nvPr>
            <p:ph idx="6" type="title"/>
          </p:nvPr>
        </p:nvSpPr>
        <p:spPr>
          <a:xfrm>
            <a:off x="0" y="245660"/>
            <a:ext cx="9144000" cy="1766237"/>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100"/>
              <a:buNone/>
            </a:pPr>
            <a:r>
              <a:rPr lang="en-GB"/>
              <a:t>Agenda for Variance </a:t>
            </a:r>
            <a:br>
              <a:rPr lang="en-GB"/>
            </a:br>
            <a:r>
              <a:rPr lang="en-GB"/>
              <a:t>&amp; C-Level Meetings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5"/>
          <p:cNvSpPr txBox="1"/>
          <p:nvPr>
            <p:ph type="title"/>
          </p:nvPr>
        </p:nvSpPr>
        <p:spPr>
          <a:xfrm>
            <a:off x="7028596" y="1538144"/>
            <a:ext cx="2115403"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b="1" lang="en-GB" sz="2000"/>
              <a:t>Workforce Attributes</a:t>
            </a:r>
            <a:endParaRPr/>
          </a:p>
        </p:txBody>
      </p:sp>
      <p:sp>
        <p:nvSpPr>
          <p:cNvPr id="357" name="Google Shape;357;p55"/>
          <p:cNvSpPr txBox="1"/>
          <p:nvPr>
            <p:ph idx="1" type="body"/>
          </p:nvPr>
        </p:nvSpPr>
        <p:spPr>
          <a:xfrm>
            <a:off x="7178120" y="2316137"/>
            <a:ext cx="1911289" cy="2319258"/>
          </a:xfrm>
          <a:prstGeom prst="rect">
            <a:avLst/>
          </a:prstGeom>
          <a:noFill/>
          <a:ln>
            <a:noFill/>
          </a:ln>
        </p:spPr>
        <p:txBody>
          <a:bodyPr anchorCtr="0" anchor="t" bIns="91425" lIns="91425" spcFirstLastPara="1" rIns="91425" wrap="square" tIns="91425">
            <a:noAutofit/>
          </a:bodyPr>
          <a:lstStyle/>
          <a:p>
            <a:pPr indent="-287338" lvl="0" marL="287338" rtl="0" algn="l">
              <a:lnSpc>
                <a:spcPct val="115000"/>
              </a:lnSpc>
              <a:spcBef>
                <a:spcPts val="0"/>
              </a:spcBef>
              <a:spcAft>
                <a:spcPts val="0"/>
              </a:spcAft>
              <a:buSzPts val="1200"/>
              <a:buChar char="●"/>
            </a:pPr>
            <a:r>
              <a:rPr lang="en-GB" sz="1200"/>
              <a:t>Locked down to Administrators Only</a:t>
            </a:r>
            <a:endParaRPr/>
          </a:p>
          <a:p>
            <a:pPr indent="-287338" lvl="0" marL="287338" rtl="0" algn="l">
              <a:lnSpc>
                <a:spcPct val="115000"/>
              </a:lnSpc>
              <a:spcBef>
                <a:spcPts val="1200"/>
              </a:spcBef>
              <a:spcAft>
                <a:spcPts val="0"/>
              </a:spcAft>
              <a:buSzPts val="1200"/>
              <a:buChar char="●"/>
            </a:pPr>
            <a:r>
              <a:rPr lang="en-GB" sz="1200"/>
              <a:t>Money Managers have View Only Access</a:t>
            </a:r>
            <a:endParaRPr/>
          </a:p>
          <a:p>
            <a:pPr indent="-287338" lvl="0" marL="287338" rtl="0" algn="l">
              <a:lnSpc>
                <a:spcPct val="115000"/>
              </a:lnSpc>
              <a:spcBef>
                <a:spcPts val="1200"/>
              </a:spcBef>
              <a:spcAft>
                <a:spcPts val="1200"/>
              </a:spcAft>
              <a:buSzPts val="1200"/>
              <a:buChar char="●"/>
            </a:pPr>
            <a:r>
              <a:rPr lang="en-GB" sz="1200"/>
              <a:t>We have unique fields in our HR template that aren’t in our ERP system</a:t>
            </a:r>
            <a:endParaRPr/>
          </a:p>
        </p:txBody>
      </p:sp>
      <p:pic>
        <p:nvPicPr>
          <p:cNvPr id="358" name="Google Shape;358;p55"/>
          <p:cNvPicPr preferRelativeResize="0"/>
          <p:nvPr/>
        </p:nvPicPr>
        <p:blipFill rotWithShape="1">
          <a:blip r:embed="rId3">
            <a:alphaModFix/>
          </a:blip>
          <a:srcRect b="0" l="0" r="0" t="0"/>
          <a:stretch/>
        </p:blipFill>
        <p:spPr>
          <a:xfrm>
            <a:off x="365912" y="800500"/>
            <a:ext cx="6423849" cy="3318906"/>
          </a:xfrm>
          <a:prstGeom prst="rect">
            <a:avLst/>
          </a:prstGeom>
          <a:noFill/>
          <a:ln cap="flat" cmpd="sng" w="9525">
            <a:solidFill>
              <a:srgbClr val="D8D8D8"/>
            </a:solidFill>
            <a:prstDash val="solid"/>
            <a:round/>
            <a:headEnd len="sm" w="sm" type="none"/>
            <a:tailEnd len="sm" w="sm" type="none"/>
          </a:ln>
        </p:spPr>
      </p:pic>
      <p:pic>
        <p:nvPicPr>
          <p:cNvPr id="359" name="Google Shape;359;p55"/>
          <p:cNvPicPr preferRelativeResize="0"/>
          <p:nvPr/>
        </p:nvPicPr>
        <p:blipFill rotWithShape="1">
          <a:blip r:embed="rId4">
            <a:alphaModFix/>
          </a:blip>
          <a:srcRect b="0" l="0" r="0" t="0"/>
          <a:stretch/>
        </p:blipFill>
        <p:spPr>
          <a:xfrm>
            <a:off x="7574580" y="226801"/>
            <a:ext cx="1039832" cy="11473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56"/>
          <p:cNvPicPr preferRelativeResize="0"/>
          <p:nvPr/>
        </p:nvPicPr>
        <p:blipFill rotWithShape="1">
          <a:blip r:embed="rId3">
            <a:alphaModFix/>
          </a:blip>
          <a:srcRect b="0" l="0" r="0" t="0"/>
          <a:stretch/>
        </p:blipFill>
        <p:spPr>
          <a:xfrm>
            <a:off x="365912" y="781017"/>
            <a:ext cx="6348408" cy="1626253"/>
          </a:xfrm>
          <a:prstGeom prst="rect">
            <a:avLst/>
          </a:prstGeom>
          <a:noFill/>
          <a:ln cap="flat" cmpd="sng" w="9525">
            <a:solidFill>
              <a:srgbClr val="D8D8D8"/>
            </a:solidFill>
            <a:prstDash val="solid"/>
            <a:round/>
            <a:headEnd len="sm" w="sm" type="none"/>
            <a:tailEnd len="sm" w="sm" type="none"/>
          </a:ln>
        </p:spPr>
      </p:pic>
      <p:pic>
        <p:nvPicPr>
          <p:cNvPr id="365" name="Google Shape;365;p56"/>
          <p:cNvPicPr preferRelativeResize="0"/>
          <p:nvPr/>
        </p:nvPicPr>
        <p:blipFill rotWithShape="1">
          <a:blip r:embed="rId4">
            <a:alphaModFix/>
          </a:blip>
          <a:srcRect b="0" l="0" r="0" t="0"/>
          <a:stretch/>
        </p:blipFill>
        <p:spPr>
          <a:xfrm>
            <a:off x="365868" y="2581943"/>
            <a:ext cx="6344345" cy="772823"/>
          </a:xfrm>
          <a:prstGeom prst="rect">
            <a:avLst/>
          </a:prstGeom>
          <a:noFill/>
          <a:ln cap="flat" cmpd="sng" w="9525">
            <a:solidFill>
              <a:srgbClr val="D8D8D8"/>
            </a:solidFill>
            <a:prstDash val="solid"/>
            <a:round/>
            <a:headEnd len="sm" w="sm" type="none"/>
            <a:tailEnd len="sm" w="sm" type="none"/>
          </a:ln>
        </p:spPr>
      </p:pic>
      <p:pic>
        <p:nvPicPr>
          <p:cNvPr id="366" name="Google Shape;366;p56"/>
          <p:cNvPicPr preferRelativeResize="0"/>
          <p:nvPr/>
        </p:nvPicPr>
        <p:blipFill rotWithShape="1">
          <a:blip r:embed="rId5">
            <a:alphaModFix/>
          </a:blip>
          <a:srcRect b="0" l="0" r="0" t="0"/>
          <a:stretch/>
        </p:blipFill>
        <p:spPr>
          <a:xfrm>
            <a:off x="361662" y="3520593"/>
            <a:ext cx="6348408" cy="845650"/>
          </a:xfrm>
          <a:prstGeom prst="rect">
            <a:avLst/>
          </a:prstGeom>
          <a:noFill/>
          <a:ln cap="flat" cmpd="sng" w="9525">
            <a:solidFill>
              <a:srgbClr val="D8D8D8"/>
            </a:solidFill>
            <a:prstDash val="solid"/>
            <a:round/>
            <a:headEnd len="sm" w="sm" type="none"/>
            <a:tailEnd len="sm" w="sm" type="none"/>
          </a:ln>
        </p:spPr>
      </p:pic>
      <p:sp>
        <p:nvSpPr>
          <p:cNvPr id="367" name="Google Shape;367;p56"/>
          <p:cNvSpPr txBox="1"/>
          <p:nvPr>
            <p:ph type="title"/>
          </p:nvPr>
        </p:nvSpPr>
        <p:spPr>
          <a:xfrm>
            <a:off x="7028596" y="2725502"/>
            <a:ext cx="2115403"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b="1" lang="en-GB" sz="2000"/>
              <a:t>Workforce Attributes</a:t>
            </a:r>
            <a:endParaRPr/>
          </a:p>
        </p:txBody>
      </p:sp>
      <p:pic>
        <p:nvPicPr>
          <p:cNvPr id="368" name="Google Shape;368;p56"/>
          <p:cNvPicPr preferRelativeResize="0"/>
          <p:nvPr/>
        </p:nvPicPr>
        <p:blipFill rotWithShape="1">
          <a:blip r:embed="rId6">
            <a:alphaModFix/>
          </a:blip>
          <a:srcRect b="0" l="0" r="0" t="0"/>
          <a:stretch/>
        </p:blipFill>
        <p:spPr>
          <a:xfrm>
            <a:off x="7574580" y="1414159"/>
            <a:ext cx="1039832" cy="11473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7"/>
          <p:cNvSpPr txBox="1"/>
          <p:nvPr>
            <p:ph type="title"/>
          </p:nvPr>
        </p:nvSpPr>
        <p:spPr>
          <a:xfrm>
            <a:off x="311700" y="445024"/>
            <a:ext cx="8520600" cy="2126725"/>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t>WF Allocation Report: Proj vs Actuals with YTD</a:t>
            </a:r>
            <a:endParaRPr/>
          </a:p>
        </p:txBody>
      </p:sp>
      <p:pic>
        <p:nvPicPr>
          <p:cNvPr id="374" name="Google Shape;374;p57"/>
          <p:cNvPicPr preferRelativeResize="0"/>
          <p:nvPr/>
        </p:nvPicPr>
        <p:blipFill rotWithShape="1">
          <a:blip r:embed="rId3">
            <a:alphaModFix/>
          </a:blip>
          <a:srcRect b="0" l="0" r="0" t="0"/>
          <a:stretch/>
        </p:blipFill>
        <p:spPr>
          <a:xfrm>
            <a:off x="452309" y="2747939"/>
            <a:ext cx="8289082" cy="1518059"/>
          </a:xfrm>
          <a:prstGeom prst="rect">
            <a:avLst/>
          </a:prstGeom>
          <a:noFill/>
          <a:ln cap="flat" cmpd="sng" w="9525">
            <a:solidFill>
              <a:srgbClr val="D8D8D8"/>
            </a:solidFill>
            <a:prstDash val="solid"/>
            <a:round/>
            <a:headEnd len="sm" w="sm" type="none"/>
            <a:tailEnd len="sm" w="sm" type="none"/>
          </a:ln>
        </p:spPr>
      </p:pic>
      <p:pic>
        <p:nvPicPr>
          <p:cNvPr id="375" name="Google Shape;375;p57"/>
          <p:cNvPicPr preferRelativeResize="0"/>
          <p:nvPr/>
        </p:nvPicPr>
        <p:blipFill rotWithShape="1">
          <a:blip r:embed="rId4">
            <a:alphaModFix/>
          </a:blip>
          <a:srcRect b="0" l="0" r="0" t="0"/>
          <a:stretch/>
        </p:blipFill>
        <p:spPr>
          <a:xfrm>
            <a:off x="452309" y="1383868"/>
            <a:ext cx="8289082" cy="1089619"/>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8"/>
          <p:cNvSpPr txBox="1"/>
          <p:nvPr>
            <p:ph type="title"/>
          </p:nvPr>
        </p:nvSpPr>
        <p:spPr>
          <a:xfrm>
            <a:off x="7028596" y="1415312"/>
            <a:ext cx="2115403"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b="1" lang="en-GB" sz="2000"/>
              <a:t>Ad-Hoc Reporting</a:t>
            </a:r>
            <a:endParaRPr/>
          </a:p>
        </p:txBody>
      </p:sp>
      <p:sp>
        <p:nvSpPr>
          <p:cNvPr id="381" name="Google Shape;381;p58"/>
          <p:cNvSpPr txBox="1"/>
          <p:nvPr>
            <p:ph idx="1" type="body"/>
          </p:nvPr>
        </p:nvSpPr>
        <p:spPr>
          <a:xfrm>
            <a:off x="7178120" y="2193305"/>
            <a:ext cx="1911289" cy="2319258"/>
          </a:xfrm>
          <a:prstGeom prst="rect">
            <a:avLst/>
          </a:prstGeom>
          <a:noFill/>
          <a:ln>
            <a:noFill/>
          </a:ln>
        </p:spPr>
        <p:txBody>
          <a:bodyPr anchorCtr="0" anchor="t" bIns="91425" lIns="91425" spcFirstLastPara="1" rIns="91425" wrap="square" tIns="91425">
            <a:noAutofit/>
          </a:bodyPr>
          <a:lstStyle/>
          <a:p>
            <a:pPr indent="-287338" lvl="0" marL="287338" rtl="0" algn="l">
              <a:lnSpc>
                <a:spcPct val="115000"/>
              </a:lnSpc>
              <a:spcBef>
                <a:spcPts val="0"/>
              </a:spcBef>
              <a:spcAft>
                <a:spcPts val="0"/>
              </a:spcAft>
              <a:buSzPts val="1200"/>
              <a:buChar char="●"/>
            </a:pPr>
            <a:r>
              <a:rPr lang="en-GB" sz="1200"/>
              <a:t>Financial Reports</a:t>
            </a:r>
            <a:endParaRPr/>
          </a:p>
          <a:p>
            <a:pPr indent="-287338" lvl="0" marL="287338" rtl="0" algn="l">
              <a:lnSpc>
                <a:spcPct val="115000"/>
              </a:lnSpc>
              <a:spcBef>
                <a:spcPts val="600"/>
              </a:spcBef>
              <a:spcAft>
                <a:spcPts val="0"/>
              </a:spcAft>
              <a:buSzPts val="1200"/>
              <a:buChar char="●"/>
            </a:pPr>
            <a:r>
              <a:rPr lang="en-GB" sz="1200"/>
              <a:t>Workforce Reports</a:t>
            </a:r>
            <a:endParaRPr/>
          </a:p>
          <a:p>
            <a:pPr indent="-287338" lvl="0" marL="287338" rtl="0" algn="l">
              <a:lnSpc>
                <a:spcPct val="115000"/>
              </a:lnSpc>
              <a:spcBef>
                <a:spcPts val="600"/>
              </a:spcBef>
              <a:spcAft>
                <a:spcPts val="0"/>
              </a:spcAft>
              <a:buSzPts val="1200"/>
              <a:buChar char="●"/>
            </a:pPr>
            <a:r>
              <a:rPr lang="en-GB" sz="1200"/>
              <a:t>ITFM Reports</a:t>
            </a:r>
            <a:endParaRPr/>
          </a:p>
          <a:p>
            <a:pPr indent="-287338" lvl="0" marL="287338" rtl="0" algn="l">
              <a:lnSpc>
                <a:spcPct val="115000"/>
              </a:lnSpc>
              <a:spcBef>
                <a:spcPts val="600"/>
              </a:spcBef>
              <a:spcAft>
                <a:spcPts val="0"/>
              </a:spcAft>
              <a:buSzPts val="1200"/>
              <a:buChar char="●"/>
            </a:pPr>
            <a:r>
              <a:rPr lang="en-GB" sz="1200"/>
              <a:t>Money Manager Reports</a:t>
            </a:r>
            <a:endParaRPr/>
          </a:p>
          <a:p>
            <a:pPr indent="-287338" lvl="0" marL="287338" rtl="0" algn="l">
              <a:lnSpc>
                <a:spcPct val="115000"/>
              </a:lnSpc>
              <a:spcBef>
                <a:spcPts val="600"/>
              </a:spcBef>
              <a:spcAft>
                <a:spcPts val="0"/>
              </a:spcAft>
              <a:buSzPts val="1200"/>
              <a:buChar char="●"/>
            </a:pPr>
            <a:r>
              <a:rPr lang="en-GB" sz="1200"/>
              <a:t>Projection Reports</a:t>
            </a:r>
            <a:endParaRPr/>
          </a:p>
          <a:p>
            <a:pPr indent="-287338" lvl="0" marL="287338" rtl="0" algn="l">
              <a:lnSpc>
                <a:spcPct val="115000"/>
              </a:lnSpc>
              <a:spcBef>
                <a:spcPts val="600"/>
              </a:spcBef>
              <a:spcAft>
                <a:spcPts val="0"/>
              </a:spcAft>
              <a:buSzPts val="1200"/>
              <a:buChar char="●"/>
            </a:pPr>
            <a:r>
              <a:rPr lang="en-GB" sz="1200"/>
              <a:t>Report Development</a:t>
            </a:r>
            <a:endParaRPr/>
          </a:p>
          <a:p>
            <a:pPr indent="-287338" lvl="0" marL="287338" rtl="0" algn="l">
              <a:lnSpc>
                <a:spcPct val="115000"/>
              </a:lnSpc>
              <a:spcBef>
                <a:spcPts val="600"/>
              </a:spcBef>
              <a:spcAft>
                <a:spcPts val="600"/>
              </a:spcAft>
              <a:buSzPts val="1200"/>
              <a:buChar char="●"/>
            </a:pPr>
            <a:r>
              <a:rPr lang="en-GB" sz="1200"/>
              <a:t>Variance Reports</a:t>
            </a:r>
            <a:endParaRPr/>
          </a:p>
        </p:txBody>
      </p:sp>
      <p:pic>
        <p:nvPicPr>
          <p:cNvPr id="382" name="Google Shape;382;p58"/>
          <p:cNvPicPr preferRelativeResize="0"/>
          <p:nvPr/>
        </p:nvPicPr>
        <p:blipFill rotWithShape="1">
          <a:blip r:embed="rId3">
            <a:alphaModFix/>
          </a:blip>
          <a:srcRect b="0" l="0" r="0" t="0"/>
          <a:stretch/>
        </p:blipFill>
        <p:spPr>
          <a:xfrm>
            <a:off x="1513372" y="218343"/>
            <a:ext cx="2538588" cy="1862786"/>
          </a:xfrm>
          <a:prstGeom prst="rect">
            <a:avLst/>
          </a:prstGeom>
          <a:noFill/>
          <a:ln cap="flat" cmpd="sng" w="9525">
            <a:solidFill>
              <a:srgbClr val="D8D8D8"/>
            </a:solidFill>
            <a:prstDash val="solid"/>
            <a:round/>
            <a:headEnd len="sm" w="sm" type="none"/>
            <a:tailEnd len="sm" w="sm" type="none"/>
          </a:ln>
        </p:spPr>
      </p:pic>
      <p:pic>
        <p:nvPicPr>
          <p:cNvPr id="383" name="Google Shape;383;p58"/>
          <p:cNvPicPr preferRelativeResize="0"/>
          <p:nvPr/>
        </p:nvPicPr>
        <p:blipFill rotWithShape="1">
          <a:blip r:embed="rId4">
            <a:alphaModFix/>
          </a:blip>
          <a:srcRect b="0" l="0" r="0" t="0"/>
          <a:stretch/>
        </p:blipFill>
        <p:spPr>
          <a:xfrm>
            <a:off x="4174928" y="218343"/>
            <a:ext cx="1532715" cy="4409043"/>
          </a:xfrm>
          <a:prstGeom prst="rect">
            <a:avLst/>
          </a:prstGeom>
          <a:noFill/>
          <a:ln cap="flat" cmpd="sng" w="9525">
            <a:solidFill>
              <a:srgbClr val="D8D8D8"/>
            </a:solidFill>
            <a:prstDash val="solid"/>
            <a:round/>
            <a:headEnd len="sm" w="sm" type="none"/>
            <a:tailEnd len="sm" w="sm" type="none"/>
          </a:ln>
        </p:spPr>
      </p:pic>
      <p:pic>
        <p:nvPicPr>
          <p:cNvPr id="384" name="Google Shape;384;p58"/>
          <p:cNvPicPr preferRelativeResize="0"/>
          <p:nvPr/>
        </p:nvPicPr>
        <p:blipFill rotWithShape="1">
          <a:blip r:embed="rId5">
            <a:alphaModFix/>
          </a:blip>
          <a:srcRect b="0" l="0" r="0" t="0"/>
          <a:stretch/>
        </p:blipFill>
        <p:spPr>
          <a:xfrm>
            <a:off x="1513373" y="2213775"/>
            <a:ext cx="2538587" cy="2413611"/>
          </a:xfrm>
          <a:prstGeom prst="rect">
            <a:avLst/>
          </a:prstGeom>
          <a:noFill/>
          <a:ln cap="flat" cmpd="sng" w="9525">
            <a:solidFill>
              <a:srgbClr val="D8D8D8"/>
            </a:solidFill>
            <a:prstDash val="solid"/>
            <a:round/>
            <a:headEnd len="sm" w="sm" type="none"/>
            <a:tailEnd len="sm" w="sm" type="none"/>
          </a:ln>
        </p:spPr>
      </p:pic>
      <p:pic>
        <p:nvPicPr>
          <p:cNvPr id="385" name="Google Shape;385;p58"/>
          <p:cNvPicPr preferRelativeResize="0"/>
          <p:nvPr/>
        </p:nvPicPr>
        <p:blipFill rotWithShape="1">
          <a:blip r:embed="rId6">
            <a:alphaModFix/>
          </a:blip>
          <a:srcRect b="0" l="0" r="0" t="0"/>
          <a:stretch/>
        </p:blipFill>
        <p:spPr>
          <a:xfrm>
            <a:off x="7494042" y="255978"/>
            <a:ext cx="1184510" cy="10031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9"/>
          <p:cNvSpPr txBox="1"/>
          <p:nvPr>
            <p:ph type="title"/>
          </p:nvPr>
        </p:nvSpPr>
        <p:spPr>
          <a:xfrm>
            <a:off x="583475" y="3127735"/>
            <a:ext cx="7870468" cy="10651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2000"/>
              <a:buNone/>
            </a:pPr>
            <a:br>
              <a:rPr lang="en-GB" sz="2400"/>
            </a:br>
            <a:r>
              <a:rPr b="1" lang="en-GB" sz="1400"/>
              <a:t>“Planful provides an easy to use and intuitive interface</a:t>
            </a:r>
            <a:r>
              <a:rPr lang="en-GB" sz="1400"/>
              <a:t> to perform all IT financial management activities.  Trying to monitor expense management, forecasting, and budgeting activities with only SAP tooling would be extremely burdensome. Saves a significant amount of time by having Planful in place”</a:t>
            </a:r>
            <a:endParaRPr sz="1400"/>
          </a:p>
        </p:txBody>
      </p:sp>
      <p:sp>
        <p:nvSpPr>
          <p:cNvPr id="391" name="Google Shape;391;p59"/>
          <p:cNvSpPr txBox="1"/>
          <p:nvPr/>
        </p:nvSpPr>
        <p:spPr>
          <a:xfrm>
            <a:off x="583474" y="726527"/>
            <a:ext cx="327364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chemeClr val="accent1"/>
                </a:solidFill>
                <a:latin typeface="DM Sans"/>
                <a:ea typeface="DM Sans"/>
                <a:cs typeface="DM Sans"/>
                <a:sym typeface="DM Sans"/>
              </a:rPr>
              <a:t>“Application is easy to use </a:t>
            </a:r>
            <a:r>
              <a:rPr b="0" i="0" lang="en-GB" sz="1400" u="none" cap="none" strike="noStrike">
                <a:solidFill>
                  <a:schemeClr val="accent1"/>
                </a:solidFill>
                <a:latin typeface="DM Sans"/>
                <a:ea typeface="DM Sans"/>
                <a:cs typeface="DM Sans"/>
                <a:sym typeface="DM Sans"/>
              </a:rPr>
              <a:t>and modify needed views &amp; reports”</a:t>
            </a:r>
            <a:endParaRPr b="0" i="0" sz="1400" u="none" cap="none" strike="noStrike">
              <a:solidFill>
                <a:srgbClr val="000000"/>
              </a:solidFill>
              <a:latin typeface="Arial"/>
              <a:ea typeface="Arial"/>
              <a:cs typeface="Arial"/>
              <a:sym typeface="Arial"/>
            </a:endParaRPr>
          </a:p>
        </p:txBody>
      </p:sp>
      <p:sp>
        <p:nvSpPr>
          <p:cNvPr id="392" name="Google Shape;392;p59"/>
          <p:cNvSpPr txBox="1"/>
          <p:nvPr/>
        </p:nvSpPr>
        <p:spPr>
          <a:xfrm>
            <a:off x="4180113" y="726527"/>
            <a:ext cx="4273830"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GB" sz="1400" u="none" cap="none" strike="noStrike">
                <a:solidFill>
                  <a:schemeClr val="accent1"/>
                </a:solidFill>
                <a:latin typeface="DM Sans"/>
                <a:ea typeface="DM Sans"/>
                <a:cs typeface="DM Sans"/>
                <a:sym typeface="DM Sans"/>
              </a:rPr>
              <a:t>“It gives me a good view </a:t>
            </a:r>
            <a:r>
              <a:rPr b="0" i="0" lang="en-GB" sz="1400" u="none" cap="none" strike="noStrike">
                <a:solidFill>
                  <a:schemeClr val="accent1"/>
                </a:solidFill>
                <a:latin typeface="DM Sans"/>
                <a:ea typeface="DM Sans"/>
                <a:cs typeface="DM Sans"/>
                <a:sym typeface="DM Sans"/>
              </a:rPr>
              <a:t>of my financial standing in an interface that is easy to understand.”</a:t>
            </a:r>
            <a:endParaRPr/>
          </a:p>
        </p:txBody>
      </p:sp>
      <p:sp>
        <p:nvSpPr>
          <p:cNvPr id="393" name="Google Shape;393;p59"/>
          <p:cNvSpPr txBox="1"/>
          <p:nvPr/>
        </p:nvSpPr>
        <p:spPr>
          <a:xfrm>
            <a:off x="583474" y="1752285"/>
            <a:ext cx="209311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chemeClr val="accent1"/>
                </a:solidFill>
                <a:latin typeface="DM Sans"/>
                <a:ea typeface="DM Sans"/>
                <a:cs typeface="DM Sans"/>
                <a:sym typeface="DM Sans"/>
              </a:rPr>
              <a:t>“Everything is in one tool</a:t>
            </a:r>
            <a:r>
              <a:rPr b="0" i="0" lang="en-GB" sz="1400" u="none" cap="none" strike="noStrike">
                <a:solidFill>
                  <a:schemeClr val="accent1"/>
                </a:solidFill>
                <a:latin typeface="DM Sans"/>
                <a:ea typeface="DM Sans"/>
                <a:cs typeface="DM Sans"/>
                <a:sym typeface="DM Sans"/>
              </a:rPr>
              <a:t>: Actuals, Planning, Forecasting. It’s ALL together”</a:t>
            </a:r>
            <a:endParaRPr/>
          </a:p>
        </p:txBody>
      </p:sp>
      <p:sp>
        <p:nvSpPr>
          <p:cNvPr id="394" name="Google Shape;394;p59"/>
          <p:cNvSpPr txBox="1"/>
          <p:nvPr/>
        </p:nvSpPr>
        <p:spPr>
          <a:xfrm>
            <a:off x="3437664" y="1752285"/>
            <a:ext cx="5016279" cy="95410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GB" sz="1400" u="none" cap="none" strike="noStrike">
                <a:solidFill>
                  <a:schemeClr val="accent1"/>
                </a:solidFill>
                <a:latin typeface="DM Sans"/>
                <a:ea typeface="DM Sans"/>
                <a:cs typeface="DM Sans"/>
                <a:sym typeface="DM Sans"/>
              </a:rPr>
              <a:t>“Our organization’s finance team has also been able to automate reports </a:t>
            </a:r>
            <a:r>
              <a:rPr b="0" i="0" lang="en-GB" sz="1400" u="none" cap="none" strike="noStrike">
                <a:solidFill>
                  <a:schemeClr val="accent1"/>
                </a:solidFill>
                <a:latin typeface="DM Sans"/>
                <a:ea typeface="DM Sans"/>
                <a:cs typeface="DM Sans"/>
                <a:sym typeface="DM Sans"/>
              </a:rPr>
              <a:t>that I used to create via a complex process of downloading data, using pivot tables etc. saving me time to work on other business critical items.”</a:t>
            </a:r>
            <a:endParaRPr/>
          </a:p>
        </p:txBody>
      </p:sp>
      <p:sp>
        <p:nvSpPr>
          <p:cNvPr id="395" name="Google Shape;395;p59"/>
          <p:cNvSpPr/>
          <p:nvPr/>
        </p:nvSpPr>
        <p:spPr>
          <a:xfrm>
            <a:off x="515884" y="557482"/>
            <a:ext cx="3047805" cy="875531"/>
          </a:xfrm>
          <a:prstGeom prst="roundRect">
            <a:avLst>
              <a:gd fmla="val 13383" name="adj"/>
            </a:avLst>
          </a:prstGeom>
          <a:no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DM Sans"/>
              <a:ea typeface="DM Sans"/>
              <a:cs typeface="DM Sans"/>
              <a:sym typeface="DM Sans"/>
            </a:endParaRPr>
          </a:p>
        </p:txBody>
      </p:sp>
      <p:sp>
        <p:nvSpPr>
          <p:cNvPr id="396" name="Google Shape;396;p59"/>
          <p:cNvSpPr/>
          <p:nvPr/>
        </p:nvSpPr>
        <p:spPr>
          <a:xfrm>
            <a:off x="4112069" y="557482"/>
            <a:ext cx="4433054" cy="875531"/>
          </a:xfrm>
          <a:prstGeom prst="roundRect">
            <a:avLst>
              <a:gd fmla="val 13383" name="adj"/>
            </a:avLst>
          </a:prstGeom>
          <a:no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DM Sans"/>
              <a:ea typeface="DM Sans"/>
              <a:cs typeface="DM Sans"/>
              <a:sym typeface="DM Sans"/>
            </a:endParaRPr>
          </a:p>
        </p:txBody>
      </p:sp>
      <p:sp>
        <p:nvSpPr>
          <p:cNvPr id="397" name="Google Shape;397;p59"/>
          <p:cNvSpPr/>
          <p:nvPr/>
        </p:nvSpPr>
        <p:spPr>
          <a:xfrm>
            <a:off x="515885" y="1622266"/>
            <a:ext cx="2160702" cy="1175522"/>
          </a:xfrm>
          <a:prstGeom prst="roundRect">
            <a:avLst>
              <a:gd fmla="val 13383" name="adj"/>
            </a:avLst>
          </a:prstGeom>
          <a:no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DM Sans"/>
              <a:ea typeface="DM Sans"/>
              <a:cs typeface="DM Sans"/>
              <a:sym typeface="DM Sans"/>
            </a:endParaRPr>
          </a:p>
        </p:txBody>
      </p:sp>
      <p:sp>
        <p:nvSpPr>
          <p:cNvPr id="398" name="Google Shape;398;p59"/>
          <p:cNvSpPr/>
          <p:nvPr/>
        </p:nvSpPr>
        <p:spPr>
          <a:xfrm>
            <a:off x="3265714" y="1622266"/>
            <a:ext cx="5279409" cy="1175522"/>
          </a:xfrm>
          <a:prstGeom prst="roundRect">
            <a:avLst>
              <a:gd fmla="val 13383" name="adj"/>
            </a:avLst>
          </a:prstGeom>
          <a:no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DM Sans"/>
              <a:ea typeface="DM Sans"/>
              <a:cs typeface="DM Sans"/>
              <a:sym typeface="DM Sans"/>
            </a:endParaRPr>
          </a:p>
        </p:txBody>
      </p:sp>
      <p:sp>
        <p:nvSpPr>
          <p:cNvPr id="399" name="Google Shape;399;p59"/>
          <p:cNvSpPr/>
          <p:nvPr/>
        </p:nvSpPr>
        <p:spPr>
          <a:xfrm>
            <a:off x="515885" y="3014336"/>
            <a:ext cx="8029238" cy="1291898"/>
          </a:xfrm>
          <a:prstGeom prst="roundRect">
            <a:avLst>
              <a:gd fmla="val 13383" name="adj"/>
            </a:avLst>
          </a:prstGeom>
          <a:no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What’s Next For Us</a:t>
            </a:r>
            <a:endParaRPr/>
          </a:p>
        </p:txBody>
      </p:sp>
      <p:cxnSp>
        <p:nvCxnSpPr>
          <p:cNvPr id="405" name="Google Shape;405;p60"/>
          <p:cNvCxnSpPr/>
          <p:nvPr/>
        </p:nvCxnSpPr>
        <p:spPr>
          <a:xfrm flipH="1" rot="10800000">
            <a:off x="10925" y="1463750"/>
            <a:ext cx="9094800" cy="3300"/>
          </a:xfrm>
          <a:prstGeom prst="straightConnector1">
            <a:avLst/>
          </a:prstGeom>
          <a:noFill/>
          <a:ln cap="flat" cmpd="sng" w="19050">
            <a:solidFill>
              <a:schemeClr val="accent1"/>
            </a:solidFill>
            <a:prstDash val="solid"/>
            <a:round/>
            <a:headEnd len="sm" w="sm" type="none"/>
            <a:tailEnd len="sm" w="sm" type="none"/>
          </a:ln>
        </p:spPr>
      </p:cxnSp>
      <p:sp>
        <p:nvSpPr>
          <p:cNvPr id="406" name="Google Shape;406;p60"/>
          <p:cNvSpPr txBox="1"/>
          <p:nvPr/>
        </p:nvSpPr>
        <p:spPr>
          <a:xfrm>
            <a:off x="566382" y="2302803"/>
            <a:ext cx="2348423" cy="1249355"/>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1200"/>
              </a:spcAft>
              <a:buClr>
                <a:srgbClr val="000000"/>
              </a:buClr>
              <a:buSzPts val="1600"/>
              <a:buFont typeface="Arial"/>
              <a:buNone/>
            </a:pPr>
            <a:r>
              <a:rPr b="0" i="0" lang="en-GB" sz="1600" u="none" cap="none" strike="noStrike">
                <a:solidFill>
                  <a:schemeClr val="dk1"/>
                </a:solidFill>
                <a:latin typeface="DM Sans"/>
                <a:ea typeface="DM Sans"/>
                <a:cs typeface="DM Sans"/>
                <a:sym typeface="DM Sans"/>
              </a:rPr>
              <a:t>Continue working on Workforce Actuals</a:t>
            </a:r>
            <a:endParaRPr/>
          </a:p>
        </p:txBody>
      </p:sp>
      <p:sp>
        <p:nvSpPr>
          <p:cNvPr id="407" name="Google Shape;407;p60"/>
          <p:cNvSpPr txBox="1"/>
          <p:nvPr/>
        </p:nvSpPr>
        <p:spPr>
          <a:xfrm>
            <a:off x="3191472" y="2302803"/>
            <a:ext cx="2348423" cy="1249355"/>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1200"/>
              </a:spcAft>
              <a:buClr>
                <a:schemeClr val="accent1"/>
              </a:buClr>
              <a:buSzPts val="1800"/>
              <a:buFont typeface="DM Sans"/>
              <a:buNone/>
            </a:pPr>
            <a:r>
              <a:rPr b="0" i="0" lang="en-GB" sz="1600" u="none" cap="none" strike="noStrike">
                <a:solidFill>
                  <a:schemeClr val="dk1"/>
                </a:solidFill>
                <a:latin typeface="DM Sans"/>
                <a:ea typeface="DM Sans"/>
                <a:cs typeface="DM Sans"/>
                <a:sym typeface="DM Sans"/>
              </a:rPr>
              <a:t>Revisit Workforce Automation</a:t>
            </a:r>
            <a:endParaRPr/>
          </a:p>
        </p:txBody>
      </p:sp>
      <p:sp>
        <p:nvSpPr>
          <p:cNvPr id="408" name="Google Shape;408;p60"/>
          <p:cNvSpPr txBox="1"/>
          <p:nvPr/>
        </p:nvSpPr>
        <p:spPr>
          <a:xfrm>
            <a:off x="5942592" y="2302803"/>
            <a:ext cx="2348423" cy="1249355"/>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1200"/>
              </a:spcAft>
              <a:buClr>
                <a:srgbClr val="000000"/>
              </a:buClr>
              <a:buSzPts val="1600"/>
              <a:buFont typeface="Arial"/>
              <a:buNone/>
            </a:pPr>
            <a:r>
              <a:rPr b="0" i="0" lang="en-GB" sz="1600" u="none" cap="none" strike="noStrike">
                <a:solidFill>
                  <a:schemeClr val="dk1"/>
                </a:solidFill>
                <a:latin typeface="DM Sans"/>
                <a:ea typeface="DM Sans"/>
                <a:cs typeface="DM Sans"/>
                <a:sym typeface="DM Sans"/>
              </a:rPr>
              <a:t>Explore Business User Experience (BUE) and </a:t>
            </a:r>
            <a:br>
              <a:rPr b="0" i="0" lang="en-GB" sz="1600" u="none" cap="none" strike="noStrike">
                <a:solidFill>
                  <a:schemeClr val="dk1"/>
                </a:solidFill>
                <a:latin typeface="DM Sans"/>
                <a:ea typeface="DM Sans"/>
                <a:cs typeface="DM Sans"/>
                <a:sym typeface="DM Sans"/>
              </a:rPr>
            </a:br>
            <a:r>
              <a:rPr b="0" i="0" lang="en-GB" sz="1600" u="none" cap="none" strike="noStrike">
                <a:solidFill>
                  <a:schemeClr val="dk1"/>
                </a:solidFill>
                <a:latin typeface="DM Sans"/>
                <a:ea typeface="DM Sans"/>
                <a:cs typeface="DM Sans"/>
                <a:sym typeface="DM Sans"/>
              </a:rPr>
              <a:t>how it can benefit our Money Managers</a:t>
            </a:r>
            <a:endParaRPr/>
          </a:p>
        </p:txBody>
      </p:sp>
      <p:cxnSp>
        <p:nvCxnSpPr>
          <p:cNvPr id="409" name="Google Shape;409;p60"/>
          <p:cNvCxnSpPr/>
          <p:nvPr/>
        </p:nvCxnSpPr>
        <p:spPr>
          <a:xfrm rot="10800000">
            <a:off x="1740593" y="1463749"/>
            <a:ext cx="0" cy="839054"/>
          </a:xfrm>
          <a:prstGeom prst="straightConnector1">
            <a:avLst/>
          </a:prstGeom>
          <a:noFill/>
          <a:ln cap="flat" cmpd="sng" w="19050">
            <a:solidFill>
              <a:schemeClr val="accent1"/>
            </a:solidFill>
            <a:prstDash val="solid"/>
            <a:round/>
            <a:headEnd len="sm" w="sm" type="none"/>
            <a:tailEnd len="sm" w="sm" type="none"/>
          </a:ln>
        </p:spPr>
      </p:cxnSp>
      <p:cxnSp>
        <p:nvCxnSpPr>
          <p:cNvPr id="410" name="Google Shape;410;p60"/>
          <p:cNvCxnSpPr/>
          <p:nvPr/>
        </p:nvCxnSpPr>
        <p:spPr>
          <a:xfrm rot="10800000">
            <a:off x="4365683" y="1463749"/>
            <a:ext cx="0" cy="839054"/>
          </a:xfrm>
          <a:prstGeom prst="straightConnector1">
            <a:avLst/>
          </a:prstGeom>
          <a:noFill/>
          <a:ln cap="flat" cmpd="sng" w="19050">
            <a:solidFill>
              <a:schemeClr val="accent1"/>
            </a:solidFill>
            <a:prstDash val="solid"/>
            <a:round/>
            <a:headEnd len="sm" w="sm" type="none"/>
            <a:tailEnd len="sm" w="sm" type="none"/>
          </a:ln>
        </p:spPr>
      </p:cxnSp>
      <p:cxnSp>
        <p:nvCxnSpPr>
          <p:cNvPr id="411" name="Google Shape;411;p60"/>
          <p:cNvCxnSpPr/>
          <p:nvPr/>
        </p:nvCxnSpPr>
        <p:spPr>
          <a:xfrm rot="10800000">
            <a:off x="7116803" y="1463749"/>
            <a:ext cx="0" cy="839054"/>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1"/>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solidFill>
                  <a:schemeClr val="dk1"/>
                </a:solidFill>
              </a:rPr>
              <a:t>Questions?</a:t>
            </a:r>
            <a:endParaRPr>
              <a:solidFill>
                <a:schemeClr val="dk1"/>
              </a:solidFill>
            </a:endParaRPr>
          </a:p>
        </p:txBody>
      </p:sp>
      <p:sp>
        <p:nvSpPr>
          <p:cNvPr id="417" name="Google Shape;417;p61"/>
          <p:cNvSpPr txBox="1"/>
          <p:nvPr>
            <p:ph idx="1" type="body"/>
          </p:nvPr>
        </p:nvSpPr>
        <p:spPr>
          <a:xfrm>
            <a:off x="311700" y="3193168"/>
            <a:ext cx="8520600" cy="130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GB"/>
              <a:t>Q&amp;A with your speaker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0" name="Shape 260"/>
        <p:cNvGrpSpPr/>
        <p:nvPr/>
      </p:nvGrpSpPr>
      <p:grpSpPr>
        <a:xfrm>
          <a:off x="0" y="0"/>
          <a:ext cx="0" cy="0"/>
          <a:chOff x="0" y="0"/>
          <a:chExt cx="0" cy="0"/>
        </a:xfrm>
      </p:grpSpPr>
      <p:pic>
        <p:nvPicPr>
          <p:cNvPr id="261" name="Google Shape;261;p44"/>
          <p:cNvPicPr preferRelativeResize="0"/>
          <p:nvPr/>
        </p:nvPicPr>
        <p:blipFill rotWithShape="1">
          <a:blip r:embed="rId3">
            <a:alphaModFix/>
          </a:blip>
          <a:srcRect b="18309" l="0" r="0" t="8473"/>
          <a:stretch/>
        </p:blipFill>
        <p:spPr>
          <a:xfrm>
            <a:off x="0" y="1326514"/>
            <a:ext cx="2528700" cy="2535524"/>
          </a:xfrm>
          <a:prstGeom prst="rect">
            <a:avLst/>
          </a:prstGeom>
          <a:noFill/>
          <a:ln cap="flat" cmpd="sng" w="9525">
            <a:solidFill>
              <a:schemeClr val="lt1"/>
            </a:solidFill>
            <a:prstDash val="solid"/>
            <a:round/>
            <a:headEnd len="sm" w="sm" type="none"/>
            <a:tailEnd len="sm" w="sm" type="none"/>
          </a:ln>
        </p:spPr>
      </p:pic>
      <p:sp>
        <p:nvSpPr>
          <p:cNvPr id="262" name="Google Shape;262;p44"/>
          <p:cNvSpPr txBox="1"/>
          <p:nvPr/>
        </p:nvSpPr>
        <p:spPr>
          <a:xfrm>
            <a:off x="2824699" y="1156288"/>
            <a:ext cx="4195800" cy="1117199"/>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FCF8"/>
                </a:solidFill>
                <a:latin typeface="DM Sans"/>
                <a:ea typeface="DM Sans"/>
                <a:cs typeface="DM Sans"/>
                <a:sym typeface="DM Sans"/>
              </a:rPr>
              <a:t>Jennie Rush</a:t>
            </a:r>
            <a:endParaRPr/>
          </a:p>
          <a:p>
            <a:pPr indent="0" lvl="0" marL="0" marR="0" rtl="0" algn="l">
              <a:lnSpc>
                <a:spcPct val="115000"/>
              </a:lnSpc>
              <a:spcBef>
                <a:spcPts val="0"/>
              </a:spcBef>
              <a:spcAft>
                <a:spcPts val="1200"/>
              </a:spcAft>
              <a:buClr>
                <a:srgbClr val="000000"/>
              </a:buClr>
              <a:buSzPts val="2000"/>
              <a:buFont typeface="Arial"/>
              <a:buNone/>
            </a:pPr>
            <a:r>
              <a:rPr b="0" i="0" lang="en-GB" sz="2000" u="none" cap="none" strike="noStrike">
                <a:solidFill>
                  <a:srgbClr val="FFFCF8"/>
                </a:solidFill>
                <a:latin typeface="DM Sans"/>
                <a:ea typeface="DM Sans"/>
                <a:cs typeface="DM Sans"/>
                <a:sym typeface="DM Sans"/>
              </a:rPr>
              <a:t>Finance Supervisor, Kiewit</a:t>
            </a:r>
            <a:endParaRPr/>
          </a:p>
        </p:txBody>
      </p:sp>
      <p:pic>
        <p:nvPicPr>
          <p:cNvPr id="263" name="Google Shape;263;p44"/>
          <p:cNvPicPr preferRelativeResize="0"/>
          <p:nvPr/>
        </p:nvPicPr>
        <p:blipFill rotWithShape="1">
          <a:blip r:embed="rId4">
            <a:alphaModFix/>
          </a:blip>
          <a:srcRect b="0" l="0" r="0" t="0"/>
          <a:stretch/>
        </p:blipFill>
        <p:spPr>
          <a:xfrm>
            <a:off x="7962852" y="4822606"/>
            <a:ext cx="1001052" cy="152503"/>
          </a:xfrm>
          <a:prstGeom prst="rect">
            <a:avLst/>
          </a:prstGeom>
          <a:noFill/>
          <a:ln>
            <a:noFill/>
          </a:ln>
        </p:spPr>
      </p:pic>
      <p:sp>
        <p:nvSpPr>
          <p:cNvPr id="264" name="Google Shape;264;p44"/>
          <p:cNvSpPr txBox="1"/>
          <p:nvPr/>
        </p:nvSpPr>
        <p:spPr>
          <a:xfrm>
            <a:off x="2827348" y="2094072"/>
            <a:ext cx="4740336" cy="176467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50"/>
              <a:buFont typeface="Arial"/>
              <a:buNone/>
            </a:pPr>
            <a:r>
              <a:rPr b="0" i="0" lang="en-GB" sz="1050" u="none" cap="none" strike="noStrike">
                <a:solidFill>
                  <a:srgbClr val="FFFCF8"/>
                </a:solidFill>
                <a:latin typeface="DM Sans"/>
                <a:ea typeface="DM Sans"/>
                <a:cs typeface="DM Sans"/>
                <a:sym typeface="DM Sans"/>
              </a:rPr>
              <a:t>Jennie Rush is a Finance Supervisor at Kiewit Corporation, where she supports the Kiewit Technology Group (KTG) as part of the Financial Management team. She has a strong passion for workforce finance and enjoys working with KTG Money Managers and Human Resources. She started with Kiewit Technology Group during its Planful implementation in 2017 and has since developed improvements to the Department’s financial planning processes by working smarter, not harder.   She consistently analyzes process data and is continuously pursuing methods to create efficiencies within the organization.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1" name="Shape 42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8" name="Shape 268"/>
        <p:cNvGrpSpPr/>
        <p:nvPr/>
      </p:nvGrpSpPr>
      <p:grpSpPr>
        <a:xfrm>
          <a:off x="0" y="0"/>
          <a:ext cx="0" cy="0"/>
          <a:chOff x="0" y="0"/>
          <a:chExt cx="0" cy="0"/>
        </a:xfrm>
      </p:grpSpPr>
      <p:pic>
        <p:nvPicPr>
          <p:cNvPr id="269" name="Google Shape;269;p45"/>
          <p:cNvPicPr preferRelativeResize="0"/>
          <p:nvPr/>
        </p:nvPicPr>
        <p:blipFill rotWithShape="1">
          <a:blip r:embed="rId3">
            <a:alphaModFix/>
          </a:blip>
          <a:srcRect b="0" l="0" r="0" t="0"/>
          <a:stretch/>
        </p:blipFill>
        <p:spPr>
          <a:xfrm>
            <a:off x="729" y="856551"/>
            <a:ext cx="2527971" cy="3516393"/>
          </a:xfrm>
          <a:prstGeom prst="rect">
            <a:avLst/>
          </a:prstGeom>
          <a:noFill/>
          <a:ln cap="flat" cmpd="sng" w="9525">
            <a:solidFill>
              <a:schemeClr val="lt1"/>
            </a:solidFill>
            <a:prstDash val="solid"/>
            <a:round/>
            <a:headEnd len="sm" w="sm" type="none"/>
            <a:tailEnd len="sm" w="sm" type="none"/>
          </a:ln>
        </p:spPr>
      </p:pic>
      <p:sp>
        <p:nvSpPr>
          <p:cNvPr id="270" name="Google Shape;270;p45"/>
          <p:cNvSpPr txBox="1"/>
          <p:nvPr/>
        </p:nvSpPr>
        <p:spPr>
          <a:xfrm>
            <a:off x="2824699" y="1156288"/>
            <a:ext cx="4195800" cy="60936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FCF8"/>
                </a:solidFill>
                <a:latin typeface="DM Sans"/>
                <a:ea typeface="DM Sans"/>
                <a:cs typeface="DM Sans"/>
                <a:sym typeface="DM Sans"/>
              </a:rPr>
              <a:t>Who is Kiewit</a:t>
            </a:r>
            <a:endParaRPr/>
          </a:p>
        </p:txBody>
      </p:sp>
      <p:pic>
        <p:nvPicPr>
          <p:cNvPr id="271" name="Google Shape;271;p45"/>
          <p:cNvPicPr preferRelativeResize="0"/>
          <p:nvPr/>
        </p:nvPicPr>
        <p:blipFill rotWithShape="1">
          <a:blip r:embed="rId4">
            <a:alphaModFix/>
          </a:blip>
          <a:srcRect b="0" l="0" r="0" t="0"/>
          <a:stretch/>
        </p:blipFill>
        <p:spPr>
          <a:xfrm>
            <a:off x="7962852" y="4822606"/>
            <a:ext cx="1001052" cy="152503"/>
          </a:xfrm>
          <a:prstGeom prst="rect">
            <a:avLst/>
          </a:prstGeom>
          <a:noFill/>
          <a:ln>
            <a:noFill/>
          </a:ln>
        </p:spPr>
      </p:pic>
      <p:sp>
        <p:nvSpPr>
          <p:cNvPr id="272" name="Google Shape;272;p45"/>
          <p:cNvSpPr txBox="1"/>
          <p:nvPr/>
        </p:nvSpPr>
        <p:spPr>
          <a:xfrm>
            <a:off x="2827348" y="1677813"/>
            <a:ext cx="4740336" cy="232213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50"/>
              <a:buFont typeface="Arial"/>
              <a:buNone/>
            </a:pPr>
            <a:r>
              <a:rPr b="0" i="0" lang="en-GB" sz="1050" u="none" cap="none" strike="noStrike">
                <a:solidFill>
                  <a:srgbClr val="FFFCF8"/>
                </a:solidFill>
                <a:latin typeface="DM Sans"/>
                <a:ea typeface="DM Sans"/>
                <a:cs typeface="DM Sans"/>
                <a:sym typeface="DM Sans"/>
              </a:rPr>
              <a:t>Kiewit is one of North America’s largest and most respected engineering and construction organizations. Our construction and design engineering professionals work on some of the industry’s most complex, challenging and rewarding projects – whether it’s boring tunnels through mountains, turning rivers into energy, or building bridges that connect communities. </a:t>
            </a:r>
            <a:endParaRPr/>
          </a:p>
          <a:p>
            <a:pPr indent="0" lvl="0" marL="0" marR="0" rtl="0" algn="l">
              <a:lnSpc>
                <a:spcPct val="115000"/>
              </a:lnSpc>
              <a:spcBef>
                <a:spcPts val="0"/>
              </a:spcBef>
              <a:spcAft>
                <a:spcPts val="0"/>
              </a:spcAft>
              <a:buClr>
                <a:srgbClr val="000000"/>
              </a:buClr>
              <a:buSzPts val="1050"/>
              <a:buFont typeface="Arial"/>
              <a:buNone/>
            </a:pPr>
            <a:r>
              <a:t/>
            </a:r>
            <a:endParaRPr b="0" i="0" sz="1050" u="none" cap="none" strike="noStrike">
              <a:solidFill>
                <a:srgbClr val="FFFCF8"/>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1050"/>
              <a:buFont typeface="Arial"/>
              <a:buNone/>
            </a:pPr>
            <a:r>
              <a:rPr b="0" i="0" lang="en-GB" sz="1050" u="none" cap="none" strike="noStrike">
                <a:solidFill>
                  <a:srgbClr val="FFFCF8"/>
                </a:solidFill>
                <a:latin typeface="DM Sans"/>
                <a:ea typeface="DM Sans"/>
                <a:cs typeface="DM Sans"/>
                <a:sym typeface="DM Sans"/>
              </a:rPr>
              <a:t>Kiewit people tackle important projects of every size, in any market. Our 7 markets are: Building, Industrial, Mining, Oil, Gas &amp; Chemical, Power, Transportation, and Water. </a:t>
            </a:r>
            <a:endParaRPr/>
          </a:p>
          <a:p>
            <a:pPr indent="0" lvl="0" marL="0" marR="0" rtl="0" algn="l">
              <a:lnSpc>
                <a:spcPct val="115000"/>
              </a:lnSpc>
              <a:spcBef>
                <a:spcPts val="0"/>
              </a:spcBef>
              <a:spcAft>
                <a:spcPts val="0"/>
              </a:spcAft>
              <a:buClr>
                <a:srgbClr val="000000"/>
              </a:buClr>
              <a:buSzPts val="1050"/>
              <a:buFont typeface="Arial"/>
              <a:buNone/>
            </a:pPr>
            <a:r>
              <a:t/>
            </a:r>
            <a:endParaRPr b="0" i="0" sz="1050" u="none" cap="none" strike="noStrike">
              <a:solidFill>
                <a:srgbClr val="FFFCF8"/>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1050"/>
              <a:buFont typeface="Arial"/>
              <a:buNone/>
            </a:pPr>
            <a:r>
              <a:rPr b="0" i="0" lang="en-GB" sz="1050" u="none" cap="none" strike="noStrike">
                <a:solidFill>
                  <a:srgbClr val="FFFCF8"/>
                </a:solidFill>
                <a:latin typeface="DM Sans"/>
                <a:ea typeface="DM Sans"/>
                <a:cs typeface="DM Sans"/>
                <a:sym typeface="DM Sans"/>
              </a:rPr>
              <a:t>Kiewit’s commitment to safety, quality and environmental stewardship are ingrained in everything we do.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46"/>
          <p:cNvSpPr txBox="1"/>
          <p:nvPr/>
        </p:nvSpPr>
        <p:spPr>
          <a:xfrm>
            <a:off x="259080" y="510364"/>
            <a:ext cx="1956510" cy="1143175"/>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DM Sans"/>
                <a:ea typeface="DM Sans"/>
                <a:cs typeface="DM Sans"/>
                <a:sym typeface="DM Sans"/>
              </a:rPr>
              <a:t>Agenda</a:t>
            </a:r>
            <a:endParaRPr b="0" i="0" sz="2800" u="none" cap="none" strike="noStrike">
              <a:solidFill>
                <a:srgbClr val="FFFFFF"/>
              </a:solidFill>
              <a:latin typeface="DM Sans"/>
              <a:ea typeface="DM Sans"/>
              <a:cs typeface="DM Sans"/>
              <a:sym typeface="DM Sans"/>
            </a:endParaRPr>
          </a:p>
        </p:txBody>
      </p:sp>
      <p:sp>
        <p:nvSpPr>
          <p:cNvPr id="278" name="Google Shape;278;p46"/>
          <p:cNvSpPr txBox="1"/>
          <p:nvPr/>
        </p:nvSpPr>
        <p:spPr>
          <a:xfrm>
            <a:off x="2784143" y="1480781"/>
            <a:ext cx="6008486" cy="3237363"/>
          </a:xfrm>
          <a:prstGeom prst="rect">
            <a:avLst/>
          </a:prstGeom>
          <a:noFill/>
          <a:ln>
            <a:noFill/>
          </a:ln>
        </p:spPr>
        <p:txBody>
          <a:bodyPr anchorCtr="0" anchor="t" bIns="91425" lIns="91425" spcFirstLastPara="1" rIns="91425" wrap="square" tIns="91425">
            <a:noAutofit/>
          </a:bodyPr>
          <a:lstStyle/>
          <a:p>
            <a:pPr indent="-340360" lvl="0" marL="457200" marR="0" rtl="0" algn="l">
              <a:lnSpc>
                <a:spcPct val="100000"/>
              </a:lnSpc>
              <a:spcBef>
                <a:spcPts val="0"/>
              </a:spcBef>
              <a:spcAft>
                <a:spcPts val="0"/>
              </a:spcAft>
              <a:buClr>
                <a:schemeClr val="dk1"/>
              </a:buClr>
              <a:buSzPts val="1760"/>
              <a:buFont typeface="DM Sans"/>
              <a:buChar char="●"/>
            </a:pPr>
            <a:r>
              <a:rPr b="0" i="0" lang="en-GB" sz="1760" u="none" cap="none" strike="noStrike">
                <a:solidFill>
                  <a:schemeClr val="dk1"/>
                </a:solidFill>
                <a:latin typeface="DM Sans"/>
                <a:ea typeface="DM Sans"/>
                <a:cs typeface="DM Sans"/>
                <a:sym typeface="DM Sans"/>
              </a:rPr>
              <a:t>What is the Kiewit Technology Group (KTG)?</a:t>
            </a:r>
            <a:endParaRPr/>
          </a:p>
          <a:p>
            <a:pPr indent="-340360" lvl="0" marL="457200" marR="0" rtl="0" algn="l">
              <a:lnSpc>
                <a:spcPct val="100000"/>
              </a:lnSpc>
              <a:spcBef>
                <a:spcPts val="1800"/>
              </a:spcBef>
              <a:spcAft>
                <a:spcPts val="0"/>
              </a:spcAft>
              <a:buClr>
                <a:schemeClr val="dk1"/>
              </a:buClr>
              <a:buSzPts val="1760"/>
              <a:buFont typeface="DM Sans"/>
              <a:buChar char="●"/>
            </a:pPr>
            <a:r>
              <a:rPr b="0" i="0" lang="en-GB" sz="1760" u="none" cap="none" strike="noStrike">
                <a:solidFill>
                  <a:schemeClr val="dk1"/>
                </a:solidFill>
                <a:latin typeface="DM Sans"/>
                <a:ea typeface="DM Sans"/>
                <a:cs typeface="DM Sans"/>
                <a:sym typeface="DM Sans"/>
              </a:rPr>
              <a:t>Money Manager Responsibilities</a:t>
            </a:r>
            <a:endParaRPr/>
          </a:p>
          <a:p>
            <a:pPr indent="-340360" lvl="0" marL="457200" marR="0" rtl="0" algn="l">
              <a:lnSpc>
                <a:spcPct val="100000"/>
              </a:lnSpc>
              <a:spcBef>
                <a:spcPts val="1800"/>
              </a:spcBef>
              <a:spcAft>
                <a:spcPts val="0"/>
              </a:spcAft>
              <a:buClr>
                <a:schemeClr val="dk1"/>
              </a:buClr>
              <a:buSzPts val="1760"/>
              <a:buFont typeface="DM Sans"/>
              <a:buChar char="●"/>
            </a:pPr>
            <a:r>
              <a:rPr b="0" i="0" lang="en-GB" sz="1760" u="none" cap="none" strike="noStrike">
                <a:solidFill>
                  <a:schemeClr val="dk1"/>
                </a:solidFill>
                <a:latin typeface="DM Sans"/>
                <a:ea typeface="DM Sans"/>
                <a:cs typeface="DM Sans"/>
                <a:sym typeface="DM Sans"/>
              </a:rPr>
              <a:t>How does the Finance Team Support KTG?</a:t>
            </a:r>
            <a:endParaRPr/>
          </a:p>
          <a:p>
            <a:pPr indent="-340360" lvl="0" marL="457200" marR="0" rtl="0" algn="l">
              <a:lnSpc>
                <a:spcPct val="100000"/>
              </a:lnSpc>
              <a:spcBef>
                <a:spcPts val="1800"/>
              </a:spcBef>
              <a:spcAft>
                <a:spcPts val="1800"/>
              </a:spcAft>
              <a:buClr>
                <a:schemeClr val="dk1"/>
              </a:buClr>
              <a:buSzPts val="1760"/>
              <a:buFont typeface="DM Sans"/>
              <a:buChar char="●"/>
            </a:pPr>
            <a:r>
              <a:rPr b="0" i="0" lang="en-GB" sz="1760" u="none" cap="none" strike="noStrike">
                <a:solidFill>
                  <a:schemeClr val="dk1"/>
                </a:solidFill>
                <a:latin typeface="DM Sans"/>
                <a:ea typeface="DM Sans"/>
                <a:cs typeface="DM Sans"/>
                <a:sym typeface="DM Sans"/>
              </a:rPr>
              <a:t>What’s Next for KTG?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sp>
        <p:nvSpPr>
          <p:cNvPr id="283" name="Google Shape;283;p47"/>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7"/>
          <p:cNvSpPr txBox="1"/>
          <p:nvPr>
            <p:ph type="title"/>
          </p:nvPr>
        </p:nvSpPr>
        <p:spPr>
          <a:xfrm>
            <a:off x="3235276" y="2823831"/>
            <a:ext cx="2659800" cy="79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GB" sz="4800"/>
              <a:t>27 </a:t>
            </a:r>
            <a:endParaRPr b="1" sz="4800"/>
          </a:p>
        </p:txBody>
      </p:sp>
      <p:sp>
        <p:nvSpPr>
          <p:cNvPr id="285" name="Google Shape;285;p47"/>
          <p:cNvSpPr txBox="1"/>
          <p:nvPr>
            <p:ph idx="1" type="body"/>
          </p:nvPr>
        </p:nvSpPr>
        <p:spPr>
          <a:xfrm>
            <a:off x="3235276" y="3622090"/>
            <a:ext cx="2659800" cy="8400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400"/>
              <a:buNone/>
            </a:pPr>
            <a:r>
              <a:rPr lang="en-GB" sz="1800"/>
              <a:t>Money Managers </a:t>
            </a:r>
            <a:endParaRPr sz="1800"/>
          </a:p>
        </p:txBody>
      </p:sp>
      <p:sp>
        <p:nvSpPr>
          <p:cNvPr id="286" name="Google Shape;286;p47"/>
          <p:cNvSpPr txBox="1"/>
          <p:nvPr>
            <p:ph idx="2" type="title"/>
          </p:nvPr>
        </p:nvSpPr>
        <p:spPr>
          <a:xfrm>
            <a:off x="6155201" y="2823831"/>
            <a:ext cx="2705188" cy="79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GB" sz="4800">
                <a:solidFill>
                  <a:schemeClr val="lt1"/>
                </a:solidFill>
              </a:rPr>
              <a:t>30 </a:t>
            </a:r>
            <a:endParaRPr b="1" sz="4800">
              <a:solidFill>
                <a:schemeClr val="lt1"/>
              </a:solidFill>
            </a:endParaRPr>
          </a:p>
        </p:txBody>
      </p:sp>
      <p:sp>
        <p:nvSpPr>
          <p:cNvPr id="287" name="Google Shape;287;p47"/>
          <p:cNvSpPr txBox="1"/>
          <p:nvPr>
            <p:ph idx="3" type="body"/>
          </p:nvPr>
        </p:nvSpPr>
        <p:spPr>
          <a:xfrm>
            <a:off x="6155201" y="3622090"/>
            <a:ext cx="2705188" cy="8400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400"/>
              <a:buNone/>
            </a:pPr>
            <a:r>
              <a:rPr lang="en-GB" sz="1800">
                <a:solidFill>
                  <a:schemeClr val="lt1"/>
                </a:solidFill>
              </a:rPr>
              <a:t> Departments</a:t>
            </a:r>
            <a:endParaRPr sz="1800">
              <a:solidFill>
                <a:schemeClr val="lt1"/>
              </a:solidFill>
            </a:endParaRPr>
          </a:p>
        </p:txBody>
      </p:sp>
      <p:sp>
        <p:nvSpPr>
          <p:cNvPr id="288" name="Google Shape;288;p47"/>
          <p:cNvSpPr txBox="1"/>
          <p:nvPr>
            <p:ph idx="4" type="title"/>
          </p:nvPr>
        </p:nvSpPr>
        <p:spPr>
          <a:xfrm>
            <a:off x="283611" y="2823831"/>
            <a:ext cx="2659800" cy="79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GB" sz="4800"/>
              <a:t>130+ </a:t>
            </a:r>
            <a:endParaRPr b="1" sz="4800"/>
          </a:p>
        </p:txBody>
      </p:sp>
      <p:sp>
        <p:nvSpPr>
          <p:cNvPr id="289" name="Google Shape;289;p47"/>
          <p:cNvSpPr txBox="1"/>
          <p:nvPr>
            <p:ph idx="5" type="body"/>
          </p:nvPr>
        </p:nvSpPr>
        <p:spPr>
          <a:xfrm>
            <a:off x="283611" y="3622090"/>
            <a:ext cx="2659800" cy="8400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400"/>
              <a:buNone/>
            </a:pPr>
            <a:r>
              <a:rPr lang="en-GB" sz="1800"/>
              <a:t>Cost Centers</a:t>
            </a:r>
            <a:endParaRPr sz="1800"/>
          </a:p>
        </p:txBody>
      </p:sp>
      <p:sp>
        <p:nvSpPr>
          <p:cNvPr id="290" name="Google Shape;290;p47"/>
          <p:cNvSpPr txBox="1"/>
          <p:nvPr>
            <p:ph idx="6" type="title"/>
          </p:nvPr>
        </p:nvSpPr>
        <p:spPr>
          <a:xfrm>
            <a:off x="0" y="673025"/>
            <a:ext cx="9144000" cy="755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100"/>
              <a:buNone/>
            </a:pPr>
            <a:r>
              <a:rPr lang="en-GB"/>
              <a:t>What Makes up Kiewit </a:t>
            </a:r>
            <a:br>
              <a:rPr lang="en-GB"/>
            </a:br>
            <a:r>
              <a:rPr lang="en-GB"/>
              <a:t>Technology Group (KTG)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t>Money Managers are Responsible for</a:t>
            </a:r>
            <a:endParaRPr/>
          </a:p>
        </p:txBody>
      </p:sp>
      <p:sp>
        <p:nvSpPr>
          <p:cNvPr id="296" name="Google Shape;296;p48"/>
          <p:cNvSpPr/>
          <p:nvPr/>
        </p:nvSpPr>
        <p:spPr>
          <a:xfrm>
            <a:off x="531000" y="1314935"/>
            <a:ext cx="2614200" cy="145849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600" u="none" cap="none" strike="noStrike">
                <a:solidFill>
                  <a:schemeClr val="dk1"/>
                </a:solidFill>
                <a:latin typeface="DM Sans"/>
                <a:ea typeface="DM Sans"/>
                <a:cs typeface="DM Sans"/>
                <a:sym typeface="DM Sans"/>
              </a:rPr>
              <a:t>Reviewing actuals </a:t>
            </a:r>
            <a:br>
              <a:rPr b="0" i="0" lang="en-GB" sz="1600" u="none" cap="none" strike="noStrike">
                <a:solidFill>
                  <a:schemeClr val="dk1"/>
                </a:solidFill>
                <a:latin typeface="DM Sans"/>
                <a:ea typeface="DM Sans"/>
                <a:cs typeface="DM Sans"/>
                <a:sym typeface="DM Sans"/>
              </a:rPr>
            </a:br>
            <a:r>
              <a:rPr b="0" i="0" lang="en-GB" sz="1600" u="none" cap="none" strike="noStrike">
                <a:solidFill>
                  <a:schemeClr val="dk1"/>
                </a:solidFill>
                <a:latin typeface="DM Sans"/>
                <a:ea typeface="DM Sans"/>
                <a:cs typeface="DM Sans"/>
                <a:sym typeface="DM Sans"/>
              </a:rPr>
              <a:t>for month-end and year-end</a:t>
            </a:r>
            <a:endParaRPr/>
          </a:p>
        </p:txBody>
      </p:sp>
      <p:sp>
        <p:nvSpPr>
          <p:cNvPr id="297" name="Google Shape;297;p48"/>
          <p:cNvSpPr/>
          <p:nvPr/>
        </p:nvSpPr>
        <p:spPr>
          <a:xfrm>
            <a:off x="3264900" y="1314935"/>
            <a:ext cx="2614200" cy="145849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600" u="none" cap="none" strike="noStrike">
                <a:solidFill>
                  <a:schemeClr val="dk1"/>
                </a:solidFill>
                <a:latin typeface="DM Sans"/>
                <a:ea typeface="DM Sans"/>
                <a:cs typeface="DM Sans"/>
                <a:sym typeface="DM Sans"/>
              </a:rPr>
              <a:t>Compiling budget in </a:t>
            </a:r>
            <a:br>
              <a:rPr b="0" i="0" lang="en-GB" sz="1600" u="none" cap="none" strike="noStrike">
                <a:solidFill>
                  <a:schemeClr val="dk1"/>
                </a:solidFill>
                <a:latin typeface="DM Sans"/>
                <a:ea typeface="DM Sans"/>
                <a:cs typeface="DM Sans"/>
                <a:sym typeface="DM Sans"/>
              </a:rPr>
            </a:br>
            <a:r>
              <a:rPr b="0" i="0" lang="en-GB" sz="1600" u="none" cap="none" strike="noStrike">
                <a:solidFill>
                  <a:schemeClr val="dk1"/>
                </a:solidFill>
                <a:latin typeface="DM Sans"/>
                <a:ea typeface="DM Sans"/>
                <a:cs typeface="DM Sans"/>
                <a:sym typeface="DM Sans"/>
              </a:rPr>
              <a:t>fall for future year</a:t>
            </a:r>
            <a:endParaRPr/>
          </a:p>
        </p:txBody>
      </p:sp>
      <p:sp>
        <p:nvSpPr>
          <p:cNvPr id="298" name="Google Shape;298;p48"/>
          <p:cNvSpPr/>
          <p:nvPr/>
        </p:nvSpPr>
        <p:spPr>
          <a:xfrm>
            <a:off x="5998800" y="1314935"/>
            <a:ext cx="2614200" cy="145849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600" u="none" cap="none" strike="noStrike">
                <a:solidFill>
                  <a:schemeClr val="dk1"/>
                </a:solidFill>
                <a:latin typeface="DM Sans"/>
                <a:ea typeface="DM Sans"/>
                <a:cs typeface="DM Sans"/>
                <a:sym typeface="DM Sans"/>
              </a:rPr>
              <a:t>Approving invoices for costs in their area</a:t>
            </a:r>
            <a:endParaRPr/>
          </a:p>
        </p:txBody>
      </p:sp>
      <p:sp>
        <p:nvSpPr>
          <p:cNvPr id="299" name="Google Shape;299;p48"/>
          <p:cNvSpPr/>
          <p:nvPr/>
        </p:nvSpPr>
        <p:spPr>
          <a:xfrm>
            <a:off x="531000" y="2895144"/>
            <a:ext cx="2614200" cy="1458490"/>
          </a:xfrm>
          <a:prstGeom prst="roundRect">
            <a:avLst>
              <a:gd fmla="val 13383" name="adj"/>
            </a:avLst>
          </a:prstGeom>
          <a:solidFill>
            <a:srgbClr val="D6F5EA"/>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600" u="none" cap="none" strike="noStrike">
                <a:solidFill>
                  <a:schemeClr val="dk1"/>
                </a:solidFill>
                <a:latin typeface="DM Sans"/>
                <a:ea typeface="DM Sans"/>
                <a:cs typeface="DM Sans"/>
                <a:sym typeface="DM Sans"/>
              </a:rPr>
              <a:t>Forecasting monthly to stay under budget</a:t>
            </a:r>
            <a:endParaRPr/>
          </a:p>
        </p:txBody>
      </p:sp>
      <p:sp>
        <p:nvSpPr>
          <p:cNvPr id="300" name="Google Shape;300;p48"/>
          <p:cNvSpPr/>
          <p:nvPr/>
        </p:nvSpPr>
        <p:spPr>
          <a:xfrm>
            <a:off x="3264900" y="2895144"/>
            <a:ext cx="2614200" cy="1458490"/>
          </a:xfrm>
          <a:prstGeom prst="roundRect">
            <a:avLst>
              <a:gd fmla="val 12247" name="adj"/>
            </a:avLst>
          </a:prstGeom>
          <a:solidFill>
            <a:srgbClr val="E1E6FE"/>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600" u="none" cap="none" strike="noStrike">
                <a:solidFill>
                  <a:schemeClr val="dk1"/>
                </a:solidFill>
                <a:latin typeface="DM Sans"/>
                <a:ea typeface="DM Sans"/>
                <a:cs typeface="DM Sans"/>
                <a:sym typeface="DM Sans"/>
              </a:rPr>
              <a:t>Working with </a:t>
            </a:r>
            <a:br>
              <a:rPr b="0" i="0" lang="en-GB" sz="1600" u="none" cap="none" strike="noStrike">
                <a:solidFill>
                  <a:schemeClr val="dk1"/>
                </a:solidFill>
                <a:latin typeface="DM Sans"/>
                <a:ea typeface="DM Sans"/>
                <a:cs typeface="DM Sans"/>
                <a:sym typeface="DM Sans"/>
              </a:rPr>
            </a:br>
            <a:r>
              <a:rPr b="0" i="0" lang="en-GB" sz="1600" u="none" cap="none" strike="noStrike">
                <a:solidFill>
                  <a:schemeClr val="dk1"/>
                </a:solidFill>
                <a:latin typeface="DM Sans"/>
                <a:ea typeface="DM Sans"/>
                <a:cs typeface="DM Sans"/>
                <a:sym typeface="DM Sans"/>
              </a:rPr>
              <a:t>Finance to address Transfers/Terminations/Hires/Contractor Actions</a:t>
            </a:r>
            <a:endParaRPr/>
          </a:p>
        </p:txBody>
      </p:sp>
      <p:sp>
        <p:nvSpPr>
          <p:cNvPr id="301" name="Google Shape;301;p48"/>
          <p:cNvSpPr/>
          <p:nvPr/>
        </p:nvSpPr>
        <p:spPr>
          <a:xfrm>
            <a:off x="5998800" y="2895144"/>
            <a:ext cx="2614200" cy="1458490"/>
          </a:xfrm>
          <a:prstGeom prst="roundRect">
            <a:avLst>
              <a:gd fmla="val 11110" name="adj"/>
            </a:avLst>
          </a:prstGeom>
          <a:solidFill>
            <a:srgbClr val="FFD6D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600" u="none" cap="none" strike="noStrike">
                <a:solidFill>
                  <a:schemeClr val="dk1"/>
                </a:solidFill>
                <a:latin typeface="DM Sans"/>
                <a:ea typeface="DM Sans"/>
                <a:cs typeface="DM Sans"/>
                <a:sym typeface="DM Sans"/>
              </a:rPr>
              <a:t>Reviewing monthly variances with Finance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9"/>
          <p:cNvPicPr preferRelativeResize="0"/>
          <p:nvPr/>
        </p:nvPicPr>
        <p:blipFill rotWithShape="1">
          <a:blip r:embed="rId3">
            <a:alphaModFix/>
          </a:blip>
          <a:srcRect b="0" l="0" r="0" t="0"/>
          <a:stretch/>
        </p:blipFill>
        <p:spPr>
          <a:xfrm>
            <a:off x="7294126" y="42955"/>
            <a:ext cx="1563271" cy="1515088"/>
          </a:xfrm>
          <a:prstGeom prst="rect">
            <a:avLst/>
          </a:prstGeom>
          <a:noFill/>
          <a:ln>
            <a:noFill/>
          </a:ln>
        </p:spPr>
      </p:pic>
      <p:sp>
        <p:nvSpPr>
          <p:cNvPr id="307" name="Google Shape;307;p49"/>
          <p:cNvSpPr txBox="1"/>
          <p:nvPr>
            <p:ph type="title"/>
          </p:nvPr>
        </p:nvSpPr>
        <p:spPr>
          <a:xfrm>
            <a:off x="7028596" y="1538144"/>
            <a:ext cx="2115403"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b="1" lang="en-GB" sz="2000"/>
              <a:t>KTG </a:t>
            </a:r>
            <a:br>
              <a:rPr b="1" lang="en-GB" sz="2000"/>
            </a:br>
            <a:r>
              <a:rPr b="1" lang="en-GB" sz="2000"/>
              <a:t>Hierarchy</a:t>
            </a:r>
            <a:endParaRPr b="1" sz="2000"/>
          </a:p>
        </p:txBody>
      </p:sp>
      <p:sp>
        <p:nvSpPr>
          <p:cNvPr id="308" name="Google Shape;308;p49"/>
          <p:cNvSpPr txBox="1"/>
          <p:nvPr>
            <p:ph idx="1" type="body"/>
          </p:nvPr>
        </p:nvSpPr>
        <p:spPr>
          <a:xfrm>
            <a:off x="7178120" y="2316137"/>
            <a:ext cx="1836493" cy="2319258"/>
          </a:xfrm>
          <a:prstGeom prst="rect">
            <a:avLst/>
          </a:prstGeom>
          <a:noFill/>
          <a:ln>
            <a:noFill/>
          </a:ln>
        </p:spPr>
        <p:txBody>
          <a:bodyPr anchorCtr="0" anchor="t" bIns="91425" lIns="91425" spcFirstLastPara="1" rIns="91425" wrap="square" tIns="91425">
            <a:noAutofit/>
          </a:bodyPr>
          <a:lstStyle/>
          <a:p>
            <a:pPr indent="-287338" lvl="0" marL="287338" rtl="0" algn="l">
              <a:lnSpc>
                <a:spcPct val="115000"/>
              </a:lnSpc>
              <a:spcBef>
                <a:spcPts val="0"/>
              </a:spcBef>
              <a:spcAft>
                <a:spcPts val="0"/>
              </a:spcAft>
              <a:buSzPts val="1200"/>
              <a:buChar char="●"/>
            </a:pPr>
            <a:r>
              <a:rPr lang="en-GB" sz="1200"/>
              <a:t>5 C-Level Executive areas</a:t>
            </a:r>
            <a:endParaRPr sz="800"/>
          </a:p>
          <a:p>
            <a:pPr indent="-285750" lvl="0" marL="285750" rtl="0" algn="l">
              <a:lnSpc>
                <a:spcPct val="115000"/>
              </a:lnSpc>
              <a:spcBef>
                <a:spcPts val="1200"/>
              </a:spcBef>
              <a:spcAft>
                <a:spcPts val="0"/>
              </a:spcAft>
              <a:buSzPts val="1200"/>
              <a:buChar char="●"/>
            </a:pPr>
            <a:r>
              <a:rPr lang="en-GB" sz="1200"/>
              <a:t>26 different company codes</a:t>
            </a:r>
            <a:endParaRPr sz="800"/>
          </a:p>
          <a:p>
            <a:pPr indent="-285750" lvl="0" marL="285750" rtl="0" algn="l">
              <a:lnSpc>
                <a:spcPct val="115000"/>
              </a:lnSpc>
              <a:spcBef>
                <a:spcPts val="1200"/>
              </a:spcBef>
              <a:spcAft>
                <a:spcPts val="0"/>
              </a:spcAft>
              <a:buSzPts val="1200"/>
              <a:buChar char="●"/>
            </a:pPr>
            <a:r>
              <a:rPr lang="en-GB" sz="1200"/>
              <a:t>3 countries with KTG employees</a:t>
            </a:r>
            <a:endParaRPr sz="1000"/>
          </a:p>
          <a:p>
            <a:pPr indent="-285750" lvl="0" marL="285750" rtl="0" algn="l">
              <a:lnSpc>
                <a:spcPct val="115000"/>
              </a:lnSpc>
              <a:spcBef>
                <a:spcPts val="1200"/>
              </a:spcBef>
              <a:spcAft>
                <a:spcPts val="1200"/>
              </a:spcAft>
              <a:buSzPts val="1200"/>
              <a:buChar char="●"/>
            </a:pPr>
            <a:r>
              <a:rPr lang="en-GB" sz="1200"/>
              <a:t>30 states with </a:t>
            </a:r>
            <a:br>
              <a:rPr lang="en-GB" sz="1200"/>
            </a:br>
            <a:r>
              <a:rPr lang="en-GB" sz="1200"/>
              <a:t>KTG employees</a:t>
            </a:r>
            <a:endParaRPr sz="1200"/>
          </a:p>
        </p:txBody>
      </p:sp>
      <p:pic>
        <p:nvPicPr>
          <p:cNvPr id="309" name="Google Shape;309;p49"/>
          <p:cNvPicPr preferRelativeResize="0"/>
          <p:nvPr/>
        </p:nvPicPr>
        <p:blipFill rotWithShape="1">
          <a:blip r:embed="rId4">
            <a:alphaModFix/>
          </a:blip>
          <a:srcRect b="0" l="0" r="0" t="0"/>
          <a:stretch/>
        </p:blipFill>
        <p:spPr>
          <a:xfrm>
            <a:off x="420659" y="900016"/>
            <a:ext cx="6255519" cy="3343467"/>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50"/>
          <p:cNvPicPr preferRelativeResize="0"/>
          <p:nvPr/>
        </p:nvPicPr>
        <p:blipFill rotWithShape="1">
          <a:blip r:embed="rId3">
            <a:alphaModFix/>
          </a:blip>
          <a:srcRect b="0" l="0" r="0" t="0"/>
          <a:stretch/>
        </p:blipFill>
        <p:spPr>
          <a:xfrm>
            <a:off x="7294126" y="42955"/>
            <a:ext cx="1563271" cy="1515088"/>
          </a:xfrm>
          <a:prstGeom prst="rect">
            <a:avLst/>
          </a:prstGeom>
          <a:noFill/>
          <a:ln>
            <a:noFill/>
          </a:ln>
        </p:spPr>
      </p:pic>
      <p:sp>
        <p:nvSpPr>
          <p:cNvPr id="315" name="Google Shape;315;p50"/>
          <p:cNvSpPr txBox="1"/>
          <p:nvPr>
            <p:ph type="title"/>
          </p:nvPr>
        </p:nvSpPr>
        <p:spPr>
          <a:xfrm>
            <a:off x="7028596" y="1538144"/>
            <a:ext cx="2115403"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b="1" lang="en-GB" sz="2000"/>
              <a:t>KTG </a:t>
            </a:r>
            <a:br>
              <a:rPr b="1" lang="en-GB" sz="2000"/>
            </a:br>
            <a:r>
              <a:rPr b="1" lang="en-GB" sz="2000"/>
              <a:t>Hierarchy</a:t>
            </a:r>
            <a:endParaRPr b="1" sz="2000"/>
          </a:p>
        </p:txBody>
      </p:sp>
      <p:sp>
        <p:nvSpPr>
          <p:cNvPr id="316" name="Google Shape;316;p50"/>
          <p:cNvSpPr txBox="1"/>
          <p:nvPr>
            <p:ph idx="1" type="body"/>
          </p:nvPr>
        </p:nvSpPr>
        <p:spPr>
          <a:xfrm>
            <a:off x="7178120" y="2316137"/>
            <a:ext cx="1836493" cy="2319258"/>
          </a:xfrm>
          <a:prstGeom prst="rect">
            <a:avLst/>
          </a:prstGeom>
          <a:noFill/>
          <a:ln>
            <a:noFill/>
          </a:ln>
        </p:spPr>
        <p:txBody>
          <a:bodyPr anchorCtr="0" anchor="t" bIns="91425" lIns="91425" spcFirstLastPara="1" rIns="91425" wrap="square" tIns="91425">
            <a:noAutofit/>
          </a:bodyPr>
          <a:lstStyle/>
          <a:p>
            <a:pPr indent="-287338" lvl="0" marL="287338" rtl="0" algn="l">
              <a:lnSpc>
                <a:spcPct val="115000"/>
              </a:lnSpc>
              <a:spcBef>
                <a:spcPts val="0"/>
              </a:spcBef>
              <a:spcAft>
                <a:spcPts val="0"/>
              </a:spcAft>
              <a:buSzPts val="1200"/>
              <a:buChar char="●"/>
            </a:pPr>
            <a:r>
              <a:rPr lang="en-GB" sz="1200"/>
              <a:t>5 C-Level Executive areas</a:t>
            </a:r>
            <a:endParaRPr/>
          </a:p>
          <a:p>
            <a:pPr indent="-287338" lvl="0" marL="287338" rtl="0" algn="l">
              <a:lnSpc>
                <a:spcPct val="115000"/>
              </a:lnSpc>
              <a:spcBef>
                <a:spcPts val="1200"/>
              </a:spcBef>
              <a:spcAft>
                <a:spcPts val="0"/>
              </a:spcAft>
              <a:buSzPts val="1200"/>
              <a:buChar char="●"/>
            </a:pPr>
            <a:r>
              <a:rPr lang="en-GB" sz="1200"/>
              <a:t>26 different company codes</a:t>
            </a:r>
            <a:endParaRPr/>
          </a:p>
          <a:p>
            <a:pPr indent="-287338" lvl="0" marL="287338" rtl="0" algn="l">
              <a:lnSpc>
                <a:spcPct val="115000"/>
              </a:lnSpc>
              <a:spcBef>
                <a:spcPts val="1200"/>
              </a:spcBef>
              <a:spcAft>
                <a:spcPts val="0"/>
              </a:spcAft>
              <a:buSzPts val="1200"/>
              <a:buChar char="●"/>
            </a:pPr>
            <a:r>
              <a:rPr lang="en-GB" sz="1200"/>
              <a:t>3 countries with KTG employees</a:t>
            </a:r>
            <a:endParaRPr/>
          </a:p>
          <a:p>
            <a:pPr indent="-287338" lvl="0" marL="287338" rtl="0" algn="l">
              <a:lnSpc>
                <a:spcPct val="115000"/>
              </a:lnSpc>
              <a:spcBef>
                <a:spcPts val="1200"/>
              </a:spcBef>
              <a:spcAft>
                <a:spcPts val="1200"/>
              </a:spcAft>
              <a:buSzPts val="1200"/>
              <a:buChar char="●"/>
            </a:pPr>
            <a:r>
              <a:rPr lang="en-GB" sz="1200"/>
              <a:t>30 states with </a:t>
            </a:r>
            <a:br>
              <a:rPr lang="en-GB" sz="1200"/>
            </a:br>
            <a:r>
              <a:rPr lang="en-GB" sz="1200"/>
              <a:t>KTG employees</a:t>
            </a:r>
            <a:endParaRPr/>
          </a:p>
        </p:txBody>
      </p:sp>
      <p:pic>
        <p:nvPicPr>
          <p:cNvPr id="317" name="Google Shape;317;p50"/>
          <p:cNvPicPr preferRelativeResize="0"/>
          <p:nvPr/>
        </p:nvPicPr>
        <p:blipFill rotWithShape="1">
          <a:blip r:embed="rId4">
            <a:alphaModFix/>
          </a:blip>
          <a:srcRect b="0" l="0" r="0" t="0"/>
          <a:stretch/>
        </p:blipFill>
        <p:spPr>
          <a:xfrm>
            <a:off x="2005597" y="365991"/>
            <a:ext cx="3461897" cy="4356926"/>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nvSpPr>
        <p:spPr>
          <a:xfrm>
            <a:off x="89210" y="275063"/>
            <a:ext cx="183623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600" u="none" cap="none" strike="noStrike">
              <a:solidFill>
                <a:schemeClr val="dk1"/>
              </a:solidFill>
              <a:latin typeface="DM Sans"/>
              <a:ea typeface="DM Sans"/>
              <a:cs typeface="DM Sans"/>
              <a:sym typeface="DM Sans"/>
            </a:endParaRPr>
          </a:p>
        </p:txBody>
      </p:sp>
      <p:pic>
        <p:nvPicPr>
          <p:cNvPr id="323" name="Google Shape;323;p51"/>
          <p:cNvPicPr preferRelativeResize="0"/>
          <p:nvPr/>
        </p:nvPicPr>
        <p:blipFill rotWithShape="1">
          <a:blip r:embed="rId3">
            <a:alphaModFix/>
          </a:blip>
          <a:srcRect b="0" l="0" r="0" t="0"/>
          <a:stretch/>
        </p:blipFill>
        <p:spPr>
          <a:xfrm>
            <a:off x="888658" y="469910"/>
            <a:ext cx="5348369" cy="4032977"/>
          </a:xfrm>
          <a:prstGeom prst="rect">
            <a:avLst/>
          </a:prstGeom>
          <a:noFill/>
          <a:ln cap="flat" cmpd="sng" w="9525">
            <a:solidFill>
              <a:srgbClr val="D8D8D8"/>
            </a:solidFill>
            <a:prstDash val="solid"/>
            <a:round/>
            <a:headEnd len="sm" w="sm" type="none"/>
            <a:tailEnd len="sm" w="sm" type="none"/>
          </a:ln>
        </p:spPr>
      </p:pic>
      <p:pic>
        <p:nvPicPr>
          <p:cNvPr id="324" name="Google Shape;324;p51"/>
          <p:cNvPicPr preferRelativeResize="0"/>
          <p:nvPr/>
        </p:nvPicPr>
        <p:blipFill rotWithShape="1">
          <a:blip r:embed="rId4">
            <a:alphaModFix/>
          </a:blip>
          <a:srcRect b="0" l="0" r="0" t="0"/>
          <a:stretch/>
        </p:blipFill>
        <p:spPr>
          <a:xfrm>
            <a:off x="7294126" y="1018772"/>
            <a:ext cx="1563271" cy="1515088"/>
          </a:xfrm>
          <a:prstGeom prst="rect">
            <a:avLst/>
          </a:prstGeom>
          <a:noFill/>
          <a:ln>
            <a:noFill/>
          </a:ln>
        </p:spPr>
      </p:pic>
      <p:sp>
        <p:nvSpPr>
          <p:cNvPr id="325" name="Google Shape;325;p51"/>
          <p:cNvSpPr txBox="1"/>
          <p:nvPr/>
        </p:nvSpPr>
        <p:spPr>
          <a:xfrm>
            <a:off x="7028596" y="2513961"/>
            <a:ext cx="2115403"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100"/>
              <a:buFont typeface="DM Sans"/>
              <a:buNone/>
            </a:pPr>
            <a:r>
              <a:rPr b="1" i="0" lang="en-GB" sz="2000" u="none" cap="none" strike="noStrike">
                <a:solidFill>
                  <a:schemeClr val="lt1"/>
                </a:solidFill>
                <a:latin typeface="DM Sans"/>
                <a:ea typeface="DM Sans"/>
                <a:cs typeface="DM Sans"/>
                <a:sym typeface="DM Sans"/>
              </a:rPr>
              <a:t>The KTG </a:t>
            </a:r>
            <a:br>
              <a:rPr b="1" i="0" lang="en-GB" sz="2000" u="none" cap="none" strike="noStrike">
                <a:solidFill>
                  <a:schemeClr val="lt1"/>
                </a:solidFill>
                <a:latin typeface="DM Sans"/>
                <a:ea typeface="DM Sans"/>
                <a:cs typeface="DM Sans"/>
                <a:sym typeface="DM Sans"/>
              </a:rPr>
            </a:br>
            <a:r>
              <a:rPr b="1" i="0" lang="en-GB" sz="2000" u="none" cap="none" strike="noStrike">
                <a:solidFill>
                  <a:schemeClr val="lt1"/>
                </a:solidFill>
                <a:latin typeface="DM Sans"/>
                <a:ea typeface="DM Sans"/>
                <a:cs typeface="DM Sans"/>
                <a:sym typeface="DM Sans"/>
              </a:rPr>
              <a:t>Financial </a:t>
            </a:r>
            <a:br>
              <a:rPr b="1" i="0" lang="en-GB" sz="2000" u="none" cap="none" strike="noStrike">
                <a:solidFill>
                  <a:schemeClr val="lt1"/>
                </a:solidFill>
                <a:latin typeface="DM Sans"/>
                <a:ea typeface="DM Sans"/>
                <a:cs typeface="DM Sans"/>
                <a:sym typeface="DM Sans"/>
              </a:rPr>
            </a:br>
            <a:r>
              <a:rPr b="1" i="0" lang="en-GB" sz="2000" u="none" cap="none" strike="noStrike">
                <a:solidFill>
                  <a:schemeClr val="lt1"/>
                </a:solidFill>
                <a:latin typeface="DM Sans"/>
                <a:ea typeface="DM Sans"/>
                <a:cs typeface="DM Sans"/>
                <a:sym typeface="DM Sans"/>
              </a:rPr>
              <a:t>Calendar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