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5143500" cx="9144000"/>
  <p:notesSz cx="6858000" cy="9144000"/>
  <p:embeddedFontLst>
    <p:embeddedFont>
      <p:font typeface="Roboto"/>
      <p:regular r:id="rId50"/>
      <p:bold r:id="rId51"/>
      <p:italic r:id="rId52"/>
      <p:boldItalic r:id="rId53"/>
    </p:embeddedFont>
    <p:embeddedFont>
      <p:font typeface="Work Sans Light"/>
      <p:regular r:id="rId54"/>
      <p:bold r:id="rId55"/>
      <p:italic r:id="rId56"/>
      <p:boldItalic r:id="rId57"/>
    </p:embeddedFont>
    <p:embeddedFont>
      <p:font typeface="Spectral"/>
      <p:regular r:id="rId58"/>
      <p:bold r:id="rId59"/>
      <p:italic r:id="rId60"/>
      <p:boldItalic r:id="rId61"/>
    </p:embeddedFont>
    <p:embeddedFont>
      <p:font typeface="Spectral Medium"/>
      <p:regular r:id="rId62"/>
      <p:bold r:id="rId63"/>
      <p:italic r:id="rId64"/>
      <p:boldItalic r:id="rId65"/>
    </p:embeddedFont>
    <p:embeddedFont>
      <p:font typeface="DM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0" roundtripDataSignature="AMtx7mihWCs22JHEERjPyMeDE0cUPm7o9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9" name="Hannah Mink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0" Type="http://customschemas.google.com/relationships/presentationmetadata" Target="meta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SpectralMedium-regular.fntdata"/><Relationship Id="rId61" Type="http://schemas.openxmlformats.org/officeDocument/2006/relationships/font" Target="fonts/Spectral-boldItalic.fntdata"/><Relationship Id="rId20" Type="http://schemas.openxmlformats.org/officeDocument/2006/relationships/slide" Target="slides/slide13.xml"/><Relationship Id="rId64" Type="http://schemas.openxmlformats.org/officeDocument/2006/relationships/font" Target="fonts/SpectralMedium-italic.fntdata"/><Relationship Id="rId63" Type="http://schemas.openxmlformats.org/officeDocument/2006/relationships/font" Target="fonts/SpectralMedium-bold.fntdata"/><Relationship Id="rId22" Type="http://schemas.openxmlformats.org/officeDocument/2006/relationships/slide" Target="slides/slide15.xml"/><Relationship Id="rId66" Type="http://schemas.openxmlformats.org/officeDocument/2006/relationships/font" Target="fonts/DMSans-regular.fntdata"/><Relationship Id="rId21" Type="http://schemas.openxmlformats.org/officeDocument/2006/relationships/slide" Target="slides/slide14.xml"/><Relationship Id="rId65" Type="http://schemas.openxmlformats.org/officeDocument/2006/relationships/font" Target="fonts/SpectralMedium-boldItalic.fntdata"/><Relationship Id="rId24" Type="http://schemas.openxmlformats.org/officeDocument/2006/relationships/slide" Target="slides/slide17.xml"/><Relationship Id="rId68" Type="http://schemas.openxmlformats.org/officeDocument/2006/relationships/font" Target="fonts/DMSans-italic.fntdata"/><Relationship Id="rId23" Type="http://schemas.openxmlformats.org/officeDocument/2006/relationships/slide" Target="slides/slide16.xml"/><Relationship Id="rId67" Type="http://schemas.openxmlformats.org/officeDocument/2006/relationships/font" Target="fonts/DMSans-bold.fntdata"/><Relationship Id="rId60" Type="http://schemas.openxmlformats.org/officeDocument/2006/relationships/font" Target="fonts/Spectral-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DMSans-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4.xml"/><Relationship Id="rId55" Type="http://schemas.openxmlformats.org/officeDocument/2006/relationships/font" Target="fonts/WorkSansLight-bold.fntdata"/><Relationship Id="rId10" Type="http://schemas.openxmlformats.org/officeDocument/2006/relationships/slide" Target="slides/slide3.xml"/><Relationship Id="rId54" Type="http://schemas.openxmlformats.org/officeDocument/2006/relationships/font" Target="fonts/WorkSansLight-regular.fntdata"/><Relationship Id="rId13" Type="http://schemas.openxmlformats.org/officeDocument/2006/relationships/slide" Target="slides/slide6.xml"/><Relationship Id="rId57" Type="http://schemas.openxmlformats.org/officeDocument/2006/relationships/font" Target="fonts/WorkSansLight-boldItalic.fntdata"/><Relationship Id="rId12" Type="http://schemas.openxmlformats.org/officeDocument/2006/relationships/slide" Target="slides/slide5.xml"/><Relationship Id="rId56" Type="http://schemas.openxmlformats.org/officeDocument/2006/relationships/font" Target="fonts/WorkSansLight-italic.fntdata"/><Relationship Id="rId15" Type="http://schemas.openxmlformats.org/officeDocument/2006/relationships/slide" Target="slides/slide8.xml"/><Relationship Id="rId59" Type="http://schemas.openxmlformats.org/officeDocument/2006/relationships/font" Target="fonts/Spectral-bold.fntdata"/><Relationship Id="rId14" Type="http://schemas.openxmlformats.org/officeDocument/2006/relationships/slide" Target="slides/slide7.xml"/><Relationship Id="rId58" Type="http://schemas.openxmlformats.org/officeDocument/2006/relationships/font" Target="fonts/Spectral-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27T14:03:11.796">
    <p:pos x="6000" y="0"/>
    <p:text>insert screenshot</p:text>
    <p:extLst>
      <p:ext uri="{C676402C-5697-4E1C-873F-D02D1690AC5C}">
        <p15:threadingInfo timeZoneBias="0"/>
      </p:ext>
      <p:ext uri="http://customooxmlschemas.google.com/">
        <go:slidesCustomData xmlns:go="http://customooxmlschemas.google.com/" commentPostId="AAAAwhz7eao"/>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4-27T14:03:11.796">
    <p:pos x="6000" y="0"/>
    <p:text>insert screenshot</p:text>
    <p:extLst>
      <p:ext uri="{C676402C-5697-4E1C-873F-D02D1690AC5C}">
        <p15:threadingInfo timeZoneBias="0"/>
      </p:ext>
      <p:ext uri="http://customooxmlschemas.google.com/">
        <go:slidesCustomData xmlns:go="http://customooxmlschemas.google.com/" commentPostId="AAAAwhz7ebI"/>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4-27T14:03:11.796">
    <p:pos x="6000" y="0"/>
    <p:text>insert screenshot</p:text>
    <p:extLst>
      <p:ext uri="{C676402C-5697-4E1C-873F-D02D1690AC5C}">
        <p15:threadingInfo timeZoneBias="0"/>
      </p:ext>
      <p:ext uri="http://customooxmlschemas.google.com/">
        <go:slidesCustomData xmlns:go="http://customooxmlschemas.google.com/" commentPostId="AAAAwhz7ea0"/>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4-27T14:03:11.796">
    <p:pos x="6000" y="0"/>
    <p:text>insert screenshot</p:text>
    <p:extLst>
      <p:ext uri="{C676402C-5697-4E1C-873F-D02D1690AC5C}">
        <p15:threadingInfo timeZoneBias="0"/>
      </p:ext>
      <p:ext uri="http://customooxmlschemas.google.com/">
        <go:slidesCustomData xmlns:go="http://customooxmlschemas.google.com/" commentPostId="AAAAwhz7eas"/>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04-27T14:03:11.796">
    <p:pos x="6000" y="0"/>
    <p:text>insert screenshot</p:text>
    <p:extLst>
      <p:ext uri="{C676402C-5697-4E1C-873F-D02D1690AC5C}">
        <p15:threadingInfo timeZoneBias="0"/>
      </p:ext>
      <p:ext uri="http://customooxmlschemas.google.com/">
        <go:slidesCustomData xmlns:go="http://customooxmlschemas.google.com/" commentPostId="AAAAwhz7ea4"/>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04-27T14:03:11.796">
    <p:pos x="6000" y="0"/>
    <p:text>insert screenshot</p:text>
    <p:extLst>
      <p:ext uri="{C676402C-5697-4E1C-873F-D02D1690AC5C}">
        <p15:threadingInfo timeZoneBias="0"/>
      </p:ext>
      <p:ext uri="http://customooxmlschemas.google.com/">
        <go:slidesCustomData xmlns:go="http://customooxmlschemas.google.com/" commentPostId="AAAAwh6Sy_4"/>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04-27T14:03:11.796">
    <p:pos x="6000" y="0"/>
    <p:text>insert screenshot</p:text>
    <p:extLst>
      <p:ext uri="{C676402C-5697-4E1C-873F-D02D1690AC5C}">
        <p15:threadingInfo timeZoneBias="0"/>
      </p:ext>
      <p:ext uri="http://customooxmlschemas.google.com/">
        <go:slidesCustomData xmlns:go="http://customooxmlschemas.google.com/" commentPostId="AAAAwhz7ebA"/>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3-04-27T14:03:11.796">
    <p:pos x="6000" y="0"/>
    <p:text>insert screenshot</p:text>
    <p:extLst>
      <p:ext uri="{C676402C-5697-4E1C-873F-D02D1690AC5C}">
        <p15:threadingInfo timeZoneBias="0"/>
      </p:ext>
      <p:ext uri="http://customooxmlschemas.google.com/">
        <go:slidesCustomData xmlns:go="http://customooxmlschemas.google.com/" commentPostId="AAAAwhz7eak"/>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04-27T14:03:11.796">
    <p:pos x="6000" y="0"/>
    <p:text>insert screenshot</p:text>
    <p:extLst>
      <p:ext uri="{C676402C-5697-4E1C-873F-D02D1690AC5C}">
        <p15:threadingInfo timeZoneBias="0"/>
      </p:ext>
      <p:ext uri="http://customooxmlschemas.google.com/">
        <go:slidesCustomData xmlns:go="http://customooxmlschemas.google.com/" commentPostId="AAAAwhz7eb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Dimension Mapping in every file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Forecasting process - similar - 20+ files covering for every department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·We looked at how to segregate responsibilities accordingly rather than being jack of all trades.</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·Struggling without one source of truth. Manipulating data pulled from our accounting system and data warehouse to create excel reporting. Lots of analysis and adjustments, done in separate places along the chain.</a:t>
            </a:r>
            <a:endParaRPr/>
          </a:p>
          <a:p>
            <a:pPr indent="0" lvl="0" marL="0" rtl="0" algn="l">
              <a:lnSpc>
                <a:spcPct val="107000"/>
              </a:lnSpc>
              <a:spcBef>
                <a:spcPts val="800"/>
              </a:spcBef>
              <a:spcAft>
                <a:spcPts val="0"/>
              </a:spcAft>
              <a:buClr>
                <a:schemeClr val="dk1"/>
              </a:buClr>
              <a:buSzPts val="1100"/>
              <a:buFont typeface="Arial"/>
              <a:buNone/>
            </a:pPr>
            <a:r>
              <a:rPr lang="en-US" sz="1100">
                <a:solidFill>
                  <a:schemeClr val="dk1"/>
                </a:solidFill>
              </a:rPr>
              <a:t>·Time wasted fixing links/errors. Corrupt files</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·Little flexibility to model scenarios – i.e for example tweaking FX throughout 20 excels in a budget process was frustrating.</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·Hard to build bespoke reporting for business partnering.</a:t>
            </a:r>
            <a:endParaRPr/>
          </a:p>
          <a:p>
            <a:pPr indent="0" lvl="0" marL="0" rtl="0" algn="l">
              <a:lnSpc>
                <a:spcPct val="100000"/>
              </a:lnSpc>
              <a:spcBef>
                <a:spcPts val="80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8" name="Google Shape;56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SzPts val="1100"/>
              <a:buNone/>
            </a:pPr>
            <a:r>
              <a:rPr lang="en-US" sz="1100">
                <a:solidFill>
                  <a:schemeClr val="dk1"/>
                </a:solidFill>
              </a:rPr>
              <a:t>The office of the cfo</a:t>
            </a:r>
            <a:endParaRPr sz="1100">
              <a:solidFill>
                <a:schemeClr val="dk1"/>
              </a:solidFill>
            </a:endParaRPr>
          </a:p>
          <a:p>
            <a:pPr indent="0" lvl="0" marL="0" rtl="0" algn="l">
              <a:lnSpc>
                <a:spcPct val="107000"/>
              </a:lnSpc>
              <a:spcBef>
                <a:spcPts val="800"/>
              </a:spcBef>
              <a:spcAft>
                <a:spcPts val="0"/>
              </a:spcAft>
              <a:buSzPts val="1100"/>
              <a:buNone/>
            </a:pPr>
            <a:r>
              <a:rPr lang="en-US" sz="900">
                <a:solidFill>
                  <a:schemeClr val="dk1"/>
                </a:solidFill>
              </a:rPr>
              <a:t>·Churn in the team over time – didn’t know how to use the accounting systems.</a:t>
            </a:r>
            <a:endParaRPr/>
          </a:p>
          <a:p>
            <a:pPr indent="0" lvl="0" marL="0" rtl="0" algn="l">
              <a:lnSpc>
                <a:spcPct val="107000"/>
              </a:lnSpc>
              <a:spcBef>
                <a:spcPts val="0"/>
              </a:spcBef>
              <a:spcAft>
                <a:spcPts val="0"/>
              </a:spcAft>
              <a:buSzPts val="1100"/>
              <a:buNone/>
            </a:pPr>
            <a:r>
              <a:rPr lang="en-US" sz="900">
                <a:solidFill>
                  <a:schemeClr val="dk1"/>
                </a:solidFill>
              </a:rPr>
              <a:t>·and lack of SOP’s meant no one knew how to use the current old ERP to its full potential.</a:t>
            </a:r>
            <a:endParaRPr/>
          </a:p>
          <a:p>
            <a:pPr indent="0" lvl="0" marL="0" rtl="0" algn="l">
              <a:lnSpc>
                <a:spcPct val="107000"/>
              </a:lnSpc>
              <a:spcBef>
                <a:spcPts val="0"/>
              </a:spcBef>
              <a:spcAft>
                <a:spcPts val="0"/>
              </a:spcAft>
              <a:buSzPts val="1100"/>
              <a:buNone/>
            </a:pPr>
            <a:r>
              <a:rPr lang="en-US" sz="900">
                <a:solidFill>
                  <a:schemeClr val="dk1"/>
                </a:solidFill>
              </a:rPr>
              <a:t>·Making use of Adra for Balancer, Task Manager for month end close / audit</a:t>
            </a:r>
            <a:endParaRPr/>
          </a:p>
          <a:p>
            <a:pPr indent="0" lvl="0" marL="0" rtl="0" algn="l">
              <a:lnSpc>
                <a:spcPct val="107000"/>
              </a:lnSpc>
              <a:spcBef>
                <a:spcPts val="0"/>
              </a:spcBef>
              <a:spcAft>
                <a:spcPts val="0"/>
              </a:spcAft>
              <a:buClr>
                <a:schemeClr val="dk1"/>
              </a:buClr>
              <a:buSzPts val="1100"/>
              <a:buFont typeface="Arial"/>
              <a:buNone/>
            </a:pPr>
            <a:r>
              <a:rPr lang="en-US" sz="900">
                <a:solidFill>
                  <a:schemeClr val="dk1"/>
                </a:solidFill>
              </a:rPr>
              <a:t>·Making use of an invoice scanning software</a:t>
            </a:r>
            <a:endParaRPr sz="11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100">
                <a:solidFill>
                  <a:schemeClr val="dk1"/>
                </a:solidFill>
              </a:rPr>
              <a:t>•Power BI – ERP detailed analysis (i.e group debtor ledgers, underlying transaction detail)</a:t>
            </a:r>
            <a:endParaRPr/>
          </a:p>
          <a:p>
            <a:pPr indent="0" lvl="0" marL="0" rtl="0" algn="l">
              <a:lnSpc>
                <a:spcPct val="107000"/>
              </a:lnSpc>
              <a:spcBef>
                <a:spcPts val="800"/>
              </a:spcBef>
              <a:spcAft>
                <a:spcPts val="0"/>
              </a:spcAft>
              <a:buClr>
                <a:schemeClr val="dk1"/>
              </a:buClr>
              <a:buSzPts val="1100"/>
              <a:buFont typeface="Arial"/>
              <a:buNone/>
            </a:pPr>
            <a:r>
              <a:rPr lang="en-US" sz="1100">
                <a:solidFill>
                  <a:schemeClr val="dk1"/>
                </a:solidFill>
              </a:rPr>
              <a:t>•Planful – consolidation, dimensional reporting, forecasting</a:t>
            </a:r>
            <a:endParaRPr/>
          </a:p>
          <a:p>
            <a:pPr indent="0" lvl="0" marL="0" rtl="0" algn="l">
              <a:lnSpc>
                <a:spcPct val="107000"/>
              </a:lnSpc>
              <a:spcBef>
                <a:spcPts val="800"/>
              </a:spcBef>
              <a:spcAft>
                <a:spcPts val="0"/>
              </a:spcAft>
              <a:buClr>
                <a:schemeClr val="dk1"/>
              </a:buClr>
              <a:buSzPts val="1100"/>
              <a:buFont typeface="Arial"/>
              <a:buNone/>
            </a:pPr>
            <a:r>
              <a:rPr lang="en-US" sz="1100">
                <a:solidFill>
                  <a:schemeClr val="dk1"/>
                </a:solidFill>
              </a:rPr>
              <a:t>•Adra (recent) – month end close, tasker and balancer and audit</a:t>
            </a:r>
            <a:endParaRPr/>
          </a:p>
          <a:p>
            <a:pPr indent="0" lvl="0" marL="0" rtl="0" algn="l">
              <a:lnSpc>
                <a:spcPct val="107000"/>
              </a:lnSpc>
              <a:spcBef>
                <a:spcPts val="800"/>
              </a:spcBef>
              <a:spcAft>
                <a:spcPts val="0"/>
              </a:spcAft>
              <a:buClr>
                <a:schemeClr val="dk1"/>
              </a:buClr>
              <a:buSzPts val="1100"/>
              <a:buFont typeface="Arial"/>
              <a:buNone/>
            </a:pPr>
            <a:r>
              <a:rPr lang="en-US" sz="1100">
                <a:solidFill>
                  <a:schemeClr val="dk1"/>
                </a:solidFill>
              </a:rPr>
              <a:t>•Yooz (rolling out) – invoice and expense processing</a:t>
            </a:r>
            <a:endParaRPr/>
          </a:p>
          <a:p>
            <a:pPr indent="0" lvl="0" marL="0" rtl="0" algn="l">
              <a:lnSpc>
                <a:spcPct val="100000"/>
              </a:lnSpc>
              <a:spcBef>
                <a:spcPts val="80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2" name="Google Shape;59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Hands up who uses each module?</a:t>
            </a:r>
            <a:endParaRPr/>
          </a:p>
          <a:p>
            <a:pPr indent="-228600" lvl="0" marL="457200" rtl="0" algn="l">
              <a:lnSpc>
                <a:spcPct val="100000"/>
              </a:lnSpc>
              <a:spcBef>
                <a:spcPts val="0"/>
              </a:spcBef>
              <a:spcAft>
                <a:spcPts val="0"/>
              </a:spcAft>
              <a:buSzPts val="1100"/>
              <a:buNone/>
            </a:pPr>
            <a:r>
              <a:rPr lang="en-US"/>
              <a:t>Dynamic planning?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Automated feed using power automate, automatically pushing our summary data into planful from business central every hour. </a:t>
            </a:r>
            <a:endParaRPr/>
          </a:p>
          <a:p>
            <a:pPr indent="0" lvl="0" marL="0" rtl="0" algn="l">
              <a:lnSpc>
                <a:spcPct val="100000"/>
              </a:lnSpc>
              <a:spcBef>
                <a:spcPts val="0"/>
              </a:spcBef>
              <a:spcAft>
                <a:spcPts val="0"/>
              </a:spcAft>
              <a:buSzPts val="1100"/>
              <a:buNone/>
            </a:pPr>
            <a:r>
              <a:rPr lang="en-US"/>
              <a:t>This has been very useful in areas where we are accounting during the month, rather than just at month end</a:t>
            </a:r>
            <a:endParaRPr/>
          </a:p>
          <a:p>
            <a:pPr indent="0" lvl="0" marL="0" rtl="0" algn="l">
              <a:lnSpc>
                <a:spcPct val="100000"/>
              </a:lnSpc>
              <a:spcBef>
                <a:spcPts val="0"/>
              </a:spcBef>
              <a:spcAft>
                <a:spcPts val="0"/>
              </a:spcAft>
              <a:buSzPts val="1100"/>
              <a:buNone/>
            </a:pPr>
            <a:r>
              <a:rPr lang="en-US"/>
              <a:t>Looking at how we can do this with Tableau for operational data.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have 20+ ledger currencies, 30+ entities - one big excel file!</a:t>
            </a:r>
            <a:endParaRPr/>
          </a:p>
          <a:p>
            <a:pPr indent="0" lvl="0" marL="0" rtl="0" algn="l">
              <a:lnSpc>
                <a:spcPct val="100000"/>
              </a:lnSpc>
              <a:spcBef>
                <a:spcPts val="0"/>
              </a:spcBef>
              <a:spcAft>
                <a:spcPts val="0"/>
              </a:spcAft>
              <a:buSzPts val="1100"/>
              <a:buNone/>
            </a:pPr>
            <a:r>
              <a:rPr lang="en-US"/>
              <a:t>Our currency translation to consolidation currency is now automated - minimising human error, and linking back to having one source of truth for currency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Dynamic journals to ensure all the eliminations balance and the foreign exchange entries to the p&amp;l and reserves are treated correctly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Standard and reclassification journals - a clean way of posting topside adjustments and managing adjustments with the local accountants at month end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Report collections - I will delve into this a little later on - but now we have a standard set of reports which have been set up to show the journey from local to consolidated currency, including bringing out adjustments. A great output to review and much cleaner for the auditors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Made it easier to look linkages in data, in which it was very hard to do before, without a reporting tool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If its in planful, and dimensionalised - you can report on it!!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In the current climate, when we are cost conscious, looking at spend by supplier, in one place, in one currency has been key.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Ensure budget holders are spending in line with what they say they are spending</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have more eyes on the business, we implemented a strategy around hybrid working, and expected there to be office cost savings off the back of this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Looking at operational performance - we are constantly looking ways to add value to our corporate clients, and drive revenues in those area but at the same time we have had to manage the business target levels of contribution.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Maintain contribution per market, In this high inflationary environment, looking at current and estimated performance have had to compare inflation in our cost base vs changes in pricing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100">
                <a:solidFill>
                  <a:srgbClr val="FF0000"/>
                </a:solidFill>
              </a:rPr>
              <a:t>To update</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Brief background, Role, Company</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PwC, Industries/Clients,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SzPts val="1100"/>
              <a:buAutoNum type="arabicParenR"/>
            </a:pPr>
            <a:r>
              <a:rPr lang="en-US"/>
              <a:t>Select the reports </a:t>
            </a:r>
            <a:endParaRPr/>
          </a:p>
          <a:p>
            <a:pPr indent="-298450" lvl="0" marL="457200" rtl="0" algn="l">
              <a:spcBef>
                <a:spcPts val="0"/>
              </a:spcBef>
              <a:spcAft>
                <a:spcPts val="0"/>
              </a:spcAft>
              <a:buClr>
                <a:schemeClr val="dk1"/>
              </a:buClr>
              <a:buSzPts val="1100"/>
              <a:buAutoNum type="arabicParenR"/>
            </a:pPr>
            <a:r>
              <a:rPr lang="en-US">
                <a:solidFill>
                  <a:schemeClr val="dk1"/>
                </a:solidFill>
              </a:rPr>
              <a:t>Select the appropriate members (Departments)</a:t>
            </a:r>
            <a:endParaRPr/>
          </a:p>
          <a:p>
            <a:pPr indent="-298450" lvl="0" marL="457200" marR="0" rtl="0" algn="l">
              <a:lnSpc>
                <a:spcPct val="100000"/>
              </a:lnSpc>
              <a:spcBef>
                <a:spcPts val="0"/>
              </a:spcBef>
              <a:spcAft>
                <a:spcPts val="0"/>
              </a:spcAft>
              <a:buSzPts val="1100"/>
              <a:buAutoNum type="arabicParenR"/>
            </a:pPr>
            <a:r>
              <a:rPr lang="en-US"/>
              <a:t>Behind each set of reports, set up email distribution lists with bespoke emails which automatically include parameters including month and department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Some more bespoke reporting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is a funny one - I wish someone shouted at me louder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were originally building reports without substitution variables, and creating different reports for different months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got creative with how we use sub variables - i.e bringing in forecast scenarios at different FX rates, ensuring we have a forecast variable for both the forecast in progress, and the current management accounting month, separately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Less bulky reports - if we want to go back, we can just tweak the substitution variable on one report- rather than dig through folders!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Reviewing Revenue </a:t>
            </a:r>
            <a:endParaRPr>
              <a:solidFill>
                <a:schemeClr val="dk1"/>
              </a:solidFill>
            </a:endParaRPr>
          </a:p>
          <a:p>
            <a:pPr indent="0" lvl="0" marL="0" rtl="0" algn="l">
              <a:spcBef>
                <a:spcPts val="0"/>
              </a:spcBef>
              <a:spcAft>
                <a:spcPts val="0"/>
              </a:spcAft>
              <a:buSzPts val="1100"/>
              <a:buNone/>
            </a:pPr>
            <a:r>
              <a:rPr lang="en-US">
                <a:solidFill>
                  <a:schemeClr val="dk1"/>
                </a:solidFill>
              </a:rPr>
              <a:t>Venus and Moon - performance - can cross check this against non-financial reports with operating requests</a:t>
            </a:r>
            <a:endParaRPr>
              <a:solidFill>
                <a:schemeClr val="dk1"/>
              </a:solidFill>
            </a:endParaRPr>
          </a:p>
          <a:p>
            <a:pPr indent="0" lvl="0" marL="0" rtl="0" algn="l">
              <a:spcBef>
                <a:spcPts val="0"/>
              </a:spcBef>
              <a:spcAft>
                <a:spcPts val="0"/>
              </a:spcAft>
              <a:buSzPts val="1100"/>
              <a:buNone/>
            </a:pPr>
            <a:r>
              <a:rPr lang="en-US">
                <a:solidFill>
                  <a:schemeClr val="dk1"/>
                </a:solidFill>
              </a:rPr>
              <a:t>Why is performance so good? Use other reports to look at performance of the number of requests we have serviced</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Moon - Accrual missing or catastrophic performance?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Jupiter - Development revenue - release off the balance sheet?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Made up example</a:t>
            </a:r>
            <a:endParaRPr/>
          </a:p>
          <a:p>
            <a:pPr indent="0" lvl="0" marL="0" rtl="0" algn="l">
              <a:lnSpc>
                <a:spcPct val="100000"/>
              </a:lnSpc>
              <a:spcBef>
                <a:spcPts val="0"/>
              </a:spcBef>
              <a:spcAft>
                <a:spcPts val="0"/>
              </a:spcAft>
              <a:buSzPts val="1100"/>
              <a:buNone/>
            </a:pPr>
            <a:r>
              <a:rPr lang="en-US"/>
              <a:t>Input assumptions by DLR (pricing,number of jobs or cards for example_</a:t>
            </a:r>
            <a:endParaRPr/>
          </a:p>
          <a:p>
            <a:pPr indent="0" lvl="0" marL="0" rtl="0" algn="l">
              <a:lnSpc>
                <a:spcPct val="100000"/>
              </a:lnSpc>
              <a:spcBef>
                <a:spcPts val="0"/>
              </a:spcBef>
              <a:spcAft>
                <a:spcPts val="0"/>
              </a:spcAft>
              <a:buSzPts val="1100"/>
              <a:buNone/>
            </a:pPr>
            <a:r>
              <a:rPr lang="en-US"/>
              <a:t>Templates to cover different pricing mechanisms</a:t>
            </a:r>
            <a:endParaRPr/>
          </a:p>
          <a:p>
            <a:pPr indent="0" lvl="0" marL="0" rtl="0" algn="l">
              <a:lnSpc>
                <a:spcPct val="100000"/>
              </a:lnSpc>
              <a:spcBef>
                <a:spcPts val="0"/>
              </a:spcBef>
              <a:spcAft>
                <a:spcPts val="0"/>
              </a:spcAft>
              <a:buSzPts val="1100"/>
              <a:buNone/>
            </a:pPr>
            <a:r>
              <a:rPr lang="en-US"/>
              <a:t>Minimums, Caps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9" name="Google Shape;80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230ce3638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230ce3638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PwC London - working mainly on FTSE listed clients </a:t>
            </a:r>
            <a:endParaRPr/>
          </a:p>
          <a:p>
            <a:pPr indent="0" lvl="0" marL="0" rtl="0" algn="l">
              <a:lnSpc>
                <a:spcPct val="100000"/>
              </a:lnSpc>
              <a:spcBef>
                <a:spcPts val="0"/>
              </a:spcBef>
              <a:spcAft>
                <a:spcPts val="0"/>
              </a:spcAft>
              <a:buSzPts val="1100"/>
              <a:buNone/>
            </a:pPr>
            <a:r>
              <a:rPr lang="en-US"/>
              <a:t>Easily swayed to get on a plane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9" name="Google Shape;86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help the customers of the world's leading private banks acquire and retain their affluent HNW customers using lifestyle and travel, concierge servics</a:t>
            </a:r>
            <a:endParaRPr/>
          </a:p>
          <a:p>
            <a:pPr indent="0" lvl="0" marL="0" rtl="0" algn="l">
              <a:lnSpc>
                <a:spcPct val="100000"/>
              </a:lnSpc>
              <a:spcBef>
                <a:spcPts val="0"/>
              </a:spcBef>
              <a:spcAft>
                <a:spcPts val="0"/>
              </a:spcAft>
              <a:buSzPts val="1100"/>
              <a:buNone/>
            </a:pPr>
            <a:r>
              <a:rPr lang="en-US"/>
              <a:t>Not only do we have local experts dealing with thousands of requests from our members every day through offline channels such as phonecalls, emails and whatsapps, we also have a fully transactional digital platform where you can self serve too.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Dining - worlds leading restaurants - held tables</a:t>
            </a:r>
            <a:endParaRPr/>
          </a:p>
          <a:p>
            <a:pPr indent="0" lvl="0" marL="0" rtl="0" algn="l">
              <a:lnSpc>
                <a:spcPct val="100000"/>
              </a:lnSpc>
              <a:spcBef>
                <a:spcPts val="0"/>
              </a:spcBef>
              <a:spcAft>
                <a:spcPts val="0"/>
              </a:spcAft>
              <a:buSzPts val="1100"/>
              <a:buNone/>
            </a:pPr>
            <a:r>
              <a:rPr lang="en-US"/>
              <a:t>Tickets - Because of our buying power we are given VIP allocations to sold out shows, and sports events.</a:t>
            </a:r>
            <a:endParaRPr/>
          </a:p>
          <a:p>
            <a:pPr indent="0" lvl="0" marL="0" rtl="0" algn="l">
              <a:lnSpc>
                <a:spcPct val="100000"/>
              </a:lnSpc>
              <a:spcBef>
                <a:spcPts val="0"/>
              </a:spcBef>
              <a:spcAft>
                <a:spcPts val="0"/>
              </a:spcAft>
              <a:buSzPts val="1100"/>
              <a:buNone/>
            </a:pPr>
            <a:r>
              <a:rPr lang="en-US"/>
              <a:t>Travel - global hotel collection - upgrades, in resort credit, late checkout </a:t>
            </a:r>
            <a:endParaRPr/>
          </a:p>
          <a:p>
            <a:pPr indent="0" lvl="0" marL="0" rtl="0" algn="l">
              <a:lnSpc>
                <a:spcPct val="100000"/>
              </a:lnSpc>
              <a:spcBef>
                <a:spcPts val="0"/>
              </a:spcBef>
              <a:spcAft>
                <a:spcPts val="0"/>
              </a:spcAft>
              <a:buSzPts val="1100"/>
              <a:buNone/>
            </a:pPr>
            <a:r>
              <a:rPr lang="en-US"/>
              <a:t>Content - inspiration - city guides featuring our members favourite restaurants / hotels / experiences etc, to dine, wine explore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North America - </a:t>
            </a:r>
            <a:r>
              <a:rPr lang="en-US">
                <a:solidFill>
                  <a:schemeClr val="dk1"/>
                </a:solidFill>
              </a:rPr>
              <a:t>Merrill lynch, </a:t>
            </a:r>
            <a:r>
              <a:rPr lang="en-US"/>
              <a:t>Royal bank of canada, City national bank</a:t>
            </a:r>
            <a:endParaRPr/>
          </a:p>
          <a:p>
            <a:pPr indent="0" lvl="0" marL="0" rtl="0" algn="l">
              <a:lnSpc>
                <a:spcPct val="100000"/>
              </a:lnSpc>
              <a:spcBef>
                <a:spcPts val="0"/>
              </a:spcBef>
              <a:spcAft>
                <a:spcPts val="0"/>
              </a:spcAft>
              <a:buSzPts val="1100"/>
              <a:buNone/>
            </a:pPr>
            <a:r>
              <a:rPr lang="en-US"/>
              <a:t>UK - Coutts</a:t>
            </a:r>
            <a:endParaRPr/>
          </a:p>
          <a:p>
            <a:pPr indent="0" lvl="0" marL="0" rtl="0" algn="l">
              <a:lnSpc>
                <a:spcPct val="100000"/>
              </a:lnSpc>
              <a:spcBef>
                <a:spcPts val="0"/>
              </a:spcBef>
              <a:spcAft>
                <a:spcPts val="0"/>
              </a:spcAft>
              <a:buSzPts val="1100"/>
              <a:buNone/>
            </a:pPr>
            <a:r>
              <a:rPr lang="en-US"/>
              <a:t>HSBC</a:t>
            </a:r>
            <a:endParaRPr/>
          </a:p>
          <a:p>
            <a:pPr indent="0" lvl="0" marL="0" rtl="0" algn="l">
              <a:lnSpc>
                <a:spcPct val="100000"/>
              </a:lnSpc>
              <a:spcBef>
                <a:spcPts val="0"/>
              </a:spcBef>
              <a:spcAft>
                <a:spcPts val="0"/>
              </a:spcAft>
              <a:buSzPts val="1100"/>
              <a:buNone/>
            </a:pPr>
            <a:r>
              <a:rPr lang="en-US"/>
              <a:t>Run products for Amex, Visa and Mastercard in certain markets</a:t>
            </a:r>
            <a:endParaRPr/>
          </a:p>
        </p:txBody>
      </p:sp>
      <p:sp>
        <p:nvSpPr>
          <p:cNvPr id="436" name="Google Shape;436;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·We looked at how to segregate responsibilities accordingly rather than being jack of all trades.</a:t>
            </a:r>
            <a:endParaRPr sz="1100">
              <a:solidFill>
                <a:schemeClr val="dk1"/>
              </a:solidFill>
            </a:endParaRPr>
          </a:p>
          <a:p>
            <a:pPr indent="0" lvl="0" marL="0" rtl="0" algn="l">
              <a:lnSpc>
                <a:spcPct val="107000"/>
              </a:lnSpc>
              <a:spcBef>
                <a:spcPts val="0"/>
              </a:spcBef>
              <a:spcAft>
                <a:spcPts val="0"/>
              </a:spcAft>
              <a:buClr>
                <a:schemeClr val="dk1"/>
              </a:buClr>
              <a:buSzPts val="1100"/>
              <a:buFont typeface="Arial"/>
              <a:buNone/>
            </a:pPr>
            <a:r>
              <a:rPr lang="en-US">
                <a:solidFill>
                  <a:schemeClr val="dk1"/>
                </a:solidFill>
              </a:rPr>
              <a:t>Who business partners who? What do we want to provide?</a:t>
            </a:r>
            <a:endParaRPr>
              <a:solidFill>
                <a:schemeClr val="dk1"/>
              </a:solidFill>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·Struggling without one source of truth. Manipulating data pulled from our accounting system and data warehouse to create excel reporting. Lots of analysis and adjustments, done in separate places along the chain.</a:t>
            </a:r>
            <a:endParaRPr/>
          </a:p>
          <a:p>
            <a:pPr indent="0" lvl="0" marL="0" rtl="0" algn="l">
              <a:lnSpc>
                <a:spcPct val="107000"/>
              </a:lnSpc>
              <a:spcBef>
                <a:spcPts val="800"/>
              </a:spcBef>
              <a:spcAft>
                <a:spcPts val="0"/>
              </a:spcAft>
              <a:buClr>
                <a:schemeClr val="dk1"/>
              </a:buClr>
              <a:buSzPts val="1100"/>
              <a:buFont typeface="Arial"/>
              <a:buNone/>
            </a:pPr>
            <a:r>
              <a:rPr lang="en-US" sz="1100">
                <a:solidFill>
                  <a:schemeClr val="dk1"/>
                </a:solidFill>
              </a:rPr>
              <a:t>·Time wasted fixing links/errors. Corrupt files</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·Little flexibility to model scenarios – i.e for example tweaking FX throughout 20 excels in a budget process was frustrating.</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·Hard to build bespoke reporting for business partnering.</a:t>
            </a:r>
            <a:endParaRPr/>
          </a:p>
          <a:p>
            <a:pPr indent="0" lvl="0" marL="0" rtl="0" algn="l">
              <a:lnSpc>
                <a:spcPct val="100000"/>
              </a:lnSpc>
              <a:spcBef>
                <a:spcPts val="80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CUSTOM_1_1_1_1">
    <p:bg>
      <p:bgPr>
        <a:solidFill>
          <a:schemeClr val="lt1"/>
        </a:solidFill>
      </p:bgPr>
    </p:bg>
    <p:spTree>
      <p:nvGrpSpPr>
        <p:cNvPr id="8" name="Shape 8"/>
        <p:cNvGrpSpPr/>
        <p:nvPr/>
      </p:nvGrpSpPr>
      <p:grpSpPr>
        <a:xfrm>
          <a:off x="0" y="0"/>
          <a:ext cx="0" cy="0"/>
          <a:chOff x="0" y="0"/>
          <a:chExt cx="0" cy="0"/>
        </a:xfrm>
      </p:grpSpPr>
      <p:pic>
        <p:nvPicPr>
          <p:cNvPr id="9" name="Google Shape;9;p43"/>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0" name="Google Shape;10;p43"/>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43"/>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2" name="Google Shape;12;p43"/>
          <p:cNvPicPr preferRelativeResize="0"/>
          <p:nvPr/>
        </p:nvPicPr>
        <p:blipFill rotWithShape="1">
          <a:blip r:embed="rId3">
            <a:alphaModFix/>
          </a:blip>
          <a:srcRect b="20759" l="0" r="7191" t="0"/>
          <a:stretch/>
        </p:blipFill>
        <p:spPr>
          <a:xfrm>
            <a:off x="8130300" y="4447000"/>
            <a:ext cx="1055401" cy="696500"/>
          </a:xfrm>
          <a:prstGeom prst="rect">
            <a:avLst/>
          </a:prstGeom>
          <a:noFill/>
          <a:ln>
            <a:noFill/>
          </a:ln>
        </p:spPr>
      </p:pic>
      <p:pic>
        <p:nvPicPr>
          <p:cNvPr id="13" name="Google Shape;13;p43"/>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14" name="Google Shape;14;p43"/>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_2">
    <p:bg>
      <p:bgPr>
        <a:solidFill>
          <a:schemeClr val="accent1"/>
        </a:solidFill>
      </p:bgPr>
    </p:bg>
    <p:spTree>
      <p:nvGrpSpPr>
        <p:cNvPr id="61" name="Shape 61"/>
        <p:cNvGrpSpPr/>
        <p:nvPr/>
      </p:nvGrpSpPr>
      <p:grpSpPr>
        <a:xfrm>
          <a:off x="0" y="0"/>
          <a:ext cx="0" cy="0"/>
          <a:chOff x="0" y="0"/>
          <a:chExt cx="0" cy="0"/>
        </a:xfrm>
      </p:grpSpPr>
      <p:sp>
        <p:nvSpPr>
          <p:cNvPr id="62" name="Google Shape;62;p52"/>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52"/>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64" name="Google Shape;64;p52"/>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65" name="Google Shape;65;p5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TLE_AND_BODY_2">
    <p:spTree>
      <p:nvGrpSpPr>
        <p:cNvPr id="66" name="Shape 66"/>
        <p:cNvGrpSpPr/>
        <p:nvPr/>
      </p:nvGrpSpPr>
      <p:grpSpPr>
        <a:xfrm>
          <a:off x="0" y="0"/>
          <a:ext cx="0" cy="0"/>
          <a:chOff x="0" y="0"/>
          <a:chExt cx="0" cy="0"/>
        </a:xfrm>
      </p:grpSpPr>
      <p:sp>
        <p:nvSpPr>
          <p:cNvPr id="67" name="Google Shape;67;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 name="Google Shape;68;p53"/>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69" name="Google Shape;69;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70" name="Google Shape;70;p53"/>
          <p:cNvCxnSpPr/>
          <p:nvPr/>
        </p:nvCxnSpPr>
        <p:spPr>
          <a:xfrm flipH="1" rot="10800000">
            <a:off x="10925" y="1462875"/>
            <a:ext cx="9094800" cy="3300"/>
          </a:xfrm>
          <a:prstGeom prst="straightConnector1">
            <a:avLst/>
          </a:prstGeom>
          <a:noFill/>
          <a:ln cap="flat" cmpd="sng" w="19050">
            <a:solidFill>
              <a:schemeClr val="accent1"/>
            </a:solidFill>
            <a:prstDash val="solid"/>
            <a:round/>
            <a:headEnd len="sm" w="sm" type="none"/>
            <a:tailEnd len="sm" w="sm" type="none"/>
          </a:ln>
        </p:spPr>
      </p:cxnSp>
      <p:sp>
        <p:nvSpPr>
          <p:cNvPr id="71" name="Google Shape;71;p53"/>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72" name="Google Shape;72;p53"/>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73" name="Google Shape;73;p53"/>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74" name="Google Shape;74;p53"/>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pic>
        <p:nvPicPr>
          <p:cNvPr id="75" name="Google Shape;75;p53"/>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76" name="Google Shape;76;p53"/>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 number 2">
    <p:spTree>
      <p:nvGrpSpPr>
        <p:cNvPr id="77" name="Shape 77"/>
        <p:cNvGrpSpPr/>
        <p:nvPr/>
      </p:nvGrpSpPr>
      <p:grpSpPr>
        <a:xfrm>
          <a:off x="0" y="0"/>
          <a:ext cx="0" cy="0"/>
          <a:chOff x="0" y="0"/>
          <a:chExt cx="0" cy="0"/>
        </a:xfrm>
      </p:grpSpPr>
      <p:pic>
        <p:nvPicPr>
          <p:cNvPr id="78" name="Google Shape;78;p54"/>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79" name="Google Shape;79;p54"/>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 name="Google Shape;80;p54"/>
          <p:cNvPicPr preferRelativeResize="0"/>
          <p:nvPr/>
        </p:nvPicPr>
        <p:blipFill rotWithShape="1">
          <a:blip r:embed="rId3">
            <a:alphaModFix/>
          </a:blip>
          <a:srcRect b="0" l="0" r="0" t="0"/>
          <a:stretch/>
        </p:blipFill>
        <p:spPr>
          <a:xfrm>
            <a:off x="454975" y="4663225"/>
            <a:ext cx="1001051" cy="152925"/>
          </a:xfrm>
          <a:prstGeom prst="rect">
            <a:avLst/>
          </a:prstGeom>
          <a:noFill/>
          <a:ln>
            <a:noFill/>
          </a:ln>
        </p:spPr>
      </p:pic>
      <p:sp>
        <p:nvSpPr>
          <p:cNvPr id="81" name="Google Shape;81;p54"/>
          <p:cNvSpPr txBox="1"/>
          <p:nvPr>
            <p:ph type="title"/>
          </p:nvPr>
        </p:nvSpPr>
        <p:spPr>
          <a:xfrm>
            <a:off x="3117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2" name="Google Shape;8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3" name="Google Shape;83;p54"/>
          <p:cNvSpPr txBox="1"/>
          <p:nvPr>
            <p:ph idx="2" type="title"/>
          </p:nvPr>
        </p:nvSpPr>
        <p:spPr>
          <a:xfrm>
            <a:off x="30054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4" name="Google Shape;84;p54"/>
          <p:cNvSpPr txBox="1"/>
          <p:nvPr>
            <p:ph idx="3" type="title"/>
          </p:nvPr>
        </p:nvSpPr>
        <p:spPr>
          <a:xfrm>
            <a:off x="5813275"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5" name="Google Shape;85;p54"/>
          <p:cNvSpPr txBox="1"/>
          <p:nvPr>
            <p:ph idx="4" type="title"/>
          </p:nvPr>
        </p:nvSpPr>
        <p:spPr>
          <a:xfrm>
            <a:off x="3117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6" name="Google Shape;86;p54"/>
          <p:cNvSpPr txBox="1"/>
          <p:nvPr>
            <p:ph idx="5" type="title"/>
          </p:nvPr>
        </p:nvSpPr>
        <p:spPr>
          <a:xfrm>
            <a:off x="30054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7" name="Google Shape;87;p54"/>
          <p:cNvSpPr txBox="1"/>
          <p:nvPr>
            <p:ph idx="6" type="title"/>
          </p:nvPr>
        </p:nvSpPr>
        <p:spPr>
          <a:xfrm>
            <a:off x="5813275"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88" name="Google Shape;88;p54"/>
          <p:cNvSpPr txBox="1"/>
          <p:nvPr>
            <p:ph idx="1" type="body"/>
          </p:nvPr>
        </p:nvSpPr>
        <p:spPr>
          <a:xfrm>
            <a:off x="3117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9" name="Google Shape;89;p54"/>
          <p:cNvSpPr txBox="1"/>
          <p:nvPr>
            <p:ph idx="7" type="body"/>
          </p:nvPr>
        </p:nvSpPr>
        <p:spPr>
          <a:xfrm>
            <a:off x="30054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0" name="Google Shape;90;p54"/>
          <p:cNvSpPr txBox="1"/>
          <p:nvPr>
            <p:ph idx="8" type="body"/>
          </p:nvPr>
        </p:nvSpPr>
        <p:spPr>
          <a:xfrm>
            <a:off x="56991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1" name="Google Shape;91;p54"/>
          <p:cNvSpPr txBox="1"/>
          <p:nvPr>
            <p:ph idx="9" type="body"/>
          </p:nvPr>
        </p:nvSpPr>
        <p:spPr>
          <a:xfrm>
            <a:off x="3117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2" name="Google Shape;92;p54"/>
          <p:cNvSpPr txBox="1"/>
          <p:nvPr>
            <p:ph idx="13" type="body"/>
          </p:nvPr>
        </p:nvSpPr>
        <p:spPr>
          <a:xfrm>
            <a:off x="30054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3" name="Google Shape;93;p54"/>
          <p:cNvSpPr txBox="1"/>
          <p:nvPr>
            <p:ph idx="14" type="body"/>
          </p:nvPr>
        </p:nvSpPr>
        <p:spPr>
          <a:xfrm>
            <a:off x="56991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4" name="Google Shape;94;p54"/>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CUSTOM_1_2">
    <p:bg>
      <p:bgPr>
        <a:solidFill>
          <a:schemeClr val="accent1"/>
        </a:solidFill>
      </p:bgPr>
    </p:bg>
    <p:spTree>
      <p:nvGrpSpPr>
        <p:cNvPr id="95" name="Shape 95"/>
        <p:cNvGrpSpPr/>
        <p:nvPr/>
      </p:nvGrpSpPr>
      <p:grpSpPr>
        <a:xfrm>
          <a:off x="0" y="0"/>
          <a:ext cx="0" cy="0"/>
          <a:chOff x="0" y="0"/>
          <a:chExt cx="0" cy="0"/>
        </a:xfrm>
      </p:grpSpPr>
      <p:sp>
        <p:nvSpPr>
          <p:cNvPr id="96" name="Google Shape;96;p55"/>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97" name="Google Shape;97;p55"/>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98" name="Google Shape;98;p55"/>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55"/>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100" name="Google Shape;100;p5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01" name="Shape 101"/>
        <p:cNvGrpSpPr/>
        <p:nvPr/>
      </p:nvGrpSpPr>
      <p:grpSpPr>
        <a:xfrm>
          <a:off x="0" y="0"/>
          <a:ext cx="0" cy="0"/>
          <a:chOff x="0" y="0"/>
          <a:chExt cx="0" cy="0"/>
        </a:xfrm>
      </p:grpSpPr>
      <p:sp>
        <p:nvSpPr>
          <p:cNvPr id="102" name="Google Shape;102;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3" name="Google Shape;103;p56"/>
          <p:cNvSpPr txBox="1"/>
          <p:nvPr>
            <p:ph idx="1" type="body"/>
          </p:nvPr>
        </p:nvSpPr>
        <p:spPr>
          <a:xfrm>
            <a:off x="3117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4" name="Google Shape;104;p56"/>
          <p:cNvSpPr txBox="1"/>
          <p:nvPr>
            <p:ph idx="2" type="body"/>
          </p:nvPr>
        </p:nvSpPr>
        <p:spPr>
          <a:xfrm>
            <a:off x="48324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5" name="Google Shape;105;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6" name="Google Shape;106;p56"/>
          <p:cNvSpPr txBox="1"/>
          <p:nvPr>
            <p:ph idx="3"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07" name="Google Shape;107;p5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1">
    <p:spTree>
      <p:nvGrpSpPr>
        <p:cNvPr id="108" name="Shape 108"/>
        <p:cNvGrpSpPr/>
        <p:nvPr/>
      </p:nvGrpSpPr>
      <p:grpSpPr>
        <a:xfrm>
          <a:off x="0" y="0"/>
          <a:ext cx="0" cy="0"/>
          <a:chOff x="0" y="0"/>
          <a:chExt cx="0" cy="0"/>
        </a:xfrm>
      </p:grpSpPr>
      <p:sp>
        <p:nvSpPr>
          <p:cNvPr id="109" name="Google Shape;109;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10" name="Google Shape;110;p59"/>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CUSTOM_1_1_1">
    <p:bg>
      <p:bgPr>
        <a:solidFill>
          <a:schemeClr val="lt1"/>
        </a:solidFill>
      </p:bgPr>
    </p:bg>
    <p:spTree>
      <p:nvGrpSpPr>
        <p:cNvPr id="111" name="Shape 111"/>
        <p:cNvGrpSpPr/>
        <p:nvPr/>
      </p:nvGrpSpPr>
      <p:grpSpPr>
        <a:xfrm>
          <a:off x="0" y="0"/>
          <a:ext cx="0" cy="0"/>
          <a:chOff x="0" y="0"/>
          <a:chExt cx="0" cy="0"/>
        </a:xfrm>
      </p:grpSpPr>
      <p:pic>
        <p:nvPicPr>
          <p:cNvPr id="112" name="Google Shape;112;p60"/>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113" name="Google Shape;113;p60"/>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60"/>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15" name="Google Shape;115;p60"/>
          <p:cNvPicPr preferRelativeResize="0"/>
          <p:nvPr/>
        </p:nvPicPr>
        <p:blipFill rotWithShape="1">
          <a:blip r:embed="rId3">
            <a:alphaModFix/>
          </a:blip>
          <a:srcRect b="20759" l="0" r="7191" t="0"/>
          <a:stretch/>
        </p:blipFill>
        <p:spPr>
          <a:xfrm>
            <a:off x="8130300" y="4447000"/>
            <a:ext cx="1055401" cy="696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 name="Shape 116"/>
        <p:cNvGrpSpPr/>
        <p:nvPr/>
      </p:nvGrpSpPr>
      <p:grpSpPr>
        <a:xfrm>
          <a:off x="0" y="0"/>
          <a:ext cx="0" cy="0"/>
          <a:chOff x="0" y="0"/>
          <a:chExt cx="0" cy="0"/>
        </a:xfrm>
      </p:grpSpPr>
      <p:sp>
        <p:nvSpPr>
          <p:cNvPr id="117" name="Google Shape;117;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8" name="Google Shape;118;p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9" name="Google Shape;119;p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20" name="Google Shape;120;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1" name="Google Shape;121;p6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22" name="Shape 122"/>
        <p:cNvGrpSpPr/>
        <p:nvPr/>
      </p:nvGrpSpPr>
      <p:grpSpPr>
        <a:xfrm>
          <a:off x="0" y="0"/>
          <a:ext cx="0" cy="0"/>
          <a:chOff x="0" y="0"/>
          <a:chExt cx="0" cy="0"/>
        </a:xfrm>
      </p:grpSpPr>
      <p:pic>
        <p:nvPicPr>
          <p:cNvPr id="123" name="Google Shape;123;p62"/>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124" name="Google Shape;124;p62"/>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62"/>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126" name="Google Shape;126;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7" name="Google Shape;127;p62"/>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128" name="Google Shape;128;p62"/>
          <p:cNvPicPr preferRelativeResize="0"/>
          <p:nvPr/>
        </p:nvPicPr>
        <p:blipFill rotWithShape="1">
          <a:blip r:embed="rId4">
            <a:alphaModFix/>
          </a:blip>
          <a:srcRect b="-30191" l="0" r="-10986" t="0"/>
          <a:stretch/>
        </p:blipFill>
        <p:spPr>
          <a:xfrm>
            <a:off x="7500250" y="3983736"/>
            <a:ext cx="1574902" cy="142793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9" name="Shape 129"/>
        <p:cNvGrpSpPr/>
        <p:nvPr/>
      </p:nvGrpSpPr>
      <p:grpSpPr>
        <a:xfrm>
          <a:off x="0" y="0"/>
          <a:ext cx="0" cy="0"/>
          <a:chOff x="0" y="0"/>
          <a:chExt cx="0" cy="0"/>
        </a:xfrm>
      </p:grpSpPr>
      <p:sp>
        <p:nvSpPr>
          <p:cNvPr id="130" name="Google Shape;130;p6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1" name="Google Shape;131;p6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2" name="Google Shape;132;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33" name="Google Shape;133;p63"/>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Clean_1_1">
    <p:spTree>
      <p:nvGrpSpPr>
        <p:cNvPr id="15" name="Shape 15"/>
        <p:cNvGrpSpPr/>
        <p:nvPr/>
      </p:nvGrpSpPr>
      <p:grpSpPr>
        <a:xfrm>
          <a:off x="0" y="0"/>
          <a:ext cx="0" cy="0"/>
          <a:chOff x="0" y="0"/>
          <a:chExt cx="0" cy="0"/>
        </a:xfrm>
      </p:grpSpPr>
      <p:pic>
        <p:nvPicPr>
          <p:cNvPr id="16" name="Google Shape;16;p44"/>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17" name="Google Shape;17;p44"/>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44"/>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19" name="Google Shape;19;p44"/>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20" name="Google Shape;20;p44"/>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4" name="Shape 134"/>
        <p:cNvGrpSpPr/>
        <p:nvPr/>
      </p:nvGrpSpPr>
      <p:grpSpPr>
        <a:xfrm>
          <a:off x="0" y="0"/>
          <a:ext cx="0" cy="0"/>
          <a:chOff x="0" y="0"/>
          <a:chExt cx="0" cy="0"/>
        </a:xfrm>
      </p:grpSpPr>
      <p:sp>
        <p:nvSpPr>
          <p:cNvPr id="135" name="Google Shape;135;p6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6" name="Google Shape;13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37" name="Google Shape;137;p6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38" name="Shape 138"/>
        <p:cNvGrpSpPr/>
        <p:nvPr/>
      </p:nvGrpSpPr>
      <p:grpSpPr>
        <a:xfrm>
          <a:off x="0" y="0"/>
          <a:ext cx="0" cy="0"/>
          <a:chOff x="0" y="0"/>
          <a:chExt cx="0" cy="0"/>
        </a:xfrm>
      </p:grpSpPr>
      <p:pic>
        <p:nvPicPr>
          <p:cNvPr id="139" name="Google Shape;139;p65"/>
          <p:cNvPicPr preferRelativeResize="0"/>
          <p:nvPr/>
        </p:nvPicPr>
        <p:blipFill rotWithShape="1">
          <a:blip r:embed="rId2">
            <a:alphaModFix/>
          </a:blip>
          <a:srcRect b="0" l="0" r="0" t="0"/>
          <a:stretch/>
        </p:blipFill>
        <p:spPr>
          <a:xfrm>
            <a:off x="8174105" y="211734"/>
            <a:ext cx="707343" cy="256410"/>
          </a:xfrm>
          <a:prstGeom prst="rect">
            <a:avLst/>
          </a:prstGeom>
          <a:noFill/>
          <a:ln>
            <a:noFill/>
          </a:ln>
        </p:spPr>
      </p:pic>
      <p:sp>
        <p:nvSpPr>
          <p:cNvPr id="140" name="Google Shape;140;p65"/>
          <p:cNvSpPr/>
          <p:nvPr>
            <p:ph idx="2" type="pic"/>
          </p:nvPr>
        </p:nvSpPr>
        <p:spPr>
          <a:xfrm>
            <a:off x="3767651" y="1433156"/>
            <a:ext cx="795900" cy="609600"/>
          </a:xfrm>
          <a:prstGeom prst="rect">
            <a:avLst/>
          </a:prstGeom>
          <a:noFill/>
          <a:ln cap="flat" cmpd="sng" w="9525">
            <a:solidFill>
              <a:schemeClr val="lt1"/>
            </a:solidFill>
            <a:prstDash val="solid"/>
            <a:round/>
            <a:headEnd len="sm" w="sm" type="none"/>
            <a:tailEnd len="sm" w="sm" type="none"/>
          </a:ln>
        </p:spPr>
      </p:sp>
      <p:sp>
        <p:nvSpPr>
          <p:cNvPr id="141" name="Google Shape;141;p65"/>
          <p:cNvSpPr/>
          <p:nvPr>
            <p:ph idx="3" type="pic"/>
          </p:nvPr>
        </p:nvSpPr>
        <p:spPr>
          <a:xfrm>
            <a:off x="4863713" y="1433414"/>
            <a:ext cx="795900" cy="609600"/>
          </a:xfrm>
          <a:prstGeom prst="rect">
            <a:avLst/>
          </a:prstGeom>
          <a:noFill/>
          <a:ln cap="flat" cmpd="sng" w="9525">
            <a:solidFill>
              <a:schemeClr val="lt1"/>
            </a:solidFill>
            <a:prstDash val="solid"/>
            <a:round/>
            <a:headEnd len="sm" w="sm" type="none"/>
            <a:tailEnd len="sm" w="sm" type="none"/>
          </a:ln>
        </p:spPr>
      </p:sp>
      <p:sp>
        <p:nvSpPr>
          <p:cNvPr id="142" name="Google Shape;142;p65"/>
          <p:cNvSpPr/>
          <p:nvPr>
            <p:ph idx="4" type="pic"/>
          </p:nvPr>
        </p:nvSpPr>
        <p:spPr>
          <a:xfrm>
            <a:off x="5959511" y="1433414"/>
            <a:ext cx="795900" cy="609600"/>
          </a:xfrm>
          <a:prstGeom prst="rect">
            <a:avLst/>
          </a:prstGeom>
          <a:noFill/>
          <a:ln cap="flat" cmpd="sng" w="9525">
            <a:solidFill>
              <a:schemeClr val="lt1"/>
            </a:solidFill>
            <a:prstDash val="solid"/>
            <a:round/>
            <a:headEnd len="sm" w="sm" type="none"/>
            <a:tailEnd len="sm" w="sm" type="none"/>
          </a:ln>
        </p:spPr>
      </p:sp>
      <p:sp>
        <p:nvSpPr>
          <p:cNvPr id="143" name="Google Shape;143;p65"/>
          <p:cNvSpPr/>
          <p:nvPr>
            <p:ph idx="5" type="pic"/>
          </p:nvPr>
        </p:nvSpPr>
        <p:spPr>
          <a:xfrm>
            <a:off x="7038935" y="1433414"/>
            <a:ext cx="795900" cy="609600"/>
          </a:xfrm>
          <a:prstGeom prst="rect">
            <a:avLst/>
          </a:prstGeom>
          <a:noFill/>
          <a:ln cap="flat" cmpd="sng" w="9525">
            <a:solidFill>
              <a:schemeClr val="lt1"/>
            </a:solidFill>
            <a:prstDash val="solid"/>
            <a:round/>
            <a:headEnd len="sm" w="sm" type="none"/>
            <a:tailEnd len="sm" w="sm" type="none"/>
          </a:ln>
        </p:spPr>
      </p:sp>
      <p:sp>
        <p:nvSpPr>
          <p:cNvPr id="144" name="Google Shape;144;p65"/>
          <p:cNvSpPr/>
          <p:nvPr>
            <p:ph idx="6" type="pic"/>
          </p:nvPr>
        </p:nvSpPr>
        <p:spPr>
          <a:xfrm>
            <a:off x="3773747" y="2243924"/>
            <a:ext cx="795900" cy="609600"/>
          </a:xfrm>
          <a:prstGeom prst="rect">
            <a:avLst/>
          </a:prstGeom>
          <a:noFill/>
          <a:ln cap="flat" cmpd="sng" w="9525">
            <a:solidFill>
              <a:schemeClr val="lt1"/>
            </a:solidFill>
            <a:prstDash val="solid"/>
            <a:round/>
            <a:headEnd len="sm" w="sm" type="none"/>
            <a:tailEnd len="sm" w="sm" type="none"/>
          </a:ln>
        </p:spPr>
      </p:sp>
      <p:sp>
        <p:nvSpPr>
          <p:cNvPr id="145" name="Google Shape;145;p65"/>
          <p:cNvSpPr/>
          <p:nvPr>
            <p:ph idx="7" type="pic"/>
          </p:nvPr>
        </p:nvSpPr>
        <p:spPr>
          <a:xfrm>
            <a:off x="4869809" y="2244182"/>
            <a:ext cx="795900" cy="609600"/>
          </a:xfrm>
          <a:prstGeom prst="rect">
            <a:avLst/>
          </a:prstGeom>
          <a:noFill/>
          <a:ln cap="flat" cmpd="sng" w="9525">
            <a:solidFill>
              <a:schemeClr val="lt1"/>
            </a:solidFill>
            <a:prstDash val="solid"/>
            <a:round/>
            <a:headEnd len="sm" w="sm" type="none"/>
            <a:tailEnd len="sm" w="sm" type="none"/>
          </a:ln>
        </p:spPr>
      </p:sp>
      <p:sp>
        <p:nvSpPr>
          <p:cNvPr id="146" name="Google Shape;146;p65"/>
          <p:cNvSpPr/>
          <p:nvPr>
            <p:ph idx="8" type="pic"/>
          </p:nvPr>
        </p:nvSpPr>
        <p:spPr>
          <a:xfrm>
            <a:off x="5965607" y="2244182"/>
            <a:ext cx="795900" cy="609600"/>
          </a:xfrm>
          <a:prstGeom prst="rect">
            <a:avLst/>
          </a:prstGeom>
          <a:noFill/>
          <a:ln cap="flat" cmpd="sng" w="9525">
            <a:solidFill>
              <a:schemeClr val="lt1"/>
            </a:solidFill>
            <a:prstDash val="solid"/>
            <a:round/>
            <a:headEnd len="sm" w="sm" type="none"/>
            <a:tailEnd len="sm" w="sm" type="none"/>
          </a:ln>
        </p:spPr>
      </p:sp>
      <p:sp>
        <p:nvSpPr>
          <p:cNvPr id="147" name="Google Shape;147;p65"/>
          <p:cNvSpPr/>
          <p:nvPr>
            <p:ph idx="9" type="pic"/>
          </p:nvPr>
        </p:nvSpPr>
        <p:spPr>
          <a:xfrm>
            <a:off x="7045033" y="2244182"/>
            <a:ext cx="795900" cy="609600"/>
          </a:xfrm>
          <a:prstGeom prst="rect">
            <a:avLst/>
          </a:prstGeom>
          <a:noFill/>
          <a:ln cap="flat" cmpd="sng" w="9525">
            <a:solidFill>
              <a:schemeClr val="lt1"/>
            </a:solidFill>
            <a:prstDash val="solid"/>
            <a:round/>
            <a:headEnd len="sm" w="sm" type="none"/>
            <a:tailEnd len="sm" w="sm" type="none"/>
          </a:ln>
        </p:spPr>
      </p:sp>
      <p:sp>
        <p:nvSpPr>
          <p:cNvPr id="148" name="Google Shape;148;p65"/>
          <p:cNvSpPr/>
          <p:nvPr>
            <p:ph idx="13" type="pic"/>
          </p:nvPr>
        </p:nvSpPr>
        <p:spPr>
          <a:xfrm>
            <a:off x="3781061" y="3063230"/>
            <a:ext cx="795900" cy="609600"/>
          </a:xfrm>
          <a:prstGeom prst="rect">
            <a:avLst/>
          </a:prstGeom>
          <a:noFill/>
          <a:ln cap="flat" cmpd="sng" w="9525">
            <a:solidFill>
              <a:schemeClr val="lt1"/>
            </a:solidFill>
            <a:prstDash val="solid"/>
            <a:round/>
            <a:headEnd len="sm" w="sm" type="none"/>
            <a:tailEnd len="sm" w="sm" type="none"/>
          </a:ln>
        </p:spPr>
      </p:sp>
      <p:sp>
        <p:nvSpPr>
          <p:cNvPr id="149" name="Google Shape;149;p65"/>
          <p:cNvSpPr/>
          <p:nvPr>
            <p:ph idx="14" type="pic"/>
          </p:nvPr>
        </p:nvSpPr>
        <p:spPr>
          <a:xfrm>
            <a:off x="4877123" y="3063488"/>
            <a:ext cx="795900" cy="609600"/>
          </a:xfrm>
          <a:prstGeom prst="rect">
            <a:avLst/>
          </a:prstGeom>
          <a:noFill/>
          <a:ln cap="flat" cmpd="sng" w="9525">
            <a:solidFill>
              <a:schemeClr val="lt1"/>
            </a:solidFill>
            <a:prstDash val="solid"/>
            <a:round/>
            <a:headEnd len="sm" w="sm" type="none"/>
            <a:tailEnd len="sm" w="sm" type="none"/>
          </a:ln>
        </p:spPr>
      </p:sp>
      <p:sp>
        <p:nvSpPr>
          <p:cNvPr id="150" name="Google Shape;150;p65"/>
          <p:cNvSpPr/>
          <p:nvPr>
            <p:ph idx="15" type="pic"/>
          </p:nvPr>
        </p:nvSpPr>
        <p:spPr>
          <a:xfrm>
            <a:off x="5972921" y="3063488"/>
            <a:ext cx="795900" cy="609600"/>
          </a:xfrm>
          <a:prstGeom prst="rect">
            <a:avLst/>
          </a:prstGeom>
          <a:noFill/>
          <a:ln cap="flat" cmpd="sng" w="9525">
            <a:solidFill>
              <a:schemeClr val="lt1"/>
            </a:solidFill>
            <a:prstDash val="solid"/>
            <a:round/>
            <a:headEnd len="sm" w="sm" type="none"/>
            <a:tailEnd len="sm" w="sm" type="none"/>
          </a:ln>
        </p:spPr>
      </p:sp>
      <p:sp>
        <p:nvSpPr>
          <p:cNvPr id="151" name="Google Shape;151;p65"/>
          <p:cNvSpPr/>
          <p:nvPr>
            <p:ph idx="16" type="pic"/>
          </p:nvPr>
        </p:nvSpPr>
        <p:spPr>
          <a:xfrm>
            <a:off x="7052347" y="3063488"/>
            <a:ext cx="795900" cy="609600"/>
          </a:xfrm>
          <a:prstGeom prst="rect">
            <a:avLst/>
          </a:prstGeom>
          <a:noFill/>
          <a:ln cap="flat" cmpd="sng" w="9525">
            <a:solidFill>
              <a:schemeClr val="lt1"/>
            </a:solidFill>
            <a:prstDash val="solid"/>
            <a:round/>
            <a:headEnd len="sm" w="sm" type="none"/>
            <a:tailEnd len="sm" w="sm" type="none"/>
          </a:ln>
        </p:spPr>
      </p:sp>
      <p:sp>
        <p:nvSpPr>
          <p:cNvPr id="152" name="Google Shape;152;p65"/>
          <p:cNvSpPr/>
          <p:nvPr>
            <p:ph idx="17" type="pic"/>
          </p:nvPr>
        </p:nvSpPr>
        <p:spPr>
          <a:xfrm>
            <a:off x="3787159" y="3852056"/>
            <a:ext cx="795900" cy="609600"/>
          </a:xfrm>
          <a:prstGeom prst="rect">
            <a:avLst/>
          </a:prstGeom>
          <a:noFill/>
          <a:ln cap="flat" cmpd="sng" w="9525">
            <a:solidFill>
              <a:schemeClr val="lt1"/>
            </a:solidFill>
            <a:prstDash val="solid"/>
            <a:round/>
            <a:headEnd len="sm" w="sm" type="none"/>
            <a:tailEnd len="sm" w="sm" type="none"/>
          </a:ln>
        </p:spPr>
      </p:sp>
      <p:sp>
        <p:nvSpPr>
          <p:cNvPr id="153" name="Google Shape;153;p65"/>
          <p:cNvSpPr/>
          <p:nvPr>
            <p:ph idx="18" type="pic"/>
          </p:nvPr>
        </p:nvSpPr>
        <p:spPr>
          <a:xfrm>
            <a:off x="4883221" y="3852314"/>
            <a:ext cx="795900" cy="609600"/>
          </a:xfrm>
          <a:prstGeom prst="rect">
            <a:avLst/>
          </a:prstGeom>
          <a:noFill/>
          <a:ln cap="flat" cmpd="sng" w="9525">
            <a:solidFill>
              <a:schemeClr val="lt1"/>
            </a:solidFill>
            <a:prstDash val="solid"/>
            <a:round/>
            <a:headEnd len="sm" w="sm" type="none"/>
            <a:tailEnd len="sm" w="sm" type="none"/>
          </a:ln>
        </p:spPr>
      </p:sp>
      <p:sp>
        <p:nvSpPr>
          <p:cNvPr id="154" name="Google Shape;154;p65"/>
          <p:cNvSpPr/>
          <p:nvPr>
            <p:ph idx="19" type="pic"/>
          </p:nvPr>
        </p:nvSpPr>
        <p:spPr>
          <a:xfrm>
            <a:off x="5979019" y="3852314"/>
            <a:ext cx="795900" cy="609600"/>
          </a:xfrm>
          <a:prstGeom prst="rect">
            <a:avLst/>
          </a:prstGeom>
          <a:noFill/>
          <a:ln cap="flat" cmpd="sng" w="9525">
            <a:solidFill>
              <a:schemeClr val="lt1"/>
            </a:solidFill>
            <a:prstDash val="solid"/>
            <a:round/>
            <a:headEnd len="sm" w="sm" type="none"/>
            <a:tailEnd len="sm" w="sm" type="none"/>
          </a:ln>
        </p:spPr>
      </p:sp>
      <p:sp>
        <p:nvSpPr>
          <p:cNvPr id="155" name="Google Shape;155;p65"/>
          <p:cNvSpPr/>
          <p:nvPr>
            <p:ph idx="20" type="pic"/>
          </p:nvPr>
        </p:nvSpPr>
        <p:spPr>
          <a:xfrm>
            <a:off x="7058444" y="3852314"/>
            <a:ext cx="795900" cy="609600"/>
          </a:xfrm>
          <a:prstGeom prst="rect">
            <a:avLst/>
          </a:prstGeom>
          <a:noFill/>
          <a:ln cap="flat" cmpd="sng" w="9525">
            <a:solidFill>
              <a:schemeClr val="lt1"/>
            </a:solidFill>
            <a:prstDash val="solid"/>
            <a:round/>
            <a:headEnd len="sm" w="sm" type="none"/>
            <a:tailEnd len="sm" w="sm" type="none"/>
          </a:ln>
        </p:spPr>
      </p:sp>
      <p:sp>
        <p:nvSpPr>
          <p:cNvPr id="156" name="Google Shape;156;p65"/>
          <p:cNvSpPr/>
          <p:nvPr>
            <p:ph idx="21" type="pic"/>
          </p:nvPr>
        </p:nvSpPr>
        <p:spPr>
          <a:xfrm>
            <a:off x="532421" y="1440553"/>
            <a:ext cx="795900" cy="609600"/>
          </a:xfrm>
          <a:prstGeom prst="rect">
            <a:avLst/>
          </a:prstGeom>
          <a:noFill/>
          <a:ln cap="flat" cmpd="sng" w="9525">
            <a:solidFill>
              <a:schemeClr val="lt1"/>
            </a:solidFill>
            <a:prstDash val="solid"/>
            <a:round/>
            <a:headEnd len="sm" w="sm" type="none"/>
            <a:tailEnd len="sm" w="sm" type="none"/>
          </a:ln>
        </p:spPr>
      </p:sp>
      <p:sp>
        <p:nvSpPr>
          <p:cNvPr id="157" name="Google Shape;157;p65"/>
          <p:cNvSpPr/>
          <p:nvPr>
            <p:ph idx="22" type="pic"/>
          </p:nvPr>
        </p:nvSpPr>
        <p:spPr>
          <a:xfrm>
            <a:off x="1628218" y="1440553"/>
            <a:ext cx="795900" cy="609600"/>
          </a:xfrm>
          <a:prstGeom prst="rect">
            <a:avLst/>
          </a:prstGeom>
          <a:noFill/>
          <a:ln cap="flat" cmpd="sng" w="9525">
            <a:solidFill>
              <a:schemeClr val="lt1"/>
            </a:solidFill>
            <a:prstDash val="solid"/>
            <a:round/>
            <a:headEnd len="sm" w="sm" type="none"/>
            <a:tailEnd len="sm" w="sm" type="none"/>
          </a:ln>
        </p:spPr>
      </p:sp>
      <p:sp>
        <p:nvSpPr>
          <p:cNvPr id="158" name="Google Shape;158;p65"/>
          <p:cNvSpPr/>
          <p:nvPr>
            <p:ph idx="23" type="pic"/>
          </p:nvPr>
        </p:nvSpPr>
        <p:spPr>
          <a:xfrm>
            <a:off x="2707643" y="1440553"/>
            <a:ext cx="795900" cy="609600"/>
          </a:xfrm>
          <a:prstGeom prst="rect">
            <a:avLst/>
          </a:prstGeom>
          <a:noFill/>
          <a:ln cap="flat" cmpd="sng" w="9525">
            <a:solidFill>
              <a:schemeClr val="lt1"/>
            </a:solidFill>
            <a:prstDash val="solid"/>
            <a:round/>
            <a:headEnd len="sm" w="sm" type="none"/>
            <a:tailEnd len="sm" w="sm" type="none"/>
          </a:ln>
        </p:spPr>
      </p:sp>
      <p:sp>
        <p:nvSpPr>
          <p:cNvPr id="159" name="Google Shape;159;p65"/>
          <p:cNvSpPr/>
          <p:nvPr>
            <p:ph idx="24" type="pic"/>
          </p:nvPr>
        </p:nvSpPr>
        <p:spPr>
          <a:xfrm>
            <a:off x="538517" y="2251321"/>
            <a:ext cx="795900" cy="609600"/>
          </a:xfrm>
          <a:prstGeom prst="rect">
            <a:avLst/>
          </a:prstGeom>
          <a:noFill/>
          <a:ln cap="flat" cmpd="sng" w="9525">
            <a:solidFill>
              <a:schemeClr val="lt1"/>
            </a:solidFill>
            <a:prstDash val="solid"/>
            <a:round/>
            <a:headEnd len="sm" w="sm" type="none"/>
            <a:tailEnd len="sm" w="sm" type="none"/>
          </a:ln>
        </p:spPr>
      </p:sp>
      <p:sp>
        <p:nvSpPr>
          <p:cNvPr id="160" name="Google Shape;160;p65"/>
          <p:cNvSpPr/>
          <p:nvPr>
            <p:ph idx="25" type="pic"/>
          </p:nvPr>
        </p:nvSpPr>
        <p:spPr>
          <a:xfrm>
            <a:off x="1634315" y="2251321"/>
            <a:ext cx="795900" cy="609600"/>
          </a:xfrm>
          <a:prstGeom prst="rect">
            <a:avLst/>
          </a:prstGeom>
          <a:noFill/>
          <a:ln cap="flat" cmpd="sng" w="9525">
            <a:solidFill>
              <a:schemeClr val="lt1"/>
            </a:solidFill>
            <a:prstDash val="solid"/>
            <a:round/>
            <a:headEnd len="sm" w="sm" type="none"/>
            <a:tailEnd len="sm" w="sm" type="none"/>
          </a:ln>
        </p:spPr>
      </p:sp>
      <p:sp>
        <p:nvSpPr>
          <p:cNvPr id="161" name="Google Shape;161;p65"/>
          <p:cNvSpPr/>
          <p:nvPr>
            <p:ph idx="26" type="pic"/>
          </p:nvPr>
        </p:nvSpPr>
        <p:spPr>
          <a:xfrm>
            <a:off x="2713741" y="2251321"/>
            <a:ext cx="795900" cy="609600"/>
          </a:xfrm>
          <a:prstGeom prst="rect">
            <a:avLst/>
          </a:prstGeom>
          <a:noFill/>
          <a:ln cap="flat" cmpd="sng" w="9525">
            <a:solidFill>
              <a:schemeClr val="lt1"/>
            </a:solidFill>
            <a:prstDash val="solid"/>
            <a:round/>
            <a:headEnd len="sm" w="sm" type="none"/>
            <a:tailEnd len="sm" w="sm" type="none"/>
          </a:ln>
        </p:spPr>
      </p:sp>
      <p:sp>
        <p:nvSpPr>
          <p:cNvPr id="162" name="Google Shape;162;p65"/>
          <p:cNvSpPr/>
          <p:nvPr>
            <p:ph idx="27" type="pic"/>
          </p:nvPr>
        </p:nvSpPr>
        <p:spPr>
          <a:xfrm>
            <a:off x="545831" y="3070627"/>
            <a:ext cx="795900" cy="609600"/>
          </a:xfrm>
          <a:prstGeom prst="rect">
            <a:avLst/>
          </a:prstGeom>
          <a:noFill/>
          <a:ln cap="flat" cmpd="sng" w="9525">
            <a:solidFill>
              <a:schemeClr val="lt1"/>
            </a:solidFill>
            <a:prstDash val="solid"/>
            <a:round/>
            <a:headEnd len="sm" w="sm" type="none"/>
            <a:tailEnd len="sm" w="sm" type="none"/>
          </a:ln>
        </p:spPr>
      </p:sp>
      <p:sp>
        <p:nvSpPr>
          <p:cNvPr id="163" name="Google Shape;163;p65"/>
          <p:cNvSpPr/>
          <p:nvPr>
            <p:ph idx="28" type="pic"/>
          </p:nvPr>
        </p:nvSpPr>
        <p:spPr>
          <a:xfrm>
            <a:off x="1641629" y="3070627"/>
            <a:ext cx="795900" cy="609600"/>
          </a:xfrm>
          <a:prstGeom prst="rect">
            <a:avLst/>
          </a:prstGeom>
          <a:noFill/>
          <a:ln cap="flat" cmpd="sng" w="9525">
            <a:solidFill>
              <a:schemeClr val="lt1"/>
            </a:solidFill>
            <a:prstDash val="solid"/>
            <a:round/>
            <a:headEnd len="sm" w="sm" type="none"/>
            <a:tailEnd len="sm" w="sm" type="none"/>
          </a:ln>
        </p:spPr>
      </p:sp>
      <p:sp>
        <p:nvSpPr>
          <p:cNvPr id="164" name="Google Shape;164;p65"/>
          <p:cNvSpPr/>
          <p:nvPr>
            <p:ph idx="29" type="pic"/>
          </p:nvPr>
        </p:nvSpPr>
        <p:spPr>
          <a:xfrm>
            <a:off x="2721055" y="3070627"/>
            <a:ext cx="795900" cy="609600"/>
          </a:xfrm>
          <a:prstGeom prst="rect">
            <a:avLst/>
          </a:prstGeom>
          <a:noFill/>
          <a:ln cap="flat" cmpd="sng" w="9525">
            <a:solidFill>
              <a:schemeClr val="lt1"/>
            </a:solidFill>
            <a:prstDash val="solid"/>
            <a:round/>
            <a:headEnd len="sm" w="sm" type="none"/>
            <a:tailEnd len="sm" w="sm" type="none"/>
          </a:ln>
        </p:spPr>
      </p:sp>
      <p:sp>
        <p:nvSpPr>
          <p:cNvPr id="165" name="Google Shape;165;p65"/>
          <p:cNvSpPr/>
          <p:nvPr>
            <p:ph idx="30" type="pic"/>
          </p:nvPr>
        </p:nvSpPr>
        <p:spPr>
          <a:xfrm>
            <a:off x="551929" y="3859453"/>
            <a:ext cx="795900" cy="609600"/>
          </a:xfrm>
          <a:prstGeom prst="rect">
            <a:avLst/>
          </a:prstGeom>
          <a:noFill/>
          <a:ln cap="flat" cmpd="sng" w="9525">
            <a:solidFill>
              <a:schemeClr val="lt1"/>
            </a:solidFill>
            <a:prstDash val="solid"/>
            <a:round/>
            <a:headEnd len="sm" w="sm" type="none"/>
            <a:tailEnd len="sm" w="sm" type="none"/>
          </a:ln>
        </p:spPr>
      </p:sp>
      <p:sp>
        <p:nvSpPr>
          <p:cNvPr id="166" name="Google Shape;166;p65"/>
          <p:cNvSpPr/>
          <p:nvPr>
            <p:ph idx="31" type="pic"/>
          </p:nvPr>
        </p:nvSpPr>
        <p:spPr>
          <a:xfrm>
            <a:off x="1647727" y="3859453"/>
            <a:ext cx="795900" cy="609600"/>
          </a:xfrm>
          <a:prstGeom prst="rect">
            <a:avLst/>
          </a:prstGeom>
          <a:noFill/>
          <a:ln cap="flat" cmpd="sng" w="9525">
            <a:solidFill>
              <a:schemeClr val="lt1"/>
            </a:solidFill>
            <a:prstDash val="solid"/>
            <a:round/>
            <a:headEnd len="sm" w="sm" type="none"/>
            <a:tailEnd len="sm" w="sm" type="none"/>
          </a:ln>
        </p:spPr>
      </p:sp>
      <p:sp>
        <p:nvSpPr>
          <p:cNvPr id="167" name="Google Shape;167;p65"/>
          <p:cNvSpPr/>
          <p:nvPr>
            <p:ph idx="32" type="pic"/>
          </p:nvPr>
        </p:nvSpPr>
        <p:spPr>
          <a:xfrm>
            <a:off x="2727152" y="3859453"/>
            <a:ext cx="795900" cy="609600"/>
          </a:xfrm>
          <a:prstGeom prst="rect">
            <a:avLst/>
          </a:prstGeom>
          <a:noFill/>
          <a:ln cap="flat" cmpd="sng" w="9525">
            <a:solidFill>
              <a:schemeClr val="lt1"/>
            </a:solidFill>
            <a:prstDash val="solid"/>
            <a:round/>
            <a:headEnd len="sm" w="sm" type="none"/>
            <a:tailEnd len="sm" w="sm" type="none"/>
          </a:ln>
        </p:spPr>
      </p:sp>
      <p:sp>
        <p:nvSpPr>
          <p:cNvPr id="168" name="Google Shape;168;p65"/>
          <p:cNvSpPr txBox="1"/>
          <p:nvPr>
            <p:ph idx="1" type="body"/>
          </p:nvPr>
        </p:nvSpPr>
        <p:spPr>
          <a:xfrm>
            <a:off x="507716" y="377569"/>
            <a:ext cx="6750600" cy="4074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b="0" i="0" sz="2400">
                <a:solidFill>
                  <a:schemeClr val="dk1"/>
                </a:solidFill>
                <a:latin typeface="Spectral Medium"/>
                <a:ea typeface="Spectral Medium"/>
                <a:cs typeface="Spectral Medium"/>
                <a:sym typeface="Spectral Medium"/>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69" name="Google Shape;169;p65"/>
          <p:cNvSpPr/>
          <p:nvPr/>
        </p:nvSpPr>
        <p:spPr>
          <a:xfrm>
            <a:off x="575584" y="784987"/>
            <a:ext cx="384900" cy="621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Spectral"/>
              <a:ea typeface="Spectral"/>
              <a:cs typeface="Spectral"/>
              <a:sym typeface="Spectr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p:cSld name="Clean">
    <p:spTree>
      <p:nvGrpSpPr>
        <p:cNvPr id="173" name="Shape 173"/>
        <p:cNvGrpSpPr/>
        <p:nvPr/>
      </p:nvGrpSpPr>
      <p:grpSpPr>
        <a:xfrm>
          <a:off x="0" y="0"/>
          <a:ext cx="0" cy="0"/>
          <a:chOff x="0" y="0"/>
          <a:chExt cx="0" cy="0"/>
        </a:xfrm>
      </p:grpSpPr>
      <p:sp>
        <p:nvSpPr>
          <p:cNvPr id="174" name="Google Shape;174;p58"/>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Shapes right with title">
    <p:bg>
      <p:bgPr>
        <a:solidFill>
          <a:schemeClr val="accent1"/>
        </a:solidFill>
      </p:bgPr>
    </p:bg>
    <p:spTree>
      <p:nvGrpSpPr>
        <p:cNvPr id="175" name="Shape 175"/>
        <p:cNvGrpSpPr/>
        <p:nvPr/>
      </p:nvGrpSpPr>
      <p:grpSpPr>
        <a:xfrm>
          <a:off x="0" y="0"/>
          <a:ext cx="0" cy="0"/>
          <a:chOff x="0" y="0"/>
          <a:chExt cx="0" cy="0"/>
        </a:xfrm>
      </p:grpSpPr>
      <p:sp>
        <p:nvSpPr>
          <p:cNvPr id="176" name="Google Shape;176;p66"/>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177" name="Google Shape;177;p66"/>
          <p:cNvSpPr txBox="1"/>
          <p:nvPr>
            <p:ph idx="1" type="body"/>
          </p:nvPr>
        </p:nvSpPr>
        <p:spPr>
          <a:xfrm>
            <a:off x="2973900" y="2559375"/>
            <a:ext cx="5844300" cy="2377358"/>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178" name="Google Shape;178;p66"/>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179" name="Google Shape;179;p66"/>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 Layout 4">
    <p:spTree>
      <p:nvGrpSpPr>
        <p:cNvPr id="180" name="Shape 180"/>
        <p:cNvGrpSpPr/>
        <p:nvPr/>
      </p:nvGrpSpPr>
      <p:grpSpPr>
        <a:xfrm>
          <a:off x="0" y="0"/>
          <a:ext cx="0" cy="0"/>
          <a:chOff x="0" y="0"/>
          <a:chExt cx="0" cy="0"/>
        </a:xfrm>
      </p:grpSpPr>
      <p:sp>
        <p:nvSpPr>
          <p:cNvPr id="181" name="Google Shape;181;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182" name="Google Shape;182;p67"/>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1">
  <p:cSld name="Landscape slide 1 1">
    <p:bg>
      <p:bgPr>
        <a:solidFill>
          <a:schemeClr val="lt1"/>
        </a:solidFill>
      </p:bgPr>
    </p:bg>
    <p:spTree>
      <p:nvGrpSpPr>
        <p:cNvPr id="183" name="Shape 183"/>
        <p:cNvGrpSpPr/>
        <p:nvPr/>
      </p:nvGrpSpPr>
      <p:grpSpPr>
        <a:xfrm>
          <a:off x="0" y="0"/>
          <a:ext cx="0" cy="0"/>
          <a:chOff x="0" y="0"/>
          <a:chExt cx="0" cy="0"/>
        </a:xfrm>
      </p:grpSpPr>
      <p:pic>
        <p:nvPicPr>
          <p:cNvPr id="184" name="Google Shape;184;p68"/>
          <p:cNvPicPr preferRelativeResize="0"/>
          <p:nvPr/>
        </p:nvPicPr>
        <p:blipFill rotWithShape="1">
          <a:blip r:embed="rId2">
            <a:alphaModFix/>
          </a:blip>
          <a:srcRect b="7826" l="88048" r="0" t="9350"/>
          <a:stretch/>
        </p:blipFill>
        <p:spPr>
          <a:xfrm>
            <a:off x="7933800" y="-100"/>
            <a:ext cx="1210199" cy="5143499"/>
          </a:xfrm>
          <a:prstGeom prst="rect">
            <a:avLst/>
          </a:prstGeom>
          <a:noFill/>
          <a:ln>
            <a:noFill/>
          </a:ln>
        </p:spPr>
      </p:pic>
      <p:sp>
        <p:nvSpPr>
          <p:cNvPr id="185" name="Google Shape;185;p68"/>
          <p:cNvSpPr/>
          <p:nvPr/>
        </p:nvSpPr>
        <p:spPr>
          <a:xfrm>
            <a:off x="0" y="-100"/>
            <a:ext cx="79338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68"/>
          <p:cNvSpPr txBox="1"/>
          <p:nvPr>
            <p:ph type="ctrTitle"/>
          </p:nvPr>
        </p:nvSpPr>
        <p:spPr>
          <a:xfrm>
            <a:off x="197500" y="1512500"/>
            <a:ext cx="68514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000"/>
              <a:buNone/>
              <a:defRPr b="1" sz="6000">
                <a:solidFill>
                  <a:schemeClr val="lt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87" name="Google Shape;187;p68"/>
          <p:cNvPicPr preferRelativeResize="0"/>
          <p:nvPr/>
        </p:nvPicPr>
        <p:blipFill rotWithShape="1">
          <a:blip r:embed="rId3">
            <a:alphaModFix/>
          </a:blip>
          <a:srcRect b="20759" l="0" r="7191" t="0"/>
          <a:stretch/>
        </p:blipFill>
        <p:spPr>
          <a:xfrm>
            <a:off x="8130300" y="4447000"/>
            <a:ext cx="1055401" cy="696500"/>
          </a:xfrm>
          <a:prstGeom prst="rect">
            <a:avLst/>
          </a:prstGeom>
          <a:noFill/>
          <a:ln>
            <a:noFill/>
          </a:ln>
        </p:spPr>
      </p:pic>
      <p:pic>
        <p:nvPicPr>
          <p:cNvPr id="188" name="Google Shape;188;p68"/>
          <p:cNvPicPr preferRelativeResize="0"/>
          <p:nvPr/>
        </p:nvPicPr>
        <p:blipFill rotWithShape="1">
          <a:blip r:embed="rId4">
            <a:alphaModFix/>
          </a:blip>
          <a:srcRect b="0" l="0" r="0" t="0"/>
          <a:stretch/>
        </p:blipFill>
        <p:spPr>
          <a:xfrm>
            <a:off x="365225" y="711150"/>
            <a:ext cx="2599624" cy="396050"/>
          </a:xfrm>
          <a:prstGeom prst="rect">
            <a:avLst/>
          </a:prstGeom>
          <a:noFill/>
          <a:ln>
            <a:noFill/>
          </a:ln>
        </p:spPr>
      </p:pic>
      <p:sp>
        <p:nvSpPr>
          <p:cNvPr id="189" name="Google Shape;189;p68"/>
          <p:cNvSpPr txBox="1"/>
          <p:nvPr>
            <p:ph idx="2" type="ctrTitle"/>
          </p:nvPr>
        </p:nvSpPr>
        <p:spPr>
          <a:xfrm>
            <a:off x="197500" y="3763400"/>
            <a:ext cx="6152700" cy="518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dscape slide 1">
  <p:cSld name="Landscape slide 1">
    <p:bg>
      <p:bgPr>
        <a:solidFill>
          <a:schemeClr val="lt1"/>
        </a:solidFill>
      </p:bgPr>
    </p:bg>
    <p:spTree>
      <p:nvGrpSpPr>
        <p:cNvPr id="190" name="Shape 190"/>
        <p:cNvGrpSpPr/>
        <p:nvPr/>
      </p:nvGrpSpPr>
      <p:grpSpPr>
        <a:xfrm>
          <a:off x="0" y="0"/>
          <a:ext cx="0" cy="0"/>
          <a:chOff x="0" y="0"/>
          <a:chExt cx="0" cy="0"/>
        </a:xfrm>
      </p:grpSpPr>
      <p:pic>
        <p:nvPicPr>
          <p:cNvPr id="191" name="Google Shape;191;p69"/>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192" name="Google Shape;192;p69"/>
          <p:cNvSpPr/>
          <p:nvPr/>
        </p:nvSpPr>
        <p:spPr>
          <a:xfrm>
            <a:off x="0" y="0"/>
            <a:ext cx="7933800" cy="51435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69"/>
          <p:cNvSpPr txBox="1"/>
          <p:nvPr>
            <p:ph type="ctrTitle"/>
          </p:nvPr>
        </p:nvSpPr>
        <p:spPr>
          <a:xfrm>
            <a:off x="197500" y="1650225"/>
            <a:ext cx="4464900" cy="2052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pic>
        <p:nvPicPr>
          <p:cNvPr id="194" name="Google Shape;194;p69"/>
          <p:cNvPicPr preferRelativeResize="0"/>
          <p:nvPr/>
        </p:nvPicPr>
        <p:blipFill rotWithShape="1">
          <a:blip r:embed="rId3">
            <a:alphaModFix/>
          </a:blip>
          <a:srcRect b="20759" l="0" r="7191" t="0"/>
          <a:stretch/>
        </p:blipFill>
        <p:spPr>
          <a:xfrm>
            <a:off x="8130300" y="4447000"/>
            <a:ext cx="1055401" cy="696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 Content">
  <p:cSld name="Title and Bullet Content">
    <p:bg>
      <p:bgPr>
        <a:solidFill>
          <a:schemeClr val="accent1"/>
        </a:solidFill>
      </p:bgPr>
    </p:bg>
    <p:spTree>
      <p:nvGrpSpPr>
        <p:cNvPr id="195" name="Shape 195"/>
        <p:cNvGrpSpPr/>
        <p:nvPr/>
      </p:nvGrpSpPr>
      <p:grpSpPr>
        <a:xfrm>
          <a:off x="0" y="0"/>
          <a:ext cx="0" cy="0"/>
          <a:chOff x="0" y="0"/>
          <a:chExt cx="0" cy="0"/>
        </a:xfrm>
      </p:grpSpPr>
      <p:sp>
        <p:nvSpPr>
          <p:cNvPr id="196" name="Google Shape;196;p70"/>
          <p:cNvSpPr/>
          <p:nvPr/>
        </p:nvSpPr>
        <p:spPr>
          <a:xfrm>
            <a:off x="0" y="2278625"/>
            <a:ext cx="9158700" cy="28650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0"/>
          <p:cNvSpPr txBox="1"/>
          <p:nvPr>
            <p:ph idx="1" type="body"/>
          </p:nvPr>
        </p:nvSpPr>
        <p:spPr>
          <a:xfrm>
            <a:off x="1474850" y="2416925"/>
            <a:ext cx="6032100" cy="2588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solidFill>
                  <a:schemeClr val="accent1"/>
                </a:solidFill>
              </a:defRPr>
            </a:lvl1pPr>
            <a:lvl2pPr indent="-304800" lvl="1" marL="914400" algn="l">
              <a:lnSpc>
                <a:spcPct val="115000"/>
              </a:lnSpc>
              <a:spcBef>
                <a:spcPts val="0"/>
              </a:spcBef>
              <a:spcAft>
                <a:spcPts val="0"/>
              </a:spcAft>
              <a:buClr>
                <a:schemeClr val="accent1"/>
              </a:buClr>
              <a:buSzPts val="1200"/>
              <a:buChar char="○"/>
              <a:defRPr>
                <a:solidFill>
                  <a:schemeClr val="accent1"/>
                </a:solidFill>
              </a:defRPr>
            </a:lvl2pPr>
            <a:lvl3pPr indent="-304800" lvl="2" marL="1371600" algn="l">
              <a:lnSpc>
                <a:spcPct val="115000"/>
              </a:lnSpc>
              <a:spcBef>
                <a:spcPts val="0"/>
              </a:spcBef>
              <a:spcAft>
                <a:spcPts val="0"/>
              </a:spcAft>
              <a:buClr>
                <a:schemeClr val="accent1"/>
              </a:buClr>
              <a:buSzPts val="1200"/>
              <a:buChar char="■"/>
              <a:defRPr>
                <a:solidFill>
                  <a:schemeClr val="accent1"/>
                </a:solidFill>
              </a:defRPr>
            </a:lvl3pPr>
            <a:lvl4pPr indent="-304800" lvl="3" marL="1828800" algn="l">
              <a:lnSpc>
                <a:spcPct val="115000"/>
              </a:lnSpc>
              <a:spcBef>
                <a:spcPts val="0"/>
              </a:spcBef>
              <a:spcAft>
                <a:spcPts val="0"/>
              </a:spcAft>
              <a:buSzPts val="1200"/>
              <a:buChar char="●"/>
              <a:defRPr>
                <a:solidFill>
                  <a:schemeClr val="accent1"/>
                </a:solidFill>
              </a:defRPr>
            </a:lvl4pPr>
            <a:lvl5pPr indent="-304800" lvl="4" marL="2286000" algn="l">
              <a:lnSpc>
                <a:spcPct val="115000"/>
              </a:lnSpc>
              <a:spcBef>
                <a:spcPts val="0"/>
              </a:spcBef>
              <a:spcAft>
                <a:spcPts val="0"/>
              </a:spcAft>
              <a:buClr>
                <a:schemeClr val="accent1"/>
              </a:buClr>
              <a:buSzPts val="1200"/>
              <a:buChar char="○"/>
              <a:defRPr>
                <a:solidFill>
                  <a:schemeClr val="accent1"/>
                </a:solidFill>
              </a:defRPr>
            </a:lvl5pPr>
            <a:lvl6pPr indent="-298450" lvl="5" marL="2743200" algn="l">
              <a:lnSpc>
                <a:spcPct val="115000"/>
              </a:lnSpc>
              <a:spcBef>
                <a:spcPts val="0"/>
              </a:spcBef>
              <a:spcAft>
                <a:spcPts val="0"/>
              </a:spcAft>
              <a:buClr>
                <a:schemeClr val="accent1"/>
              </a:buClr>
              <a:buSzPts val="1100"/>
              <a:buChar char="■"/>
              <a:defRPr>
                <a:solidFill>
                  <a:schemeClr val="accent1"/>
                </a:solidFill>
              </a:defRPr>
            </a:lvl6pPr>
            <a:lvl7pPr indent="-292100" lvl="6" marL="3200400" algn="l">
              <a:lnSpc>
                <a:spcPct val="115000"/>
              </a:lnSpc>
              <a:spcBef>
                <a:spcPts val="0"/>
              </a:spcBef>
              <a:spcAft>
                <a:spcPts val="0"/>
              </a:spcAft>
              <a:buSzPts val="1000"/>
              <a:buChar char="●"/>
              <a:defRPr>
                <a:solidFill>
                  <a:schemeClr val="accent1"/>
                </a:solidFill>
              </a:defRPr>
            </a:lvl7pPr>
            <a:lvl8pPr indent="-292100" lvl="7" marL="3657600" algn="l">
              <a:lnSpc>
                <a:spcPct val="115000"/>
              </a:lnSpc>
              <a:spcBef>
                <a:spcPts val="0"/>
              </a:spcBef>
              <a:spcAft>
                <a:spcPts val="0"/>
              </a:spcAft>
              <a:buClr>
                <a:schemeClr val="accent1"/>
              </a:buClr>
              <a:buSzPts val="1000"/>
              <a:buChar char="○"/>
              <a:defRPr>
                <a:solidFill>
                  <a:schemeClr val="accent1"/>
                </a:solidFill>
              </a:defRPr>
            </a:lvl8pPr>
            <a:lvl9pPr indent="-292100" lvl="8" marL="4114800" algn="l">
              <a:lnSpc>
                <a:spcPct val="115000"/>
              </a:lnSpc>
              <a:spcBef>
                <a:spcPts val="0"/>
              </a:spcBef>
              <a:spcAft>
                <a:spcPts val="0"/>
              </a:spcAft>
              <a:buClr>
                <a:schemeClr val="accent1"/>
              </a:buClr>
              <a:buSzPts val="1000"/>
              <a:buChar char="■"/>
              <a:defRPr>
                <a:solidFill>
                  <a:schemeClr val="accent1"/>
                </a:solidFill>
              </a:defRPr>
            </a:lvl9pPr>
          </a:lstStyle>
          <a:p/>
        </p:txBody>
      </p:sp>
      <p:sp>
        <p:nvSpPr>
          <p:cNvPr id="198" name="Google Shape;198;p70"/>
          <p:cNvSpPr txBox="1"/>
          <p:nvPr>
            <p:ph type="title"/>
          </p:nvPr>
        </p:nvSpPr>
        <p:spPr>
          <a:xfrm>
            <a:off x="1828800" y="589950"/>
            <a:ext cx="5501100" cy="78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b="0">
                <a:solidFill>
                  <a:schemeClr val="lt1"/>
                </a:solidFill>
              </a:defRPr>
            </a:lvl1pPr>
            <a:lvl2pPr lvl="1" algn="l">
              <a:lnSpc>
                <a:spcPct val="100000"/>
              </a:lnSpc>
              <a:spcBef>
                <a:spcPts val="0"/>
              </a:spcBef>
              <a:spcAft>
                <a:spcPts val="0"/>
              </a:spcAft>
              <a:buSzPts val="2800"/>
              <a:buNone/>
              <a:defRPr>
                <a:latin typeface="DM Sans"/>
                <a:ea typeface="DM Sans"/>
                <a:cs typeface="DM Sans"/>
                <a:sym typeface="DM Sans"/>
              </a:defRPr>
            </a:lvl2pPr>
            <a:lvl3pPr lvl="2" algn="l">
              <a:lnSpc>
                <a:spcPct val="100000"/>
              </a:lnSpc>
              <a:spcBef>
                <a:spcPts val="0"/>
              </a:spcBef>
              <a:spcAft>
                <a:spcPts val="0"/>
              </a:spcAft>
              <a:buSzPts val="2800"/>
              <a:buNone/>
              <a:defRPr>
                <a:latin typeface="DM Sans"/>
                <a:ea typeface="DM Sans"/>
                <a:cs typeface="DM Sans"/>
                <a:sym typeface="DM Sans"/>
              </a:defRPr>
            </a:lvl3pPr>
            <a:lvl4pPr lvl="3" algn="l">
              <a:lnSpc>
                <a:spcPct val="100000"/>
              </a:lnSpc>
              <a:spcBef>
                <a:spcPts val="0"/>
              </a:spcBef>
              <a:spcAft>
                <a:spcPts val="0"/>
              </a:spcAft>
              <a:buSzPts val="2800"/>
              <a:buNone/>
              <a:defRPr>
                <a:latin typeface="DM Sans"/>
                <a:ea typeface="DM Sans"/>
                <a:cs typeface="DM Sans"/>
                <a:sym typeface="DM Sans"/>
              </a:defRPr>
            </a:lvl4pPr>
            <a:lvl5pPr lvl="4" algn="l">
              <a:lnSpc>
                <a:spcPct val="100000"/>
              </a:lnSpc>
              <a:spcBef>
                <a:spcPts val="0"/>
              </a:spcBef>
              <a:spcAft>
                <a:spcPts val="0"/>
              </a:spcAft>
              <a:buSzPts val="2800"/>
              <a:buNone/>
              <a:defRPr>
                <a:latin typeface="DM Sans"/>
                <a:ea typeface="DM Sans"/>
                <a:cs typeface="DM Sans"/>
                <a:sym typeface="DM Sans"/>
              </a:defRPr>
            </a:lvl5pPr>
            <a:lvl6pPr lvl="5" algn="l">
              <a:lnSpc>
                <a:spcPct val="100000"/>
              </a:lnSpc>
              <a:spcBef>
                <a:spcPts val="0"/>
              </a:spcBef>
              <a:spcAft>
                <a:spcPts val="0"/>
              </a:spcAft>
              <a:buSzPts val="2800"/>
              <a:buNone/>
              <a:defRPr>
                <a:latin typeface="DM Sans"/>
                <a:ea typeface="DM Sans"/>
                <a:cs typeface="DM Sans"/>
                <a:sym typeface="DM Sans"/>
              </a:defRPr>
            </a:lvl6pPr>
            <a:lvl7pPr lvl="6" algn="l">
              <a:lnSpc>
                <a:spcPct val="100000"/>
              </a:lnSpc>
              <a:spcBef>
                <a:spcPts val="0"/>
              </a:spcBef>
              <a:spcAft>
                <a:spcPts val="0"/>
              </a:spcAft>
              <a:buSzPts val="2800"/>
              <a:buNone/>
              <a:defRPr>
                <a:latin typeface="DM Sans"/>
                <a:ea typeface="DM Sans"/>
                <a:cs typeface="DM Sans"/>
                <a:sym typeface="DM Sans"/>
              </a:defRPr>
            </a:lvl7pPr>
            <a:lvl8pPr lvl="7" algn="l">
              <a:lnSpc>
                <a:spcPct val="100000"/>
              </a:lnSpc>
              <a:spcBef>
                <a:spcPts val="0"/>
              </a:spcBef>
              <a:spcAft>
                <a:spcPts val="0"/>
              </a:spcAft>
              <a:buSzPts val="2800"/>
              <a:buNone/>
              <a:defRPr>
                <a:latin typeface="DM Sans"/>
                <a:ea typeface="DM Sans"/>
                <a:cs typeface="DM Sans"/>
                <a:sym typeface="DM Sans"/>
              </a:defRPr>
            </a:lvl8pPr>
            <a:lvl9pPr lvl="8" algn="l">
              <a:lnSpc>
                <a:spcPct val="100000"/>
              </a:lnSpc>
              <a:spcBef>
                <a:spcPts val="0"/>
              </a:spcBef>
              <a:spcAft>
                <a:spcPts val="0"/>
              </a:spcAft>
              <a:buSzPts val="2800"/>
              <a:buNone/>
              <a:defRPr>
                <a:latin typeface="DM Sans"/>
                <a:ea typeface="DM Sans"/>
                <a:cs typeface="DM Sans"/>
                <a:sym typeface="DM Sans"/>
              </a:defRPr>
            </a:lvl9pPr>
          </a:lstStyle>
          <a:p/>
        </p:txBody>
      </p:sp>
      <p:pic>
        <p:nvPicPr>
          <p:cNvPr id="199" name="Google Shape;199;p7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0" name="Shape 200"/>
        <p:cNvGrpSpPr/>
        <p:nvPr/>
      </p:nvGrpSpPr>
      <p:grpSpPr>
        <a:xfrm>
          <a:off x="0" y="0"/>
          <a:ext cx="0" cy="0"/>
          <a:chOff x="0" y="0"/>
          <a:chExt cx="0" cy="0"/>
        </a:xfrm>
      </p:grpSpPr>
      <p:sp>
        <p:nvSpPr>
          <p:cNvPr id="201" name="Google Shape;201;p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2" name="Google Shape;202;p7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203" name="Google Shape;203;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04" name="Google Shape;204;p71"/>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05" name="Google Shape;205;p71"/>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206" name="Shape 206"/>
        <p:cNvGrpSpPr/>
        <p:nvPr/>
      </p:nvGrpSpPr>
      <p:grpSpPr>
        <a:xfrm>
          <a:off x="0" y="0"/>
          <a:ext cx="0" cy="0"/>
          <a:chOff x="0" y="0"/>
          <a:chExt cx="0" cy="0"/>
        </a:xfrm>
      </p:grpSpPr>
      <p:sp>
        <p:nvSpPr>
          <p:cNvPr id="207" name="Google Shape;207;p7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8" name="Google Shape;208;p72"/>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09" name="Google Shape;209;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210" name="Google Shape;210;p72"/>
          <p:cNvCxnSpPr/>
          <p:nvPr/>
        </p:nvCxnSpPr>
        <p:spPr>
          <a:xfrm flipH="1" rot="10800000">
            <a:off x="10925" y="1462875"/>
            <a:ext cx="9094800" cy="3300"/>
          </a:xfrm>
          <a:prstGeom prst="straightConnector1">
            <a:avLst/>
          </a:prstGeom>
          <a:noFill/>
          <a:ln cap="flat" cmpd="sng" w="19050">
            <a:solidFill>
              <a:schemeClr val="accent1"/>
            </a:solidFill>
            <a:prstDash val="solid"/>
            <a:round/>
            <a:headEnd len="sm" w="sm" type="none"/>
            <a:tailEnd len="sm" w="sm" type="none"/>
          </a:ln>
        </p:spPr>
      </p:cxnSp>
      <p:sp>
        <p:nvSpPr>
          <p:cNvPr id="211" name="Google Shape;211;p72"/>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12" name="Google Shape;212;p72"/>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13" name="Google Shape;213;p72"/>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sp>
        <p:nvSpPr>
          <p:cNvPr id="214" name="Google Shape;214;p72"/>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indent="-323850" lvl="0" marL="457200" algn="l">
              <a:lnSpc>
                <a:spcPct val="115000"/>
              </a:lnSpc>
              <a:spcBef>
                <a:spcPts val="0"/>
              </a:spcBef>
              <a:spcAft>
                <a:spcPts val="0"/>
              </a:spcAft>
              <a:buSzPts val="1500"/>
              <a:buChar char="●"/>
              <a:defRPr sz="1500"/>
            </a:lvl1pPr>
            <a:lvl2pPr indent="-298450" lvl="1" marL="914400" algn="l">
              <a:lnSpc>
                <a:spcPct val="115000"/>
              </a:lnSpc>
              <a:spcBef>
                <a:spcPts val="0"/>
              </a:spcBef>
              <a:spcAft>
                <a:spcPts val="0"/>
              </a:spcAft>
              <a:buSzPts val="1100"/>
              <a:buChar char="○"/>
              <a:defRPr sz="1100"/>
            </a:lvl2pPr>
            <a:lvl3pPr indent="-298450" lvl="2" marL="1371600" algn="l">
              <a:lnSpc>
                <a:spcPct val="115000"/>
              </a:lnSpc>
              <a:spcBef>
                <a:spcPts val="0"/>
              </a:spcBef>
              <a:spcAft>
                <a:spcPts val="0"/>
              </a:spcAft>
              <a:buSzPts val="1100"/>
              <a:buChar char="■"/>
              <a:defRPr sz="1100"/>
            </a:lvl3pPr>
            <a:lvl4pPr indent="-298450" lvl="3" marL="1828800" algn="l">
              <a:lnSpc>
                <a:spcPct val="115000"/>
              </a:lnSpc>
              <a:spcBef>
                <a:spcPts val="0"/>
              </a:spcBef>
              <a:spcAft>
                <a:spcPts val="0"/>
              </a:spcAft>
              <a:buSzPts val="1100"/>
              <a:buChar char="●"/>
              <a:defRPr sz="1100"/>
            </a:lvl4pPr>
            <a:lvl5pPr indent="-298450" lvl="4" marL="2286000" algn="l">
              <a:lnSpc>
                <a:spcPct val="115000"/>
              </a:lnSpc>
              <a:spcBef>
                <a:spcPts val="0"/>
              </a:spcBef>
              <a:spcAft>
                <a:spcPts val="0"/>
              </a:spcAft>
              <a:buSzPts val="1100"/>
              <a:buChar char="○"/>
              <a:defRPr sz="1100"/>
            </a:lvl5pPr>
            <a:lvl6pPr indent="-298450" lvl="5" marL="2743200" algn="l">
              <a:lnSpc>
                <a:spcPct val="115000"/>
              </a:lnSpc>
              <a:spcBef>
                <a:spcPts val="0"/>
              </a:spcBef>
              <a:spcAft>
                <a:spcPts val="0"/>
              </a:spcAft>
              <a:buSzPts val="1100"/>
              <a:buChar char="■"/>
              <a:defRPr sz="1100"/>
            </a:lvl6pPr>
            <a:lvl7pPr indent="-298450" lvl="6" marL="3200400" algn="l">
              <a:lnSpc>
                <a:spcPct val="115000"/>
              </a:lnSpc>
              <a:spcBef>
                <a:spcPts val="0"/>
              </a:spcBef>
              <a:spcAft>
                <a:spcPts val="0"/>
              </a:spcAft>
              <a:buSzPts val="1100"/>
              <a:buChar char="●"/>
              <a:defRPr sz="1100"/>
            </a:lvl7pPr>
            <a:lvl8pPr indent="-298450" lvl="7" marL="3657600" algn="l">
              <a:lnSpc>
                <a:spcPct val="115000"/>
              </a:lnSpc>
              <a:spcBef>
                <a:spcPts val="0"/>
              </a:spcBef>
              <a:spcAft>
                <a:spcPts val="0"/>
              </a:spcAft>
              <a:buSzPts val="1100"/>
              <a:buChar char="○"/>
              <a:defRPr sz="1100"/>
            </a:lvl8pPr>
            <a:lvl9pPr indent="-298450" lvl="8" marL="4114800" algn="l">
              <a:lnSpc>
                <a:spcPct val="115000"/>
              </a:lnSpc>
              <a:spcBef>
                <a:spcPts val="0"/>
              </a:spcBef>
              <a:spcAft>
                <a:spcPts val="0"/>
              </a:spcAft>
              <a:buSzPts val="1100"/>
              <a:buChar char="■"/>
              <a:defRPr sz="1100"/>
            </a:lvl9pPr>
          </a:lstStyle>
          <a:p/>
        </p:txBody>
      </p:sp>
      <p:pic>
        <p:nvPicPr>
          <p:cNvPr id="215" name="Google Shape;215;p72"/>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16" name="Google Shape;216;p72"/>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CAPTION_ONLY">
    <p:bg>
      <p:bgPr>
        <a:solidFill>
          <a:schemeClr val="lt1"/>
        </a:solidFill>
      </p:bgPr>
    </p:bg>
    <p:spTree>
      <p:nvGrpSpPr>
        <p:cNvPr id="21" name="Shape 21"/>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17" name="Shape 217"/>
        <p:cNvGrpSpPr/>
        <p:nvPr/>
      </p:nvGrpSpPr>
      <p:grpSpPr>
        <a:xfrm>
          <a:off x="0" y="0"/>
          <a:ext cx="0" cy="0"/>
          <a:chOff x="0" y="0"/>
          <a:chExt cx="0" cy="0"/>
        </a:xfrm>
      </p:grpSpPr>
      <p:sp>
        <p:nvSpPr>
          <p:cNvPr id="218" name="Google Shape;218;p73"/>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219" name="Google Shape;219;p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20" name="Google Shape;220;p7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 name="Google Shape;221;p73"/>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22" name="Google Shape;222;p73"/>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223" name="Google Shape;223;p73"/>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4" name="Shape 224"/>
        <p:cNvGrpSpPr/>
        <p:nvPr/>
      </p:nvGrpSpPr>
      <p:grpSpPr>
        <a:xfrm>
          <a:off x="0" y="0"/>
          <a:ext cx="0" cy="0"/>
          <a:chOff x="0" y="0"/>
          <a:chExt cx="0" cy="0"/>
        </a:xfrm>
      </p:grpSpPr>
      <p:sp>
        <p:nvSpPr>
          <p:cNvPr id="225" name="Google Shape;225;p7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6" name="Google Shape;226;p7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7" name="Google Shape;227;p7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28" name="Google Shape;228;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29" name="Google Shape;229;p74"/>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230" name="Shape 230"/>
        <p:cNvGrpSpPr/>
        <p:nvPr/>
      </p:nvGrpSpPr>
      <p:grpSpPr>
        <a:xfrm>
          <a:off x="0" y="0"/>
          <a:ext cx="0" cy="0"/>
          <a:chOff x="0" y="0"/>
          <a:chExt cx="0" cy="0"/>
        </a:xfrm>
      </p:grpSpPr>
      <p:sp>
        <p:nvSpPr>
          <p:cNvPr id="231" name="Google Shape;231;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2" name="Google Shape;232;p75"/>
          <p:cNvSpPr txBox="1"/>
          <p:nvPr>
            <p:ph idx="1" type="body"/>
          </p:nvPr>
        </p:nvSpPr>
        <p:spPr>
          <a:xfrm>
            <a:off x="3117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3" name="Google Shape;233;p75"/>
          <p:cNvSpPr txBox="1"/>
          <p:nvPr>
            <p:ph idx="2" type="body"/>
          </p:nvPr>
        </p:nvSpPr>
        <p:spPr>
          <a:xfrm>
            <a:off x="4832400" y="183942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4" name="Google Shape;234;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35" name="Google Shape;235;p75"/>
          <p:cNvSpPr txBox="1"/>
          <p:nvPr>
            <p:ph idx="3"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36" name="Google Shape;236;p7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7" name="Shape 237"/>
        <p:cNvGrpSpPr/>
        <p:nvPr/>
      </p:nvGrpSpPr>
      <p:grpSpPr>
        <a:xfrm>
          <a:off x="0" y="0"/>
          <a:ext cx="0" cy="0"/>
          <a:chOff x="0" y="0"/>
          <a:chExt cx="0" cy="0"/>
        </a:xfrm>
      </p:grpSpPr>
      <p:sp>
        <p:nvSpPr>
          <p:cNvPr id="238" name="Google Shape;238;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39" name="Google Shape;239;p7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0" name="Google Shape;240;p76"/>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41" name="Google Shape;241;p76"/>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242" name="Shape 242"/>
        <p:cNvGrpSpPr/>
        <p:nvPr/>
      </p:nvGrpSpPr>
      <p:grpSpPr>
        <a:xfrm>
          <a:off x="0" y="0"/>
          <a:ext cx="0" cy="0"/>
          <a:chOff x="0" y="0"/>
          <a:chExt cx="0" cy="0"/>
        </a:xfrm>
      </p:grpSpPr>
      <p:pic>
        <p:nvPicPr>
          <p:cNvPr id="243" name="Google Shape;243;p77"/>
          <p:cNvPicPr preferRelativeResize="0"/>
          <p:nvPr/>
        </p:nvPicPr>
        <p:blipFill rotWithShape="1">
          <a:blip r:embed="rId2">
            <a:alphaModFix/>
          </a:blip>
          <a:srcRect b="0" l="0" r="911" t="7062"/>
          <a:stretch/>
        </p:blipFill>
        <p:spPr>
          <a:xfrm>
            <a:off x="-51450" y="-76200"/>
            <a:ext cx="9247002" cy="5319125"/>
          </a:xfrm>
          <a:prstGeom prst="rect">
            <a:avLst/>
          </a:prstGeom>
          <a:noFill/>
          <a:ln>
            <a:noFill/>
          </a:ln>
        </p:spPr>
      </p:pic>
      <p:sp>
        <p:nvSpPr>
          <p:cNvPr id="244" name="Google Shape;244;p77"/>
          <p:cNvSpPr/>
          <p:nvPr/>
        </p:nvSpPr>
        <p:spPr>
          <a:xfrm>
            <a:off x="671100" y="437400"/>
            <a:ext cx="7801800" cy="4268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7"/>
          <p:cNvSpPr txBox="1"/>
          <p:nvPr>
            <p:ph type="title"/>
          </p:nvPr>
        </p:nvSpPr>
        <p:spPr>
          <a:xfrm>
            <a:off x="311700" y="2170975"/>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3400"/>
              <a:buNone/>
              <a:defRPr sz="3400">
                <a:solidFill>
                  <a:schemeClr val="lt1"/>
                </a:solidFill>
              </a:defRPr>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p:txBody>
      </p:sp>
      <p:sp>
        <p:nvSpPr>
          <p:cNvPr id="246" name="Google Shape;246;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7" name="Google Shape;247;p77"/>
          <p:cNvPicPr preferRelativeResize="0"/>
          <p:nvPr/>
        </p:nvPicPr>
        <p:blipFill rotWithShape="1">
          <a:blip r:embed="rId3">
            <a:alphaModFix/>
          </a:blip>
          <a:srcRect b="0" l="0" r="0" t="0"/>
          <a:stretch/>
        </p:blipFill>
        <p:spPr>
          <a:xfrm>
            <a:off x="3840637" y="4295075"/>
            <a:ext cx="1462825" cy="222850"/>
          </a:xfrm>
          <a:prstGeom prst="rect">
            <a:avLst/>
          </a:prstGeom>
          <a:noFill/>
          <a:ln>
            <a:noFill/>
          </a:ln>
        </p:spPr>
      </p:pic>
      <p:pic>
        <p:nvPicPr>
          <p:cNvPr id="248" name="Google Shape;248;p77"/>
          <p:cNvPicPr preferRelativeResize="0"/>
          <p:nvPr/>
        </p:nvPicPr>
        <p:blipFill rotWithShape="1">
          <a:blip r:embed="rId4">
            <a:alphaModFix/>
          </a:blip>
          <a:srcRect b="-30191" l="0" r="-10986" t="0"/>
          <a:stretch/>
        </p:blipFill>
        <p:spPr>
          <a:xfrm>
            <a:off x="7500250" y="3983736"/>
            <a:ext cx="1574902" cy="14279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49" name="Shape 249"/>
        <p:cNvGrpSpPr/>
        <p:nvPr/>
      </p:nvGrpSpPr>
      <p:grpSpPr>
        <a:xfrm>
          <a:off x="0" y="0"/>
          <a:ext cx="0" cy="0"/>
          <a:chOff x="0" y="0"/>
          <a:chExt cx="0" cy="0"/>
        </a:xfrm>
      </p:grpSpPr>
      <p:sp>
        <p:nvSpPr>
          <p:cNvPr id="250" name="Google Shape;250;p7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51" name="Google Shape;251;p7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2" name="Google Shape;252;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53" name="Google Shape;253;p7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54" name="Shape 254"/>
        <p:cNvGrpSpPr/>
        <p:nvPr/>
      </p:nvGrpSpPr>
      <p:grpSpPr>
        <a:xfrm>
          <a:off x="0" y="0"/>
          <a:ext cx="0" cy="0"/>
          <a:chOff x="0" y="0"/>
          <a:chExt cx="0" cy="0"/>
        </a:xfrm>
      </p:grpSpPr>
      <p:sp>
        <p:nvSpPr>
          <p:cNvPr id="255" name="Google Shape;255;p7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6" name="Google Shape;256;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57" name="Google Shape;257;p79"/>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58" name="Shape 258"/>
        <p:cNvGrpSpPr/>
        <p:nvPr/>
      </p:nvGrpSpPr>
      <p:grpSpPr>
        <a:xfrm>
          <a:off x="0" y="0"/>
          <a:ext cx="0" cy="0"/>
          <a:chOff x="0" y="0"/>
          <a:chExt cx="0" cy="0"/>
        </a:xfrm>
      </p:grpSpPr>
      <p:sp>
        <p:nvSpPr>
          <p:cNvPr id="259" name="Google Shape;259;p80"/>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8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61" name="Google Shape;261;p8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62" name="Google Shape;262;p8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263" name="Google Shape;263;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64" name="Google Shape;264;p8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bg>
      <p:bgPr>
        <a:solidFill>
          <a:schemeClr val="accent1"/>
        </a:solidFill>
      </p:bgPr>
    </p:bg>
    <p:spTree>
      <p:nvGrpSpPr>
        <p:cNvPr id="265" name="Shape 265"/>
        <p:cNvGrpSpPr/>
        <p:nvPr/>
      </p:nvGrpSpPr>
      <p:grpSpPr>
        <a:xfrm>
          <a:off x="0" y="0"/>
          <a:ext cx="0" cy="0"/>
          <a:chOff x="0" y="0"/>
          <a:chExt cx="0" cy="0"/>
        </a:xfrm>
      </p:grpSpPr>
      <p:sp>
        <p:nvSpPr>
          <p:cNvPr id="266" name="Google Shape;266;p81"/>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67" name="Google Shape;267;p81"/>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268" name="Google Shape;268;p81"/>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81"/>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270" name="Google Shape;270;p81"/>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hart">
  <p:cSld name="Extra Wide Chart">
    <p:bg>
      <p:bgPr>
        <a:solidFill>
          <a:schemeClr val="accent1"/>
        </a:solidFill>
      </p:bgPr>
    </p:bg>
    <p:spTree>
      <p:nvGrpSpPr>
        <p:cNvPr id="271" name="Shape 271"/>
        <p:cNvGrpSpPr/>
        <p:nvPr/>
      </p:nvGrpSpPr>
      <p:grpSpPr>
        <a:xfrm>
          <a:off x="0" y="0"/>
          <a:ext cx="0" cy="0"/>
          <a:chOff x="0" y="0"/>
          <a:chExt cx="0" cy="0"/>
        </a:xfrm>
      </p:grpSpPr>
      <p:sp>
        <p:nvSpPr>
          <p:cNvPr id="272" name="Google Shape;272;p82"/>
          <p:cNvSpPr txBox="1"/>
          <p:nvPr>
            <p:ph type="title"/>
          </p:nvPr>
        </p:nvSpPr>
        <p:spPr>
          <a:xfrm>
            <a:off x="7264575" y="269975"/>
            <a:ext cx="1444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73" name="Google Shape;273;p82"/>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274" name="Google Shape;274;p82"/>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82"/>
          <p:cNvSpPr txBox="1"/>
          <p:nvPr>
            <p:ph idx="1" type="body"/>
          </p:nvPr>
        </p:nvSpPr>
        <p:spPr>
          <a:xfrm>
            <a:off x="7319525" y="1967225"/>
            <a:ext cx="18243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276" name="Google Shape;276;p82"/>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22" name="Shape 22"/>
        <p:cNvGrpSpPr/>
        <p:nvPr/>
      </p:nvGrpSpPr>
      <p:grpSpPr>
        <a:xfrm>
          <a:off x="0" y="0"/>
          <a:ext cx="0" cy="0"/>
          <a:chOff x="0" y="0"/>
          <a:chExt cx="0" cy="0"/>
        </a:xfrm>
      </p:grpSpPr>
      <p:pic>
        <p:nvPicPr>
          <p:cNvPr id="23" name="Google Shape;23;p46"/>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24" name="Google Shape;24;p46"/>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 name="Google Shape;26;p4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27" name="Google Shape;2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8" name="Google Shape;28;p46"/>
          <p:cNvPicPr preferRelativeResize="0"/>
          <p:nvPr/>
        </p:nvPicPr>
        <p:blipFill rotWithShape="1">
          <a:blip r:embed="rId3">
            <a:alphaModFix/>
          </a:blip>
          <a:srcRect b="20759" l="0" r="7191" t="0"/>
          <a:stretch/>
        </p:blipFill>
        <p:spPr>
          <a:xfrm>
            <a:off x="8130300" y="4447000"/>
            <a:ext cx="1055401" cy="696500"/>
          </a:xfrm>
          <a:prstGeom prst="rect">
            <a:avLst/>
          </a:prstGeom>
          <a:noFill/>
          <a:ln>
            <a:noFill/>
          </a:ln>
        </p:spPr>
      </p:pic>
      <p:pic>
        <p:nvPicPr>
          <p:cNvPr id="29" name="Google Shape;29;p46"/>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bg>
      <p:bgPr>
        <a:solidFill>
          <a:schemeClr val="lt1"/>
        </a:solidFill>
      </p:bgPr>
    </p:bg>
    <p:spTree>
      <p:nvGrpSpPr>
        <p:cNvPr id="277" name="Shape 277"/>
        <p:cNvGrpSpPr/>
        <p:nvPr/>
      </p:nvGrpSpPr>
      <p:grpSpPr>
        <a:xfrm>
          <a:off x="0" y="0"/>
          <a:ext cx="0" cy="0"/>
          <a:chOff x="0" y="0"/>
          <a:chExt cx="0" cy="0"/>
        </a:xfrm>
      </p:grpSpPr>
      <p:pic>
        <p:nvPicPr>
          <p:cNvPr id="278" name="Google Shape;278;p83"/>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279" name="Google Shape;279;p83"/>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8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12000"/>
              <a:buNone/>
              <a:defRPr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81" name="Google Shape;281;p8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04800" lvl="1" marL="914400" algn="ctr">
              <a:lnSpc>
                <a:spcPct val="115000"/>
              </a:lnSpc>
              <a:spcBef>
                <a:spcPts val="0"/>
              </a:spcBef>
              <a:spcAft>
                <a:spcPts val="0"/>
              </a:spcAft>
              <a:buSzPts val="1200"/>
              <a:buChar char="○"/>
              <a:defRPr/>
            </a:lvl2pPr>
            <a:lvl3pPr indent="-304800" lvl="2" marL="1371600" algn="ctr">
              <a:lnSpc>
                <a:spcPct val="115000"/>
              </a:lnSpc>
              <a:spcBef>
                <a:spcPts val="0"/>
              </a:spcBef>
              <a:spcAft>
                <a:spcPts val="0"/>
              </a:spcAft>
              <a:buSzPts val="1200"/>
              <a:buChar char="■"/>
              <a:defRPr/>
            </a:lvl3pPr>
            <a:lvl4pPr indent="-304800" lvl="3" marL="1828800" algn="ctr">
              <a:lnSpc>
                <a:spcPct val="115000"/>
              </a:lnSpc>
              <a:spcBef>
                <a:spcPts val="0"/>
              </a:spcBef>
              <a:spcAft>
                <a:spcPts val="0"/>
              </a:spcAft>
              <a:buSzPts val="1200"/>
              <a:buChar char="●"/>
              <a:defRPr/>
            </a:lvl4pPr>
            <a:lvl5pPr indent="-304800" lvl="4" marL="2286000" algn="ctr">
              <a:lnSpc>
                <a:spcPct val="115000"/>
              </a:lnSpc>
              <a:spcBef>
                <a:spcPts val="0"/>
              </a:spcBef>
              <a:spcAft>
                <a:spcPts val="0"/>
              </a:spcAft>
              <a:buSzPts val="1200"/>
              <a:buChar char="○"/>
              <a:defRPr/>
            </a:lvl5pPr>
            <a:lvl6pPr indent="-298450" lvl="5" marL="2743200" algn="ctr">
              <a:lnSpc>
                <a:spcPct val="115000"/>
              </a:lnSpc>
              <a:spcBef>
                <a:spcPts val="0"/>
              </a:spcBef>
              <a:spcAft>
                <a:spcPts val="0"/>
              </a:spcAft>
              <a:buSzPts val="1100"/>
              <a:buChar char="■"/>
              <a:defRPr/>
            </a:lvl6pPr>
            <a:lvl7pPr indent="-292100" lvl="6" marL="3200400" algn="ctr">
              <a:lnSpc>
                <a:spcPct val="115000"/>
              </a:lnSpc>
              <a:spcBef>
                <a:spcPts val="0"/>
              </a:spcBef>
              <a:spcAft>
                <a:spcPts val="0"/>
              </a:spcAft>
              <a:buSzPts val="1000"/>
              <a:buChar char="●"/>
              <a:defRPr/>
            </a:lvl7pPr>
            <a:lvl8pPr indent="-292100" lvl="7" marL="3657600" algn="ctr">
              <a:lnSpc>
                <a:spcPct val="115000"/>
              </a:lnSpc>
              <a:spcBef>
                <a:spcPts val="0"/>
              </a:spcBef>
              <a:spcAft>
                <a:spcPts val="0"/>
              </a:spcAft>
              <a:buSzPts val="1000"/>
              <a:buChar char="○"/>
              <a:defRPr/>
            </a:lvl8pPr>
            <a:lvl9pPr indent="-292100" lvl="8" marL="4114800" algn="ctr">
              <a:lnSpc>
                <a:spcPct val="115000"/>
              </a:lnSpc>
              <a:spcBef>
                <a:spcPts val="0"/>
              </a:spcBef>
              <a:spcAft>
                <a:spcPts val="0"/>
              </a:spcAft>
              <a:buSzPts val="1000"/>
              <a:buChar char="■"/>
              <a:defRPr/>
            </a:lvl9pPr>
          </a:lstStyle>
          <a:p/>
        </p:txBody>
      </p:sp>
      <p:sp>
        <p:nvSpPr>
          <p:cNvPr id="282" name="Google Shape;282;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83" name="Google Shape;283;p83"/>
          <p:cNvPicPr preferRelativeResize="0"/>
          <p:nvPr/>
        </p:nvPicPr>
        <p:blipFill rotWithShape="1">
          <a:blip r:embed="rId3">
            <a:alphaModFix/>
          </a:blip>
          <a:srcRect b="20759" l="0" r="7191" t="0"/>
          <a:stretch/>
        </p:blipFill>
        <p:spPr>
          <a:xfrm>
            <a:off x="8130300" y="4447000"/>
            <a:ext cx="1055401" cy="696500"/>
          </a:xfrm>
          <a:prstGeom prst="rect">
            <a:avLst/>
          </a:prstGeom>
          <a:noFill/>
          <a:ln>
            <a:noFill/>
          </a:ln>
        </p:spPr>
      </p:pic>
      <p:pic>
        <p:nvPicPr>
          <p:cNvPr id="284" name="Google Shape;284;p83"/>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 number 2">
    <p:spTree>
      <p:nvGrpSpPr>
        <p:cNvPr id="285" name="Shape 285"/>
        <p:cNvGrpSpPr/>
        <p:nvPr/>
      </p:nvGrpSpPr>
      <p:grpSpPr>
        <a:xfrm>
          <a:off x="0" y="0"/>
          <a:ext cx="0" cy="0"/>
          <a:chOff x="0" y="0"/>
          <a:chExt cx="0" cy="0"/>
        </a:xfrm>
      </p:grpSpPr>
      <p:pic>
        <p:nvPicPr>
          <p:cNvPr id="286" name="Google Shape;286;p84"/>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287" name="Google Shape;287;p84"/>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p84"/>
          <p:cNvPicPr preferRelativeResize="0"/>
          <p:nvPr/>
        </p:nvPicPr>
        <p:blipFill rotWithShape="1">
          <a:blip r:embed="rId3">
            <a:alphaModFix/>
          </a:blip>
          <a:srcRect b="0" l="0" r="0" t="0"/>
          <a:stretch/>
        </p:blipFill>
        <p:spPr>
          <a:xfrm>
            <a:off x="454975" y="4663225"/>
            <a:ext cx="1001051" cy="152925"/>
          </a:xfrm>
          <a:prstGeom prst="rect">
            <a:avLst/>
          </a:prstGeom>
          <a:noFill/>
          <a:ln>
            <a:noFill/>
          </a:ln>
        </p:spPr>
      </p:pic>
      <p:sp>
        <p:nvSpPr>
          <p:cNvPr id="289" name="Google Shape;289;p84"/>
          <p:cNvSpPr txBox="1"/>
          <p:nvPr>
            <p:ph type="title"/>
          </p:nvPr>
        </p:nvSpPr>
        <p:spPr>
          <a:xfrm>
            <a:off x="3117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0" name="Google Shape;290;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1" name="Google Shape;291;p84"/>
          <p:cNvSpPr txBox="1"/>
          <p:nvPr>
            <p:ph idx="2" type="title"/>
          </p:nvPr>
        </p:nvSpPr>
        <p:spPr>
          <a:xfrm>
            <a:off x="3005400"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2" name="Google Shape;292;p84"/>
          <p:cNvSpPr txBox="1"/>
          <p:nvPr>
            <p:ph idx="3" type="title"/>
          </p:nvPr>
        </p:nvSpPr>
        <p:spPr>
          <a:xfrm>
            <a:off x="5813275" y="12953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3" name="Google Shape;293;p84"/>
          <p:cNvSpPr txBox="1"/>
          <p:nvPr>
            <p:ph idx="4" type="title"/>
          </p:nvPr>
        </p:nvSpPr>
        <p:spPr>
          <a:xfrm>
            <a:off x="3117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4" name="Google Shape;294;p84"/>
          <p:cNvSpPr txBox="1"/>
          <p:nvPr>
            <p:ph idx="5" type="title"/>
          </p:nvPr>
        </p:nvSpPr>
        <p:spPr>
          <a:xfrm>
            <a:off x="3005400"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5" name="Google Shape;295;p84"/>
          <p:cNvSpPr txBox="1"/>
          <p:nvPr>
            <p:ph idx="6" type="title"/>
          </p:nvPr>
        </p:nvSpPr>
        <p:spPr>
          <a:xfrm>
            <a:off x="5813275" y="2995500"/>
            <a:ext cx="2693700" cy="8952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B095FF"/>
              </a:buClr>
              <a:buSzPts val="7200"/>
              <a:buNone/>
              <a:defRPr sz="7200">
                <a:solidFill>
                  <a:srgbClr val="B095FF"/>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296" name="Google Shape;296;p84"/>
          <p:cNvSpPr txBox="1"/>
          <p:nvPr>
            <p:ph idx="1" type="body"/>
          </p:nvPr>
        </p:nvSpPr>
        <p:spPr>
          <a:xfrm>
            <a:off x="3117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7" name="Google Shape;297;p84"/>
          <p:cNvSpPr txBox="1"/>
          <p:nvPr>
            <p:ph idx="7" type="body"/>
          </p:nvPr>
        </p:nvSpPr>
        <p:spPr>
          <a:xfrm>
            <a:off x="30054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8" name="Google Shape;298;p84"/>
          <p:cNvSpPr txBox="1"/>
          <p:nvPr>
            <p:ph idx="8" type="body"/>
          </p:nvPr>
        </p:nvSpPr>
        <p:spPr>
          <a:xfrm>
            <a:off x="5699100" y="2028600"/>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9" name="Google Shape;299;p84"/>
          <p:cNvSpPr txBox="1"/>
          <p:nvPr>
            <p:ph idx="9" type="body"/>
          </p:nvPr>
        </p:nvSpPr>
        <p:spPr>
          <a:xfrm>
            <a:off x="3117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0" name="Google Shape;300;p84"/>
          <p:cNvSpPr txBox="1"/>
          <p:nvPr>
            <p:ph idx="13" type="body"/>
          </p:nvPr>
        </p:nvSpPr>
        <p:spPr>
          <a:xfrm>
            <a:off x="30054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1" name="Google Shape;301;p84"/>
          <p:cNvSpPr txBox="1"/>
          <p:nvPr>
            <p:ph idx="14" type="body"/>
          </p:nvPr>
        </p:nvSpPr>
        <p:spPr>
          <a:xfrm>
            <a:off x="5699100" y="3823225"/>
            <a:ext cx="21699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2" name="Google Shape;302;p84"/>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03" name="Shape 303"/>
        <p:cNvGrpSpPr/>
        <p:nvPr/>
      </p:nvGrpSpPr>
      <p:grpSpPr>
        <a:xfrm>
          <a:off x="0" y="0"/>
          <a:ext cx="0" cy="0"/>
          <a:chOff x="0" y="0"/>
          <a:chExt cx="0" cy="0"/>
        </a:xfrm>
      </p:grpSpPr>
      <p:pic>
        <p:nvPicPr>
          <p:cNvPr id="304" name="Google Shape;304;p85"/>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1">
    <p:spTree>
      <p:nvGrpSpPr>
        <p:cNvPr id="305" name="Shape 305"/>
        <p:cNvGrpSpPr/>
        <p:nvPr/>
      </p:nvGrpSpPr>
      <p:grpSpPr>
        <a:xfrm>
          <a:off x="0" y="0"/>
          <a:ext cx="0" cy="0"/>
          <a:chOff x="0" y="0"/>
          <a:chExt cx="0" cy="0"/>
        </a:xfrm>
      </p:grpSpPr>
      <p:pic>
        <p:nvPicPr>
          <p:cNvPr id="306" name="Google Shape;306;p86"/>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307" name="Google Shape;307;p86"/>
          <p:cNvSpPr/>
          <p:nvPr/>
        </p:nvSpPr>
        <p:spPr>
          <a:xfrm>
            <a:off x="251400" y="237525"/>
            <a:ext cx="8641200" cy="17604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86"/>
          <p:cNvSpPr/>
          <p:nvPr/>
        </p:nvSpPr>
        <p:spPr>
          <a:xfrm>
            <a:off x="251475" y="2270300"/>
            <a:ext cx="2710500" cy="2598600"/>
          </a:xfrm>
          <a:prstGeom prst="roundRect">
            <a:avLst>
              <a:gd fmla="val 7527" name="adj"/>
            </a:avLst>
          </a:pr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86"/>
          <p:cNvSpPr/>
          <p:nvPr/>
        </p:nvSpPr>
        <p:spPr>
          <a:xfrm>
            <a:off x="3200288" y="2270300"/>
            <a:ext cx="2710500" cy="2598600"/>
          </a:xfrm>
          <a:prstGeom prst="roundRect">
            <a:avLst>
              <a:gd fmla="val 7527" name="adj"/>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86"/>
          <p:cNvSpPr/>
          <p:nvPr/>
        </p:nvSpPr>
        <p:spPr>
          <a:xfrm>
            <a:off x="6136675" y="2270300"/>
            <a:ext cx="2710500" cy="2598600"/>
          </a:xfrm>
          <a:prstGeom prst="roundRect">
            <a:avLst>
              <a:gd fmla="val 752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86"/>
          <p:cNvSpPr txBox="1"/>
          <p:nvPr>
            <p:ph type="title"/>
          </p:nvPr>
        </p:nvSpPr>
        <p:spPr>
          <a:xfrm>
            <a:off x="3225638"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312" name="Google Shape;312;p86"/>
          <p:cNvSpPr txBox="1"/>
          <p:nvPr>
            <p:ph idx="1" type="body"/>
          </p:nvPr>
        </p:nvSpPr>
        <p:spPr>
          <a:xfrm>
            <a:off x="3225638"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313" name="Google Shape;313;p86"/>
          <p:cNvSpPr txBox="1"/>
          <p:nvPr>
            <p:ph idx="2" type="title"/>
          </p:nvPr>
        </p:nvSpPr>
        <p:spPr>
          <a:xfrm>
            <a:off x="6162025"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14" name="Google Shape;314;p86"/>
          <p:cNvSpPr txBox="1"/>
          <p:nvPr>
            <p:ph idx="3" type="body"/>
          </p:nvPr>
        </p:nvSpPr>
        <p:spPr>
          <a:xfrm>
            <a:off x="6162025"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15" name="Google Shape;315;p86"/>
          <p:cNvSpPr txBox="1"/>
          <p:nvPr>
            <p:ph idx="4" type="title"/>
          </p:nvPr>
        </p:nvSpPr>
        <p:spPr>
          <a:xfrm>
            <a:off x="251400" y="2530400"/>
            <a:ext cx="2659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16" name="Google Shape;316;p86"/>
          <p:cNvSpPr txBox="1"/>
          <p:nvPr>
            <p:ph idx="5" type="body"/>
          </p:nvPr>
        </p:nvSpPr>
        <p:spPr>
          <a:xfrm>
            <a:off x="251400" y="3390075"/>
            <a:ext cx="2659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17" name="Google Shape;317;p86"/>
          <p:cNvSpPr txBox="1"/>
          <p:nvPr>
            <p:ph idx="6" type="title"/>
          </p:nvPr>
        </p:nvSpPr>
        <p:spPr>
          <a:xfrm>
            <a:off x="0" y="673025"/>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Blank">
  <p:cSld name="White-Blank">
    <p:bg>
      <p:bgPr>
        <a:solidFill>
          <a:schemeClr val="lt1"/>
        </a:solidFill>
      </p:bgPr>
    </p:bg>
    <p:spTree>
      <p:nvGrpSpPr>
        <p:cNvPr id="318" name="Shape 318"/>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Layout 2">
    <p:spTree>
      <p:nvGrpSpPr>
        <p:cNvPr id="319" name="Shape 319"/>
        <p:cNvGrpSpPr/>
        <p:nvPr/>
      </p:nvGrpSpPr>
      <p:grpSpPr>
        <a:xfrm>
          <a:off x="0" y="0"/>
          <a:ext cx="0" cy="0"/>
          <a:chOff x="0" y="0"/>
          <a:chExt cx="0" cy="0"/>
        </a:xfrm>
      </p:grpSpPr>
      <p:sp>
        <p:nvSpPr>
          <p:cNvPr id="320" name="Google Shape;320;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21" name="Google Shape;321;p88"/>
          <p:cNvSpPr/>
          <p:nvPr/>
        </p:nvSpPr>
        <p:spPr>
          <a:xfrm>
            <a:off x="480763" y="1417293"/>
            <a:ext cx="2614200" cy="1218600"/>
          </a:xfrm>
          <a:prstGeom prst="roundRect">
            <a:avLst>
              <a:gd fmla="val 13383"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88"/>
          <p:cNvSpPr/>
          <p:nvPr/>
        </p:nvSpPr>
        <p:spPr>
          <a:xfrm>
            <a:off x="3214663" y="1417293"/>
            <a:ext cx="2614200" cy="1218600"/>
          </a:xfrm>
          <a:prstGeom prst="roundRect">
            <a:avLst>
              <a:gd fmla="val 12247" name="adj"/>
            </a:avLst>
          </a:prstGeom>
          <a:solidFill>
            <a:srgbClr val="FCCB6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88"/>
          <p:cNvSpPr/>
          <p:nvPr/>
        </p:nvSpPr>
        <p:spPr>
          <a:xfrm>
            <a:off x="5948563" y="1417293"/>
            <a:ext cx="2614200" cy="1218600"/>
          </a:xfrm>
          <a:prstGeom prst="roundRect">
            <a:avLst>
              <a:gd fmla="val 11110"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4" name="Google Shape;324;p88"/>
          <p:cNvCxnSpPr/>
          <p:nvPr/>
        </p:nvCxnSpPr>
        <p:spPr>
          <a:xfrm rot="10800000">
            <a:off x="495438" y="2902032"/>
            <a:ext cx="8167800" cy="0"/>
          </a:xfrm>
          <a:prstGeom prst="straightConnector1">
            <a:avLst/>
          </a:prstGeom>
          <a:noFill/>
          <a:ln cap="flat" cmpd="sng" w="9525">
            <a:solidFill>
              <a:srgbClr val="C5CED6"/>
            </a:solidFill>
            <a:prstDash val="dot"/>
            <a:round/>
            <a:headEnd len="sm" w="sm" type="none"/>
            <a:tailEnd len="sm" w="sm" type="none"/>
          </a:ln>
        </p:spPr>
      </p:cxnSp>
      <p:sp>
        <p:nvSpPr>
          <p:cNvPr id="325" name="Google Shape;325;p88"/>
          <p:cNvSpPr txBox="1"/>
          <p:nvPr>
            <p:ph type="title"/>
          </p:nvPr>
        </p:nvSpPr>
        <p:spPr>
          <a:xfrm>
            <a:off x="5486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accent1"/>
              </a:buClr>
              <a:buSzPts val="4700"/>
              <a:buNone/>
              <a:defRPr b="1" sz="47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26" name="Google Shape;326;p88"/>
          <p:cNvSpPr txBox="1"/>
          <p:nvPr>
            <p:ph idx="2" type="title"/>
          </p:nvPr>
        </p:nvSpPr>
        <p:spPr>
          <a:xfrm>
            <a:off x="331565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700"/>
              <a:buNone/>
              <a:defRPr b="1" sz="47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27" name="Google Shape;327;p88"/>
          <p:cNvSpPr txBox="1"/>
          <p:nvPr>
            <p:ph idx="3" type="title"/>
          </p:nvPr>
        </p:nvSpPr>
        <p:spPr>
          <a:xfrm>
            <a:off x="0" y="21900"/>
            <a:ext cx="9144000" cy="7557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sp>
        <p:nvSpPr>
          <p:cNvPr id="328" name="Google Shape;328;p88"/>
          <p:cNvSpPr txBox="1"/>
          <p:nvPr>
            <p:ph idx="4" type="title"/>
          </p:nvPr>
        </p:nvSpPr>
        <p:spPr>
          <a:xfrm>
            <a:off x="6082700" y="1837163"/>
            <a:ext cx="13749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dk2"/>
              </a:buClr>
              <a:buSzPts val="4700"/>
              <a:buNone/>
              <a:defRPr b="1" sz="47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p:txBody>
      </p:sp>
      <p:sp>
        <p:nvSpPr>
          <p:cNvPr id="329" name="Google Shape;329;p88"/>
          <p:cNvSpPr txBox="1"/>
          <p:nvPr>
            <p:ph idx="1" type="subTitle"/>
          </p:nvPr>
        </p:nvSpPr>
        <p:spPr>
          <a:xfrm>
            <a:off x="623400"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solidFill>
                  <a:schemeClr val="accent1"/>
                </a:solidFill>
              </a:defRPr>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30" name="Google Shape;330;p88"/>
          <p:cNvSpPr txBox="1"/>
          <p:nvPr>
            <p:ph idx="5" type="subTitle"/>
          </p:nvPr>
        </p:nvSpPr>
        <p:spPr>
          <a:xfrm>
            <a:off x="328598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900"/>
              <a:buNone/>
              <a:defRPr b="1" sz="900"/>
            </a:lvl1pPr>
            <a:lvl2pPr lvl="1" algn="l">
              <a:lnSpc>
                <a:spcPct val="100000"/>
              </a:lnSpc>
              <a:spcBef>
                <a:spcPts val="0"/>
              </a:spcBef>
              <a:spcAft>
                <a:spcPts val="0"/>
              </a:spcAft>
              <a:buSzPts val="1800"/>
              <a:buFont typeface="DM Sans"/>
              <a:buNone/>
              <a:defRPr sz="1800">
                <a:latin typeface="DM Sans"/>
                <a:ea typeface="DM Sans"/>
                <a:cs typeface="DM Sans"/>
                <a:sym typeface="DM Sans"/>
              </a:defRPr>
            </a:lvl2pPr>
            <a:lvl3pPr lvl="2" algn="l">
              <a:lnSpc>
                <a:spcPct val="100000"/>
              </a:lnSpc>
              <a:spcBef>
                <a:spcPts val="0"/>
              </a:spcBef>
              <a:spcAft>
                <a:spcPts val="0"/>
              </a:spcAft>
              <a:buSzPts val="1800"/>
              <a:buFont typeface="DM Sans"/>
              <a:buNone/>
              <a:defRPr sz="1800">
                <a:latin typeface="DM Sans"/>
                <a:ea typeface="DM Sans"/>
                <a:cs typeface="DM Sans"/>
                <a:sym typeface="DM Sans"/>
              </a:defRPr>
            </a:lvl3pPr>
            <a:lvl4pPr lvl="3" algn="l">
              <a:lnSpc>
                <a:spcPct val="100000"/>
              </a:lnSpc>
              <a:spcBef>
                <a:spcPts val="0"/>
              </a:spcBef>
              <a:spcAft>
                <a:spcPts val="0"/>
              </a:spcAft>
              <a:buSzPts val="1800"/>
              <a:buFont typeface="DM Sans"/>
              <a:buNone/>
              <a:defRPr sz="1800">
                <a:latin typeface="DM Sans"/>
                <a:ea typeface="DM Sans"/>
                <a:cs typeface="DM Sans"/>
                <a:sym typeface="DM Sans"/>
              </a:defRPr>
            </a:lvl4pPr>
            <a:lvl5pPr lvl="4" algn="l">
              <a:lnSpc>
                <a:spcPct val="100000"/>
              </a:lnSpc>
              <a:spcBef>
                <a:spcPts val="0"/>
              </a:spcBef>
              <a:spcAft>
                <a:spcPts val="0"/>
              </a:spcAft>
              <a:buSzPts val="1800"/>
              <a:buFont typeface="DM Sans"/>
              <a:buNone/>
              <a:defRPr sz="1800">
                <a:latin typeface="DM Sans"/>
                <a:ea typeface="DM Sans"/>
                <a:cs typeface="DM Sans"/>
                <a:sym typeface="DM Sans"/>
              </a:defRPr>
            </a:lvl5pPr>
            <a:lvl6pPr lvl="5" algn="l">
              <a:lnSpc>
                <a:spcPct val="100000"/>
              </a:lnSpc>
              <a:spcBef>
                <a:spcPts val="0"/>
              </a:spcBef>
              <a:spcAft>
                <a:spcPts val="0"/>
              </a:spcAft>
              <a:buSzPts val="1800"/>
              <a:buFont typeface="DM Sans"/>
              <a:buNone/>
              <a:defRPr sz="1800">
                <a:latin typeface="DM Sans"/>
                <a:ea typeface="DM Sans"/>
                <a:cs typeface="DM Sans"/>
                <a:sym typeface="DM Sans"/>
              </a:defRPr>
            </a:lvl6pPr>
            <a:lvl7pPr lvl="6" algn="l">
              <a:lnSpc>
                <a:spcPct val="100000"/>
              </a:lnSpc>
              <a:spcBef>
                <a:spcPts val="0"/>
              </a:spcBef>
              <a:spcAft>
                <a:spcPts val="0"/>
              </a:spcAft>
              <a:buSzPts val="1800"/>
              <a:buFont typeface="DM Sans"/>
              <a:buNone/>
              <a:defRPr sz="1800">
                <a:latin typeface="DM Sans"/>
                <a:ea typeface="DM Sans"/>
                <a:cs typeface="DM Sans"/>
                <a:sym typeface="DM Sans"/>
              </a:defRPr>
            </a:lvl7pPr>
            <a:lvl8pPr lvl="7" algn="l">
              <a:lnSpc>
                <a:spcPct val="100000"/>
              </a:lnSpc>
              <a:spcBef>
                <a:spcPts val="0"/>
              </a:spcBef>
              <a:spcAft>
                <a:spcPts val="0"/>
              </a:spcAft>
              <a:buSzPts val="1800"/>
              <a:buFont typeface="DM Sans"/>
              <a:buNone/>
              <a:defRPr sz="1800">
                <a:latin typeface="DM Sans"/>
                <a:ea typeface="DM Sans"/>
                <a:cs typeface="DM Sans"/>
                <a:sym typeface="DM Sans"/>
              </a:defRPr>
            </a:lvl8pPr>
            <a:lvl9pPr lvl="8" algn="l">
              <a:lnSpc>
                <a:spcPct val="100000"/>
              </a:lnSpc>
              <a:spcBef>
                <a:spcPts val="0"/>
              </a:spcBef>
              <a:spcAft>
                <a:spcPts val="0"/>
              </a:spcAft>
              <a:buSzPts val="1800"/>
              <a:buFont typeface="DM Sans"/>
              <a:buNone/>
              <a:defRPr sz="1800">
                <a:latin typeface="DM Sans"/>
                <a:ea typeface="DM Sans"/>
                <a:cs typeface="DM Sans"/>
                <a:sym typeface="DM Sans"/>
              </a:defRPr>
            </a:lvl9pPr>
          </a:lstStyle>
          <a:p/>
        </p:txBody>
      </p:sp>
      <p:sp>
        <p:nvSpPr>
          <p:cNvPr id="331" name="Google Shape;331;p88"/>
          <p:cNvSpPr txBox="1"/>
          <p:nvPr>
            <p:ph idx="6" type="subTitle"/>
          </p:nvPr>
        </p:nvSpPr>
        <p:spPr>
          <a:xfrm>
            <a:off x="6025538" y="1552975"/>
            <a:ext cx="23946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900"/>
              <a:buNone/>
              <a:defRPr b="1" sz="900"/>
            </a:lvl1pPr>
            <a:lvl2pPr lvl="1"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2pPr>
            <a:lvl3pPr lvl="2"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3pPr>
            <a:lvl4pPr lvl="3"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4pPr>
            <a:lvl5pPr lvl="4"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5pPr>
            <a:lvl6pPr lvl="5"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6pPr>
            <a:lvl7pPr lvl="6"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7pPr>
            <a:lvl8pPr lvl="7"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8pPr>
            <a:lvl9pPr lvl="8" algn="l">
              <a:lnSpc>
                <a:spcPct val="100000"/>
              </a:lnSpc>
              <a:spcBef>
                <a:spcPts val="0"/>
              </a:spcBef>
              <a:spcAft>
                <a:spcPts val="0"/>
              </a:spcAft>
              <a:buClr>
                <a:schemeClr val="accent2"/>
              </a:buClr>
              <a:buSzPts val="1800"/>
              <a:buFont typeface="DM Sans"/>
              <a:buNone/>
              <a:defRPr sz="1800">
                <a:solidFill>
                  <a:schemeClr val="accent2"/>
                </a:solidFill>
                <a:latin typeface="DM Sans"/>
                <a:ea typeface="DM Sans"/>
                <a:cs typeface="DM Sans"/>
                <a:sym typeface="DM Sans"/>
              </a:defRPr>
            </a:lvl9pPr>
          </a:lstStyle>
          <a:p/>
        </p:txBody>
      </p:sp>
      <p:sp>
        <p:nvSpPr>
          <p:cNvPr id="332" name="Google Shape;332;p88"/>
          <p:cNvSpPr txBox="1"/>
          <p:nvPr>
            <p:ph idx="7" type="body"/>
          </p:nvPr>
        </p:nvSpPr>
        <p:spPr>
          <a:xfrm>
            <a:off x="495450" y="3167375"/>
            <a:ext cx="8067300" cy="8400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pic>
        <p:nvPicPr>
          <p:cNvPr id="333" name="Google Shape;333;p88"/>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y the numbers (titled)">
  <p:cSld name="By the numbers (titled)">
    <p:bg>
      <p:bgPr>
        <a:solidFill>
          <a:schemeClr val="lt1"/>
        </a:solidFill>
      </p:bgPr>
    </p:bg>
    <p:spTree>
      <p:nvGrpSpPr>
        <p:cNvPr id="334" name="Shape 334"/>
        <p:cNvGrpSpPr/>
        <p:nvPr/>
      </p:nvGrpSpPr>
      <p:grpSpPr>
        <a:xfrm>
          <a:off x="0" y="0"/>
          <a:ext cx="0" cy="0"/>
          <a:chOff x="0" y="0"/>
          <a:chExt cx="0" cy="0"/>
        </a:xfrm>
      </p:grpSpPr>
      <p:sp>
        <p:nvSpPr>
          <p:cNvPr id="335" name="Google Shape;335;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36" name="Google Shape;336;p89"/>
          <p:cNvSpPr/>
          <p:nvPr/>
        </p:nvSpPr>
        <p:spPr>
          <a:xfrm>
            <a:off x="1082350" y="1143225"/>
            <a:ext cx="3280800" cy="1529400"/>
          </a:xfrm>
          <a:prstGeom prst="roundRect">
            <a:avLst>
              <a:gd fmla="val 6062" name="adj"/>
            </a:avLst>
          </a:prstGeom>
          <a:solidFill>
            <a:schemeClr val="accent4"/>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37" name="Google Shape;337;p89"/>
          <p:cNvSpPr/>
          <p:nvPr/>
        </p:nvSpPr>
        <p:spPr>
          <a:xfrm>
            <a:off x="4780887" y="1143225"/>
            <a:ext cx="3280800" cy="1529400"/>
          </a:xfrm>
          <a:prstGeom prst="roundRect">
            <a:avLst>
              <a:gd fmla="val 7393" name="adj"/>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EF9F0"/>
              </a:solidFill>
              <a:latin typeface="Arial"/>
              <a:ea typeface="Arial"/>
              <a:cs typeface="Arial"/>
              <a:sym typeface="Arial"/>
            </a:endParaRPr>
          </a:p>
        </p:txBody>
      </p:sp>
      <p:sp>
        <p:nvSpPr>
          <p:cNvPr id="338" name="Google Shape;338;p89"/>
          <p:cNvSpPr/>
          <p:nvPr/>
        </p:nvSpPr>
        <p:spPr>
          <a:xfrm>
            <a:off x="1082350" y="2903075"/>
            <a:ext cx="3280800" cy="1529400"/>
          </a:xfrm>
          <a:prstGeom prst="roundRect">
            <a:avLst>
              <a:gd fmla="val 7063"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89"/>
          <p:cNvSpPr/>
          <p:nvPr/>
        </p:nvSpPr>
        <p:spPr>
          <a:xfrm>
            <a:off x="4780887" y="2903075"/>
            <a:ext cx="3280800" cy="1529400"/>
          </a:xfrm>
          <a:prstGeom prst="roundRect">
            <a:avLst>
              <a:gd fmla="val 6797" name="adj"/>
            </a:avLst>
          </a:prstGeom>
          <a:solidFill>
            <a:srgbClr val="F7C565"/>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89"/>
          <p:cNvSpPr txBox="1"/>
          <p:nvPr>
            <p:ph type="title"/>
          </p:nvPr>
        </p:nvSpPr>
        <p:spPr>
          <a:xfrm>
            <a:off x="1082350" y="2903075"/>
            <a:ext cx="3280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41" name="Google Shape;341;p89"/>
          <p:cNvSpPr txBox="1"/>
          <p:nvPr>
            <p:ph idx="2" type="title"/>
          </p:nvPr>
        </p:nvSpPr>
        <p:spPr>
          <a:xfrm>
            <a:off x="4780887" y="1143225"/>
            <a:ext cx="32808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3600"/>
              <a:buNone/>
              <a:defRPr b="1" sz="36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p:txBody>
      </p:sp>
      <p:sp>
        <p:nvSpPr>
          <p:cNvPr id="342" name="Google Shape;342;p89"/>
          <p:cNvSpPr txBox="1"/>
          <p:nvPr>
            <p:ph idx="3" type="title"/>
          </p:nvPr>
        </p:nvSpPr>
        <p:spPr>
          <a:xfrm>
            <a:off x="4938987" y="3060150"/>
            <a:ext cx="2964600" cy="64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43" name="Google Shape;343;p89"/>
          <p:cNvSpPr txBox="1"/>
          <p:nvPr>
            <p:ph idx="1" type="body"/>
          </p:nvPr>
        </p:nvSpPr>
        <p:spPr>
          <a:xfrm>
            <a:off x="4780887" y="2002900"/>
            <a:ext cx="3280800" cy="509131"/>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Clr>
                <a:schemeClr val="lt1"/>
              </a:buClr>
              <a:buSzPts val="1400"/>
              <a:buChar char="●"/>
              <a:defRPr sz="1400">
                <a:solidFill>
                  <a:schemeClr val="lt1"/>
                </a:solidFill>
              </a:defRPr>
            </a:lvl1pPr>
            <a:lvl2pPr indent="-304800" lvl="1" marL="914400" algn="ctr">
              <a:lnSpc>
                <a:spcPct val="115000"/>
              </a:lnSpc>
              <a:spcBef>
                <a:spcPts val="0"/>
              </a:spcBef>
              <a:spcAft>
                <a:spcPts val="0"/>
              </a:spcAft>
              <a:buClr>
                <a:schemeClr val="lt1"/>
              </a:buClr>
              <a:buSzPts val="1200"/>
              <a:buChar char="○"/>
              <a:defRPr sz="1200">
                <a:solidFill>
                  <a:schemeClr val="lt1"/>
                </a:solidFill>
              </a:defRPr>
            </a:lvl2pPr>
            <a:lvl3pPr indent="-304800" lvl="2" marL="1371600" algn="ctr">
              <a:lnSpc>
                <a:spcPct val="115000"/>
              </a:lnSpc>
              <a:spcBef>
                <a:spcPts val="0"/>
              </a:spcBef>
              <a:spcAft>
                <a:spcPts val="0"/>
              </a:spcAft>
              <a:buClr>
                <a:schemeClr val="lt1"/>
              </a:buClr>
              <a:buSzPts val="1200"/>
              <a:buChar char="■"/>
              <a:defRPr sz="1200">
                <a:solidFill>
                  <a:schemeClr val="lt1"/>
                </a:solidFill>
              </a:defRPr>
            </a:lvl3pPr>
            <a:lvl4pPr indent="-304800" lvl="3" marL="1828800" algn="ctr">
              <a:lnSpc>
                <a:spcPct val="115000"/>
              </a:lnSpc>
              <a:spcBef>
                <a:spcPts val="0"/>
              </a:spcBef>
              <a:spcAft>
                <a:spcPts val="0"/>
              </a:spcAft>
              <a:buClr>
                <a:schemeClr val="lt1"/>
              </a:buClr>
              <a:buSzPts val="1200"/>
              <a:buChar char="●"/>
              <a:defRPr sz="1200">
                <a:solidFill>
                  <a:schemeClr val="lt1"/>
                </a:solidFill>
              </a:defRPr>
            </a:lvl4pPr>
            <a:lvl5pPr indent="-304800" lvl="4" marL="2286000" algn="ctr">
              <a:lnSpc>
                <a:spcPct val="115000"/>
              </a:lnSpc>
              <a:spcBef>
                <a:spcPts val="0"/>
              </a:spcBef>
              <a:spcAft>
                <a:spcPts val="0"/>
              </a:spcAft>
              <a:buClr>
                <a:schemeClr val="lt1"/>
              </a:buClr>
              <a:buSzPts val="1200"/>
              <a:buChar char="○"/>
              <a:defRPr sz="1200">
                <a:solidFill>
                  <a:schemeClr val="lt1"/>
                </a:solidFill>
              </a:defRPr>
            </a:lvl5pPr>
            <a:lvl6pPr indent="-304800" lvl="5" marL="2743200" algn="ctr">
              <a:lnSpc>
                <a:spcPct val="115000"/>
              </a:lnSpc>
              <a:spcBef>
                <a:spcPts val="0"/>
              </a:spcBef>
              <a:spcAft>
                <a:spcPts val="0"/>
              </a:spcAft>
              <a:buClr>
                <a:schemeClr val="lt1"/>
              </a:buClr>
              <a:buSzPts val="1200"/>
              <a:buChar char="■"/>
              <a:defRPr sz="1200">
                <a:solidFill>
                  <a:schemeClr val="lt1"/>
                </a:solidFill>
              </a:defRPr>
            </a:lvl6pPr>
            <a:lvl7pPr indent="-304800" lvl="6" marL="3200400" algn="ctr">
              <a:lnSpc>
                <a:spcPct val="115000"/>
              </a:lnSpc>
              <a:spcBef>
                <a:spcPts val="0"/>
              </a:spcBef>
              <a:spcAft>
                <a:spcPts val="0"/>
              </a:spcAft>
              <a:buClr>
                <a:schemeClr val="lt1"/>
              </a:buClr>
              <a:buSzPts val="1200"/>
              <a:buChar char="●"/>
              <a:defRPr sz="1200">
                <a:solidFill>
                  <a:schemeClr val="lt1"/>
                </a:solidFill>
              </a:defRPr>
            </a:lvl7pPr>
            <a:lvl8pPr indent="-304800" lvl="7" marL="3657600" algn="ctr">
              <a:lnSpc>
                <a:spcPct val="115000"/>
              </a:lnSpc>
              <a:spcBef>
                <a:spcPts val="0"/>
              </a:spcBef>
              <a:spcAft>
                <a:spcPts val="0"/>
              </a:spcAft>
              <a:buClr>
                <a:schemeClr val="lt1"/>
              </a:buClr>
              <a:buSzPts val="1200"/>
              <a:buChar char="○"/>
              <a:defRPr sz="1200">
                <a:solidFill>
                  <a:schemeClr val="lt1"/>
                </a:solidFill>
              </a:defRPr>
            </a:lvl8pPr>
            <a:lvl9pPr indent="-304800" lvl="8" marL="4114800" algn="ctr">
              <a:lnSpc>
                <a:spcPct val="115000"/>
              </a:lnSpc>
              <a:spcBef>
                <a:spcPts val="0"/>
              </a:spcBef>
              <a:spcAft>
                <a:spcPts val="0"/>
              </a:spcAft>
              <a:buClr>
                <a:schemeClr val="lt1"/>
              </a:buClr>
              <a:buSzPts val="1200"/>
              <a:buChar char="■"/>
              <a:defRPr sz="1200">
                <a:solidFill>
                  <a:schemeClr val="lt1"/>
                </a:solidFill>
              </a:defRPr>
            </a:lvl9pPr>
          </a:lstStyle>
          <a:p/>
        </p:txBody>
      </p:sp>
      <p:sp>
        <p:nvSpPr>
          <p:cNvPr id="344" name="Google Shape;344;p89"/>
          <p:cNvSpPr txBox="1"/>
          <p:nvPr>
            <p:ph idx="4" type="body"/>
          </p:nvPr>
        </p:nvSpPr>
        <p:spPr>
          <a:xfrm>
            <a:off x="1082350" y="3762750"/>
            <a:ext cx="3280800" cy="552396"/>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45" name="Google Shape;345;p89"/>
          <p:cNvSpPr txBox="1"/>
          <p:nvPr>
            <p:ph idx="5" type="body"/>
          </p:nvPr>
        </p:nvSpPr>
        <p:spPr>
          <a:xfrm>
            <a:off x="4780887" y="3762750"/>
            <a:ext cx="3280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46" name="Google Shape;346;p89"/>
          <p:cNvSpPr txBox="1"/>
          <p:nvPr>
            <p:ph idx="6" type="title"/>
          </p:nvPr>
        </p:nvSpPr>
        <p:spPr>
          <a:xfrm>
            <a:off x="1420150" y="1143225"/>
            <a:ext cx="2605200" cy="799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600"/>
              <a:buNone/>
              <a:defRPr b="1" sz="36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47" name="Google Shape;347;p89"/>
          <p:cNvSpPr txBox="1"/>
          <p:nvPr>
            <p:ph idx="7" type="body"/>
          </p:nvPr>
        </p:nvSpPr>
        <p:spPr>
          <a:xfrm>
            <a:off x="1082350" y="2002900"/>
            <a:ext cx="3280800" cy="840000"/>
          </a:xfrm>
          <a:prstGeom prst="rect">
            <a:avLst/>
          </a:prstGeom>
          <a:noFill/>
          <a:ln>
            <a:noFill/>
          </a:ln>
        </p:spPr>
        <p:txBody>
          <a:bodyPr anchorCtr="0" anchor="t" bIns="91425" lIns="91425" spcFirstLastPara="1" rIns="91425" wrap="square" tIns="91425">
            <a:normAutofit/>
          </a:bodyPr>
          <a:lstStyle>
            <a:lvl1pPr indent="-317500" lvl="0" marL="457200" algn="ctr">
              <a:lnSpc>
                <a:spcPct val="115000"/>
              </a:lnSpc>
              <a:spcBef>
                <a:spcPts val="0"/>
              </a:spcBef>
              <a:spcAft>
                <a:spcPts val="0"/>
              </a:spcAft>
              <a:buSzPts val="1400"/>
              <a:buChar char="●"/>
              <a:defRPr sz="1400"/>
            </a:lvl1pPr>
            <a:lvl2pPr indent="-304800" lvl="1" marL="914400" algn="ctr">
              <a:lnSpc>
                <a:spcPct val="115000"/>
              </a:lnSpc>
              <a:spcBef>
                <a:spcPts val="0"/>
              </a:spcBef>
              <a:spcAft>
                <a:spcPts val="0"/>
              </a:spcAft>
              <a:buSzPts val="1200"/>
              <a:buChar char="○"/>
              <a:defRPr sz="1200"/>
            </a:lvl2pPr>
            <a:lvl3pPr indent="-304800" lvl="2" marL="1371600" algn="ctr">
              <a:lnSpc>
                <a:spcPct val="115000"/>
              </a:lnSpc>
              <a:spcBef>
                <a:spcPts val="0"/>
              </a:spcBef>
              <a:spcAft>
                <a:spcPts val="0"/>
              </a:spcAft>
              <a:buSzPts val="1200"/>
              <a:buChar char="■"/>
              <a:defRPr sz="1200"/>
            </a:lvl3pPr>
            <a:lvl4pPr indent="-304800" lvl="3" marL="1828800" algn="ctr">
              <a:lnSpc>
                <a:spcPct val="115000"/>
              </a:lnSpc>
              <a:spcBef>
                <a:spcPts val="0"/>
              </a:spcBef>
              <a:spcAft>
                <a:spcPts val="0"/>
              </a:spcAft>
              <a:buSzPts val="1200"/>
              <a:buChar char="●"/>
              <a:defRPr sz="1200"/>
            </a:lvl4pPr>
            <a:lvl5pPr indent="-304800" lvl="4" marL="2286000" algn="ctr">
              <a:lnSpc>
                <a:spcPct val="115000"/>
              </a:lnSpc>
              <a:spcBef>
                <a:spcPts val="0"/>
              </a:spcBef>
              <a:spcAft>
                <a:spcPts val="0"/>
              </a:spcAft>
              <a:buSzPts val="1200"/>
              <a:buChar char="○"/>
              <a:defRPr sz="1200"/>
            </a:lvl5pPr>
            <a:lvl6pPr indent="-304800" lvl="5" marL="2743200" algn="ctr">
              <a:lnSpc>
                <a:spcPct val="115000"/>
              </a:lnSpc>
              <a:spcBef>
                <a:spcPts val="0"/>
              </a:spcBef>
              <a:spcAft>
                <a:spcPts val="0"/>
              </a:spcAft>
              <a:buSzPts val="1200"/>
              <a:buChar char="■"/>
              <a:defRPr sz="1200"/>
            </a:lvl6pPr>
            <a:lvl7pPr indent="-304800" lvl="6" marL="3200400" algn="ctr">
              <a:lnSpc>
                <a:spcPct val="115000"/>
              </a:lnSpc>
              <a:spcBef>
                <a:spcPts val="0"/>
              </a:spcBef>
              <a:spcAft>
                <a:spcPts val="0"/>
              </a:spcAft>
              <a:buSzPts val="1200"/>
              <a:buChar char="●"/>
              <a:defRPr sz="1200"/>
            </a:lvl7pPr>
            <a:lvl8pPr indent="-304800" lvl="7" marL="3657600" algn="ctr">
              <a:lnSpc>
                <a:spcPct val="115000"/>
              </a:lnSpc>
              <a:spcBef>
                <a:spcPts val="0"/>
              </a:spcBef>
              <a:spcAft>
                <a:spcPts val="0"/>
              </a:spcAft>
              <a:buSzPts val="1200"/>
              <a:buChar char="○"/>
              <a:defRPr sz="1200"/>
            </a:lvl8pPr>
            <a:lvl9pPr indent="-304800" lvl="8" marL="4114800" algn="ctr">
              <a:lnSpc>
                <a:spcPct val="115000"/>
              </a:lnSpc>
              <a:spcBef>
                <a:spcPts val="0"/>
              </a:spcBef>
              <a:spcAft>
                <a:spcPts val="0"/>
              </a:spcAft>
              <a:buSzPts val="1200"/>
              <a:buChar char="■"/>
              <a:defRPr sz="1200"/>
            </a:lvl9pPr>
          </a:lstStyle>
          <a:p/>
        </p:txBody>
      </p:sp>
      <p:sp>
        <p:nvSpPr>
          <p:cNvPr id="348" name="Google Shape;348;p89"/>
          <p:cNvSpPr/>
          <p:nvPr/>
        </p:nvSpPr>
        <p:spPr>
          <a:xfrm>
            <a:off x="1082375" y="237525"/>
            <a:ext cx="6979200" cy="642300"/>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89"/>
          <p:cNvSpPr txBox="1"/>
          <p:nvPr>
            <p:ph idx="8" type="title"/>
          </p:nvPr>
        </p:nvSpPr>
        <p:spPr>
          <a:xfrm>
            <a:off x="0" y="420825"/>
            <a:ext cx="9144000" cy="275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100"/>
              <a:buNone/>
              <a:defRPr sz="3100"/>
            </a:lvl1pPr>
            <a:lvl2pPr lvl="1" algn="l">
              <a:lnSpc>
                <a:spcPct val="100000"/>
              </a:lnSpc>
              <a:spcBef>
                <a:spcPts val="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p:txBody>
      </p:sp>
      <p:pic>
        <p:nvPicPr>
          <p:cNvPr id="350" name="Google Shape;350;p89"/>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od to great">
  <p:cSld name="Good to great">
    <p:spTree>
      <p:nvGrpSpPr>
        <p:cNvPr id="351" name="Shape 351"/>
        <p:cNvGrpSpPr/>
        <p:nvPr/>
      </p:nvGrpSpPr>
      <p:grpSpPr>
        <a:xfrm>
          <a:off x="0" y="0"/>
          <a:ext cx="0" cy="0"/>
          <a:chOff x="0" y="0"/>
          <a:chExt cx="0" cy="0"/>
        </a:xfrm>
      </p:grpSpPr>
      <p:sp>
        <p:nvSpPr>
          <p:cNvPr id="352" name="Google Shape;352;p90"/>
          <p:cNvSpPr/>
          <p:nvPr/>
        </p:nvSpPr>
        <p:spPr>
          <a:xfrm>
            <a:off x="173850" y="1208550"/>
            <a:ext cx="2028000" cy="3130800"/>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53" name="Google Shape;353;p90"/>
          <p:cNvSpPr txBox="1"/>
          <p:nvPr>
            <p:ph type="title"/>
          </p:nvPr>
        </p:nvSpPr>
        <p:spPr>
          <a:xfrm>
            <a:off x="204675" y="201125"/>
            <a:ext cx="86277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4" name="Google Shape;354;p90"/>
          <p:cNvSpPr/>
          <p:nvPr/>
        </p:nvSpPr>
        <p:spPr>
          <a:xfrm>
            <a:off x="2420942" y="1208550"/>
            <a:ext cx="2028000" cy="3130800"/>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55" name="Google Shape;355;p90"/>
          <p:cNvSpPr txBox="1"/>
          <p:nvPr>
            <p:ph idx="2" type="title"/>
          </p:nvPr>
        </p:nvSpPr>
        <p:spPr>
          <a:xfrm>
            <a:off x="204675" y="1320500"/>
            <a:ext cx="19971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56" name="Google Shape;356;p90"/>
          <p:cNvSpPr/>
          <p:nvPr/>
        </p:nvSpPr>
        <p:spPr>
          <a:xfrm>
            <a:off x="4668034" y="1208550"/>
            <a:ext cx="2028000" cy="3130800"/>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57" name="Google Shape;357;p90"/>
          <p:cNvSpPr txBox="1"/>
          <p:nvPr>
            <p:ph idx="3" type="title"/>
          </p:nvPr>
        </p:nvSpPr>
        <p:spPr>
          <a:xfrm>
            <a:off x="241837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58" name="Google Shape;358;p90"/>
          <p:cNvSpPr/>
          <p:nvPr/>
        </p:nvSpPr>
        <p:spPr>
          <a:xfrm>
            <a:off x="6915125" y="1208550"/>
            <a:ext cx="2028000" cy="3130800"/>
          </a:xfrm>
          <a:prstGeom prst="roundRect">
            <a:avLst>
              <a:gd fmla="val 6359" name="adj"/>
            </a:avLst>
          </a:prstGeom>
          <a:solidFill>
            <a:schemeClr val="accen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7C4FFF"/>
              </a:solidFill>
              <a:latin typeface="Arial"/>
              <a:ea typeface="Arial"/>
              <a:cs typeface="Arial"/>
              <a:sym typeface="Arial"/>
            </a:endParaRPr>
          </a:p>
        </p:txBody>
      </p:sp>
      <p:sp>
        <p:nvSpPr>
          <p:cNvPr id="359" name="Google Shape;359;p90"/>
          <p:cNvSpPr txBox="1"/>
          <p:nvPr>
            <p:ph idx="4" type="title"/>
          </p:nvPr>
        </p:nvSpPr>
        <p:spPr>
          <a:xfrm>
            <a:off x="467027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360" name="Google Shape;360;p90"/>
          <p:cNvSpPr txBox="1"/>
          <p:nvPr>
            <p:ph idx="5" type="title"/>
          </p:nvPr>
        </p:nvSpPr>
        <p:spPr>
          <a:xfrm>
            <a:off x="6915125" y="1320500"/>
            <a:ext cx="2028000" cy="793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pic>
        <p:nvPicPr>
          <p:cNvPr id="361" name="Google Shape;361;p9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Logo">
  <p:cSld name="Ending Logo">
    <p:bg>
      <p:bgPr>
        <a:solidFill>
          <a:schemeClr val="accent1"/>
        </a:solidFill>
      </p:bgPr>
    </p:bg>
    <p:spTree>
      <p:nvGrpSpPr>
        <p:cNvPr id="362" name="Shape 362"/>
        <p:cNvGrpSpPr/>
        <p:nvPr/>
      </p:nvGrpSpPr>
      <p:grpSpPr>
        <a:xfrm>
          <a:off x="0" y="0"/>
          <a:ext cx="0" cy="0"/>
          <a:chOff x="0" y="0"/>
          <a:chExt cx="0" cy="0"/>
        </a:xfrm>
      </p:grpSpPr>
      <p:pic>
        <p:nvPicPr>
          <p:cNvPr id="363" name="Google Shape;363;p91"/>
          <p:cNvPicPr preferRelativeResize="0"/>
          <p:nvPr/>
        </p:nvPicPr>
        <p:blipFill rotWithShape="1">
          <a:blip r:embed="rId2">
            <a:alphaModFix/>
          </a:blip>
          <a:srcRect b="0" l="0" r="0" t="0"/>
          <a:stretch/>
        </p:blipFill>
        <p:spPr>
          <a:xfrm>
            <a:off x="1427725" y="3967975"/>
            <a:ext cx="7716275" cy="11755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Logo">
  <p:cSld name="No Logo">
    <p:bg>
      <p:bgPr>
        <a:solidFill>
          <a:schemeClr val="lt1"/>
        </a:solidFill>
      </p:bgPr>
    </p:bg>
    <p:spTree>
      <p:nvGrpSpPr>
        <p:cNvPr id="364" name="Shape 36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 name="Shape 30"/>
        <p:cNvGrpSpPr/>
        <p:nvPr/>
      </p:nvGrpSpPr>
      <p:grpSpPr>
        <a:xfrm>
          <a:off x="0" y="0"/>
          <a:ext cx="0" cy="0"/>
          <a:chOff x="0" y="0"/>
          <a:chExt cx="0" cy="0"/>
        </a:xfrm>
      </p:grpSpPr>
      <p:sp>
        <p:nvSpPr>
          <p:cNvPr id="31" name="Google Shape;31;p47"/>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3" name="Google Shape;33;p4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4" name="Google Shape;34;p4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sp>
        <p:nvSpPr>
          <p:cNvPr id="35" name="Google Shape;3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6" name="Google Shape;36;p47"/>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2 1">
  <p:cSld name="One Column 2 1">
    <p:spTree>
      <p:nvGrpSpPr>
        <p:cNvPr id="365" name="Shape 365"/>
        <p:cNvGrpSpPr/>
        <p:nvPr/>
      </p:nvGrpSpPr>
      <p:grpSpPr>
        <a:xfrm>
          <a:off x="0" y="0"/>
          <a:ext cx="0" cy="0"/>
          <a:chOff x="0" y="0"/>
          <a:chExt cx="0" cy="0"/>
        </a:xfrm>
      </p:grpSpPr>
      <p:pic>
        <p:nvPicPr>
          <p:cNvPr id="366" name="Google Shape;366;p93"/>
          <p:cNvPicPr preferRelativeResize="0"/>
          <p:nvPr/>
        </p:nvPicPr>
        <p:blipFill rotWithShape="1">
          <a:blip r:embed="rId2">
            <a:alphaModFix/>
          </a:blip>
          <a:srcRect b="8060" l="9698" r="0" t="8053"/>
          <a:stretch/>
        </p:blipFill>
        <p:spPr>
          <a:xfrm>
            <a:off x="3" y="-32900"/>
            <a:ext cx="9144003" cy="5209301"/>
          </a:xfrm>
          <a:prstGeom prst="rect">
            <a:avLst/>
          </a:prstGeom>
          <a:noFill/>
          <a:ln>
            <a:noFill/>
          </a:ln>
        </p:spPr>
      </p:pic>
      <p:sp>
        <p:nvSpPr>
          <p:cNvPr id="367" name="Google Shape;367;p93"/>
          <p:cNvSpPr/>
          <p:nvPr/>
        </p:nvSpPr>
        <p:spPr>
          <a:xfrm>
            <a:off x="227875" y="231875"/>
            <a:ext cx="8662800" cy="4727700"/>
          </a:xfrm>
          <a:prstGeom prst="roundRect">
            <a:avLst>
              <a:gd fmla="val 4834"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93"/>
          <p:cNvSpPr txBox="1"/>
          <p:nvPr>
            <p:ph idx="12" type="sldNum"/>
          </p:nvPr>
        </p:nvSpPr>
        <p:spPr>
          <a:xfrm>
            <a:off x="8424309" y="4653336"/>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369" name="Google Shape;369;p93"/>
          <p:cNvPicPr preferRelativeResize="0"/>
          <p:nvPr/>
        </p:nvPicPr>
        <p:blipFill rotWithShape="1">
          <a:blip r:embed="rId3">
            <a:alphaModFix/>
          </a:blip>
          <a:srcRect b="0" l="0" r="0" t="0"/>
          <a:stretch/>
        </p:blipFill>
        <p:spPr>
          <a:xfrm>
            <a:off x="4" y="0"/>
            <a:ext cx="2591725" cy="3161975"/>
          </a:xfrm>
          <a:prstGeom prst="rect">
            <a:avLst/>
          </a:prstGeom>
          <a:noFill/>
          <a:ln>
            <a:noFill/>
          </a:ln>
        </p:spPr>
      </p:pic>
      <p:pic>
        <p:nvPicPr>
          <p:cNvPr id="370" name="Google Shape;370;p93"/>
          <p:cNvPicPr preferRelativeResize="0"/>
          <p:nvPr/>
        </p:nvPicPr>
        <p:blipFill rotWithShape="1">
          <a:blip r:embed="rId4">
            <a:alphaModFix/>
          </a:blip>
          <a:srcRect b="0" l="0" r="0" t="0"/>
          <a:stretch/>
        </p:blipFill>
        <p:spPr>
          <a:xfrm>
            <a:off x="454975" y="4663225"/>
            <a:ext cx="1001051" cy="152925"/>
          </a:xfrm>
          <a:prstGeom prst="rect">
            <a:avLst/>
          </a:prstGeom>
          <a:noFill/>
          <a:ln>
            <a:noFill/>
          </a:ln>
        </p:spPr>
      </p:pic>
    </p:spTree>
  </p:cSld>
  <p:clrMapOvr>
    <a:masterClrMapping/>
  </p:clrMapOvr>
  <p:extLst>
    <p:ext uri="{DCECCB84-F9BA-43D5-87BE-67443E8EF086}">
      <p15:sldGuideLst>
        <p15:guide id="1" pos="3708">
          <p15:clr>
            <a:srgbClr val="FA7B17"/>
          </p15:clr>
        </p15:guide>
        <p15:guide id="2" pos="5151">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48"/>
          <p:cNvSpPr txBox="1"/>
          <p:nvPr>
            <p:ph idx="1" type="body"/>
          </p:nvPr>
        </p:nvSpPr>
        <p:spPr>
          <a:xfrm>
            <a:off x="311700" y="1597900"/>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39" name="Google Shape;3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0" name="Google Shape;40;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48"/>
          <p:cNvSpPr txBox="1"/>
          <p:nvPr>
            <p:ph idx="2" type="title"/>
          </p:nvPr>
        </p:nvSpPr>
        <p:spPr>
          <a:xfrm>
            <a:off x="311700" y="10177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2" name="Google Shape;42;p48"/>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43" name="Google Shape;43;p48"/>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right with title">
  <p:cSld name="CUSTOM_3">
    <p:bg>
      <p:bgPr>
        <a:solidFill>
          <a:schemeClr val="accent1"/>
        </a:solidFill>
      </p:bgPr>
    </p:bg>
    <p:spTree>
      <p:nvGrpSpPr>
        <p:cNvPr id="44" name="Shape 44"/>
        <p:cNvGrpSpPr/>
        <p:nvPr/>
      </p:nvGrpSpPr>
      <p:grpSpPr>
        <a:xfrm>
          <a:off x="0" y="0"/>
          <a:ext cx="0" cy="0"/>
          <a:chOff x="0" y="0"/>
          <a:chExt cx="0" cy="0"/>
        </a:xfrm>
      </p:grpSpPr>
      <p:sp>
        <p:nvSpPr>
          <p:cNvPr id="45" name="Google Shape;45;p49"/>
          <p:cNvSpPr txBox="1"/>
          <p:nvPr>
            <p:ph type="title"/>
          </p:nvPr>
        </p:nvSpPr>
        <p:spPr>
          <a:xfrm>
            <a:off x="2973900" y="951750"/>
            <a:ext cx="55344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4400"/>
              <a:buNone/>
              <a:defRPr sz="44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2pPr>
            <a:lvl3pPr lvl="2"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3pPr>
            <a:lvl4pPr lvl="3"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4pPr>
            <a:lvl5pPr lvl="4"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5pPr>
            <a:lvl6pPr lvl="5"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6pPr>
            <a:lvl7pPr lvl="6"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7pPr>
            <a:lvl8pPr lvl="7"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8pPr>
            <a:lvl9pPr lvl="8" algn="l">
              <a:lnSpc>
                <a:spcPct val="100000"/>
              </a:lnSpc>
              <a:spcBef>
                <a:spcPts val="0"/>
              </a:spcBef>
              <a:spcAft>
                <a:spcPts val="0"/>
              </a:spcAft>
              <a:buClr>
                <a:schemeClr val="lt1"/>
              </a:buClr>
              <a:buSzPts val="2800"/>
              <a:buNone/>
              <a:defRPr>
                <a:solidFill>
                  <a:schemeClr val="lt1"/>
                </a:solidFill>
                <a:latin typeface="DM Sans"/>
                <a:ea typeface="DM Sans"/>
                <a:cs typeface="DM Sans"/>
                <a:sym typeface="DM Sans"/>
              </a:defRPr>
            </a:lvl9pPr>
          </a:lstStyle>
          <a:p/>
        </p:txBody>
      </p:sp>
      <p:sp>
        <p:nvSpPr>
          <p:cNvPr id="46" name="Google Shape;46;p49"/>
          <p:cNvSpPr txBox="1"/>
          <p:nvPr>
            <p:ph idx="1" type="body"/>
          </p:nvPr>
        </p:nvSpPr>
        <p:spPr>
          <a:xfrm>
            <a:off x="2973900" y="2559375"/>
            <a:ext cx="58443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Font typeface="DM Sans"/>
              <a:buChar char="●"/>
              <a:defRPr sz="1800">
                <a:solidFill>
                  <a:schemeClr val="lt1"/>
                </a:solidFill>
                <a:latin typeface="DM Sans"/>
                <a:ea typeface="DM Sans"/>
                <a:cs typeface="DM Sans"/>
                <a:sym typeface="DM Sans"/>
              </a:defRPr>
            </a:lvl1pPr>
            <a:lvl2pPr indent="-304800" lvl="1" marL="9144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2pPr>
            <a:lvl3pPr indent="-304800" lvl="2" marL="13716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3pPr>
            <a:lvl4pPr indent="-304800" lvl="3" marL="18288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4pPr>
            <a:lvl5pPr indent="-304800" lvl="4" marL="2286000" algn="l">
              <a:lnSpc>
                <a:spcPct val="115000"/>
              </a:lnSpc>
              <a:spcBef>
                <a:spcPts val="0"/>
              </a:spcBef>
              <a:spcAft>
                <a:spcPts val="0"/>
              </a:spcAft>
              <a:buClr>
                <a:schemeClr val="lt1"/>
              </a:buClr>
              <a:buSzPts val="1200"/>
              <a:buFont typeface="DM Sans"/>
              <a:buChar char="○"/>
              <a:defRPr>
                <a:solidFill>
                  <a:schemeClr val="lt1"/>
                </a:solidFill>
                <a:latin typeface="DM Sans"/>
                <a:ea typeface="DM Sans"/>
                <a:cs typeface="DM Sans"/>
                <a:sym typeface="DM Sans"/>
              </a:defRPr>
            </a:lvl5pPr>
            <a:lvl6pPr indent="-298450" lvl="5" marL="2743200" algn="l">
              <a:lnSpc>
                <a:spcPct val="115000"/>
              </a:lnSpc>
              <a:spcBef>
                <a:spcPts val="0"/>
              </a:spcBef>
              <a:spcAft>
                <a:spcPts val="0"/>
              </a:spcAft>
              <a:buClr>
                <a:schemeClr val="lt1"/>
              </a:buClr>
              <a:buSzPts val="1100"/>
              <a:buFont typeface="DM Sans"/>
              <a:buChar char="■"/>
              <a:defRPr>
                <a:solidFill>
                  <a:schemeClr val="lt1"/>
                </a:solidFill>
                <a:latin typeface="DM Sans"/>
                <a:ea typeface="DM Sans"/>
                <a:cs typeface="DM Sans"/>
                <a:sym typeface="DM Sans"/>
              </a:defRPr>
            </a:lvl6pPr>
            <a:lvl7pPr indent="-292100" lvl="6" marL="32004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7pPr>
            <a:lvl8pPr indent="-292100" lvl="7" marL="36576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8pPr>
            <a:lvl9pPr indent="-292100" lvl="8" marL="4114800" algn="l">
              <a:lnSpc>
                <a:spcPct val="115000"/>
              </a:lnSpc>
              <a:spcBef>
                <a:spcPts val="0"/>
              </a:spcBef>
              <a:spcAft>
                <a:spcPts val="0"/>
              </a:spcAft>
              <a:buClr>
                <a:schemeClr val="lt1"/>
              </a:buClr>
              <a:buSzPts val="1000"/>
              <a:buFont typeface="DM Sans"/>
              <a:buChar char="■"/>
              <a:defRPr>
                <a:solidFill>
                  <a:schemeClr val="lt1"/>
                </a:solidFill>
                <a:latin typeface="DM Sans"/>
                <a:ea typeface="DM Sans"/>
                <a:cs typeface="DM Sans"/>
                <a:sym typeface="DM Sans"/>
              </a:defRPr>
            </a:lvl9pPr>
          </a:lstStyle>
          <a:p/>
        </p:txBody>
      </p:sp>
      <p:pic>
        <p:nvPicPr>
          <p:cNvPr id="47" name="Google Shape;47;p49"/>
          <p:cNvPicPr preferRelativeResize="0"/>
          <p:nvPr/>
        </p:nvPicPr>
        <p:blipFill rotWithShape="1">
          <a:blip r:embed="rId2">
            <a:alphaModFix/>
          </a:blip>
          <a:srcRect b="0" l="0" r="0" t="0"/>
          <a:stretch/>
        </p:blipFill>
        <p:spPr>
          <a:xfrm>
            <a:off x="0" y="0"/>
            <a:ext cx="2109641" cy="5143501"/>
          </a:xfrm>
          <a:prstGeom prst="rect">
            <a:avLst/>
          </a:prstGeom>
          <a:noFill/>
          <a:ln>
            <a:noFill/>
          </a:ln>
        </p:spPr>
      </p:pic>
      <p:pic>
        <p:nvPicPr>
          <p:cNvPr id="48" name="Google Shape;48;p49"/>
          <p:cNvPicPr preferRelativeResize="0"/>
          <p:nvPr/>
        </p:nvPicPr>
        <p:blipFill rotWithShape="1">
          <a:blip r:embed="rId3">
            <a:alphaModFix/>
          </a:blip>
          <a:srcRect b="0" l="0" r="0" t="0"/>
          <a:stretch/>
        </p:blipFill>
        <p:spPr>
          <a:xfrm>
            <a:off x="7928602" y="4822606"/>
            <a:ext cx="1001052" cy="15250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USTOM_1">
    <p:bg>
      <p:bgPr>
        <a:solidFill>
          <a:schemeClr val="accent1"/>
        </a:solidFill>
      </p:bgPr>
    </p:bg>
    <p:spTree>
      <p:nvGrpSpPr>
        <p:cNvPr id="49" name="Shape 49"/>
        <p:cNvGrpSpPr/>
        <p:nvPr/>
      </p:nvGrpSpPr>
      <p:grpSpPr>
        <a:xfrm>
          <a:off x="0" y="0"/>
          <a:ext cx="0" cy="0"/>
          <a:chOff x="0" y="0"/>
          <a:chExt cx="0" cy="0"/>
        </a:xfrm>
      </p:grpSpPr>
      <p:sp>
        <p:nvSpPr>
          <p:cNvPr id="50" name="Google Shape;50;p50"/>
          <p:cNvSpPr txBox="1"/>
          <p:nvPr>
            <p:ph type="title"/>
          </p:nvPr>
        </p:nvSpPr>
        <p:spPr>
          <a:xfrm>
            <a:off x="5674000" y="269975"/>
            <a:ext cx="3034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0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51" name="Google Shape;51;p50"/>
          <p:cNvSpPr txBox="1"/>
          <p:nvPr/>
        </p:nvSpPr>
        <p:spPr>
          <a:xfrm>
            <a:off x="1563225" y="2311225"/>
            <a:ext cx="4840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sp>
        <p:nvSpPr>
          <p:cNvPr id="52" name="Google Shape;52;p50"/>
          <p:cNvSpPr/>
          <p:nvPr/>
        </p:nvSpPr>
        <p:spPr>
          <a:xfrm>
            <a:off x="0" y="0"/>
            <a:ext cx="5478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50"/>
          <p:cNvSpPr txBox="1"/>
          <p:nvPr>
            <p:ph idx="1" type="body"/>
          </p:nvPr>
        </p:nvSpPr>
        <p:spPr>
          <a:xfrm>
            <a:off x="5832875" y="1967225"/>
            <a:ext cx="3311100" cy="13008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04800" lvl="1" marL="914400" algn="l">
              <a:lnSpc>
                <a:spcPct val="115000"/>
              </a:lnSpc>
              <a:spcBef>
                <a:spcPts val="0"/>
              </a:spcBef>
              <a:spcAft>
                <a:spcPts val="0"/>
              </a:spcAft>
              <a:buClr>
                <a:schemeClr val="lt1"/>
              </a:buClr>
              <a:buSzPts val="1200"/>
              <a:buChar char="○"/>
              <a:defRPr>
                <a:solidFill>
                  <a:schemeClr val="lt1"/>
                </a:solidFill>
              </a:defRPr>
            </a:lvl2pPr>
            <a:lvl3pPr indent="-304800" lvl="2" marL="1371600" algn="l">
              <a:lnSpc>
                <a:spcPct val="115000"/>
              </a:lnSpc>
              <a:spcBef>
                <a:spcPts val="0"/>
              </a:spcBef>
              <a:spcAft>
                <a:spcPts val="0"/>
              </a:spcAft>
              <a:buClr>
                <a:schemeClr val="lt1"/>
              </a:buClr>
              <a:buSzPts val="1200"/>
              <a:buChar char="■"/>
              <a:defRPr>
                <a:solidFill>
                  <a:schemeClr val="lt1"/>
                </a:solidFill>
              </a:defRPr>
            </a:lvl3pPr>
            <a:lvl4pPr indent="-304800" lvl="3" marL="1828800" algn="l">
              <a:lnSpc>
                <a:spcPct val="115000"/>
              </a:lnSpc>
              <a:spcBef>
                <a:spcPts val="0"/>
              </a:spcBef>
              <a:spcAft>
                <a:spcPts val="0"/>
              </a:spcAft>
              <a:buClr>
                <a:schemeClr val="lt1"/>
              </a:buClr>
              <a:buSzPts val="1200"/>
              <a:buChar char="●"/>
              <a:defRPr>
                <a:solidFill>
                  <a:schemeClr val="lt1"/>
                </a:solidFill>
              </a:defRPr>
            </a:lvl4pPr>
            <a:lvl5pPr indent="-304800" lvl="4" marL="2286000" algn="l">
              <a:lnSpc>
                <a:spcPct val="115000"/>
              </a:lnSpc>
              <a:spcBef>
                <a:spcPts val="0"/>
              </a:spcBef>
              <a:spcAft>
                <a:spcPts val="0"/>
              </a:spcAft>
              <a:buClr>
                <a:schemeClr val="lt1"/>
              </a:buClr>
              <a:buSzPts val="12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2100" lvl="6" marL="3200400" algn="l">
              <a:lnSpc>
                <a:spcPct val="115000"/>
              </a:lnSpc>
              <a:spcBef>
                <a:spcPts val="0"/>
              </a:spcBef>
              <a:spcAft>
                <a:spcPts val="0"/>
              </a:spcAft>
              <a:buClr>
                <a:schemeClr val="lt1"/>
              </a:buClr>
              <a:buSzPts val="1000"/>
              <a:buChar char="●"/>
              <a:defRPr>
                <a:solidFill>
                  <a:schemeClr val="lt1"/>
                </a:solidFill>
              </a:defRPr>
            </a:lvl7pPr>
            <a:lvl8pPr indent="-292100" lvl="7" marL="3657600" algn="l">
              <a:lnSpc>
                <a:spcPct val="115000"/>
              </a:lnSpc>
              <a:spcBef>
                <a:spcPts val="0"/>
              </a:spcBef>
              <a:spcAft>
                <a:spcPts val="0"/>
              </a:spcAft>
              <a:buClr>
                <a:schemeClr val="lt1"/>
              </a:buClr>
              <a:buSzPts val="1000"/>
              <a:buChar char="○"/>
              <a:defRPr>
                <a:solidFill>
                  <a:schemeClr val="lt1"/>
                </a:solidFill>
              </a:defRPr>
            </a:lvl8pPr>
            <a:lvl9pPr indent="-292100" lvl="8" marL="4114800" algn="l">
              <a:lnSpc>
                <a:spcPct val="115000"/>
              </a:lnSpc>
              <a:spcBef>
                <a:spcPts val="0"/>
              </a:spcBef>
              <a:spcAft>
                <a:spcPts val="0"/>
              </a:spcAft>
              <a:buClr>
                <a:schemeClr val="lt1"/>
              </a:buClr>
              <a:buSzPts val="1000"/>
              <a:buChar char="■"/>
              <a:defRPr>
                <a:solidFill>
                  <a:schemeClr val="lt1"/>
                </a:solidFill>
              </a:defRPr>
            </a:lvl9pPr>
          </a:lstStyle>
          <a:p/>
        </p:txBody>
      </p:sp>
      <p:pic>
        <p:nvPicPr>
          <p:cNvPr id="54" name="Google Shape;54;p50"/>
          <p:cNvPicPr preferRelativeResize="0"/>
          <p:nvPr/>
        </p:nvPicPr>
        <p:blipFill rotWithShape="1">
          <a:blip r:embed="rId2">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 name="Google Shape;5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04800" lvl="1" marL="914400" algn="l">
              <a:lnSpc>
                <a:spcPct val="115000"/>
              </a:lnSpc>
              <a:spcBef>
                <a:spcPts val="0"/>
              </a:spcBef>
              <a:spcAft>
                <a:spcPts val="0"/>
              </a:spcAft>
              <a:buSzPts val="12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304800" lvl="4" marL="2286000" algn="l">
              <a:lnSpc>
                <a:spcPct val="115000"/>
              </a:lnSpc>
              <a:spcBef>
                <a:spcPts val="0"/>
              </a:spcBef>
              <a:spcAft>
                <a:spcPts val="0"/>
              </a:spcAft>
              <a:buSzPts val="1200"/>
              <a:buChar char="○"/>
              <a:defRPr/>
            </a:lvl5pPr>
            <a:lvl6pPr indent="-298450" lvl="5" marL="2743200" algn="l">
              <a:lnSpc>
                <a:spcPct val="115000"/>
              </a:lnSpc>
              <a:spcBef>
                <a:spcPts val="0"/>
              </a:spcBef>
              <a:spcAft>
                <a:spcPts val="0"/>
              </a:spcAft>
              <a:buSzPts val="1100"/>
              <a:buChar char="■"/>
              <a:defRPr/>
            </a:lvl6pPr>
            <a:lvl7pPr indent="-292100" lvl="6" marL="3200400" algn="l">
              <a:lnSpc>
                <a:spcPct val="115000"/>
              </a:lnSpc>
              <a:spcBef>
                <a:spcPts val="0"/>
              </a:spcBef>
              <a:spcAft>
                <a:spcPts val="0"/>
              </a:spcAft>
              <a:buSzPts val="1000"/>
              <a:buChar char="●"/>
              <a:defRPr/>
            </a:lvl7pPr>
            <a:lvl8pPr indent="-292100" lvl="7" marL="3657600" algn="l">
              <a:lnSpc>
                <a:spcPct val="115000"/>
              </a:lnSpc>
              <a:spcBef>
                <a:spcPts val="0"/>
              </a:spcBef>
              <a:spcAft>
                <a:spcPts val="0"/>
              </a:spcAft>
              <a:buSzPts val="1000"/>
              <a:buChar char="○"/>
              <a:defRPr/>
            </a:lvl8pPr>
            <a:lvl9pPr indent="-292100" lvl="8" marL="4114800" algn="l">
              <a:lnSpc>
                <a:spcPct val="115000"/>
              </a:lnSpc>
              <a:spcBef>
                <a:spcPts val="0"/>
              </a:spcBef>
              <a:spcAft>
                <a:spcPts val="0"/>
              </a:spcAft>
              <a:buSzPts val="1000"/>
              <a:buChar char="■"/>
              <a:defRPr/>
            </a:lvl9pPr>
          </a:lstStyle>
          <a:p/>
        </p:txBody>
      </p:sp>
      <p:sp>
        <p:nvSpPr>
          <p:cNvPr id="58" name="Google Shape;5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9" name="Google Shape;59;p51"/>
          <p:cNvPicPr preferRelativeResize="0"/>
          <p:nvPr/>
        </p:nvPicPr>
        <p:blipFill rotWithShape="1">
          <a:blip r:embed="rId2">
            <a:alphaModFix/>
          </a:blip>
          <a:srcRect b="0" l="0" r="0" t="0"/>
          <a:stretch/>
        </p:blipFill>
        <p:spPr>
          <a:xfrm>
            <a:off x="310001" y="4655604"/>
            <a:ext cx="1199421" cy="182725"/>
          </a:xfrm>
          <a:prstGeom prst="rect">
            <a:avLst/>
          </a:prstGeom>
          <a:noFill/>
          <a:ln>
            <a:noFill/>
          </a:ln>
        </p:spPr>
      </p:pic>
      <p:pic>
        <p:nvPicPr>
          <p:cNvPr id="60" name="Google Shape;60;p51"/>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0" Type="http://schemas.openxmlformats.org/officeDocument/2006/relationships/theme" Target="../theme/theme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7" name="Google Shape;7;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DM Sans"/>
              <a:buNone/>
              <a:defRPr b="0" i="0" sz="30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9pPr>
          </a:lstStyle>
          <a:p/>
        </p:txBody>
      </p:sp>
      <p:sp>
        <p:nvSpPr>
          <p:cNvPr id="172" name="Google Shape;172;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1"/>
              </a:buClr>
              <a:buSzPts val="1800"/>
              <a:buFont typeface="DM Sans"/>
              <a:buChar char="●"/>
              <a:defRPr b="0" i="0" sz="1800" u="none" cap="none" strike="noStrike">
                <a:solidFill>
                  <a:schemeClr val="dk1"/>
                </a:solidFill>
                <a:latin typeface="DM Sans"/>
                <a:ea typeface="DM Sans"/>
                <a:cs typeface="DM Sans"/>
                <a:sym typeface="DM Sans"/>
              </a:defRPr>
            </a:lvl1pPr>
            <a:lvl2pPr indent="-304800" lvl="1" marL="9144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298450" lvl="5" marL="2743200" marR="0" rtl="0" algn="l">
              <a:lnSpc>
                <a:spcPct val="115000"/>
              </a:lnSpc>
              <a:spcBef>
                <a:spcPts val="0"/>
              </a:spcBef>
              <a:spcAft>
                <a:spcPts val="0"/>
              </a:spcAft>
              <a:buClr>
                <a:schemeClr val="dk1"/>
              </a:buClr>
              <a:buSzPts val="1100"/>
              <a:buFont typeface="DM Sans"/>
              <a:buChar char="■"/>
              <a:defRPr b="0" i="0" sz="1100" u="none" cap="none" strike="noStrike">
                <a:solidFill>
                  <a:schemeClr val="dk1"/>
                </a:solidFill>
                <a:latin typeface="DM Sans"/>
                <a:ea typeface="DM Sans"/>
                <a:cs typeface="DM Sans"/>
                <a:sym typeface="DM Sans"/>
              </a:defRPr>
            </a:lvl6pPr>
            <a:lvl7pPr indent="-292100" lvl="6" marL="32004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7pPr>
            <a:lvl8pPr indent="-292100" lvl="7" marL="36576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8pPr>
            <a:lvl9pPr indent="-292100" lvl="8" marL="4114800" marR="0" rtl="0" algn="l">
              <a:lnSpc>
                <a:spcPct val="115000"/>
              </a:lnSpc>
              <a:spcBef>
                <a:spcPts val="0"/>
              </a:spcBef>
              <a:spcAft>
                <a:spcPts val="0"/>
              </a:spcAft>
              <a:buClr>
                <a:schemeClr val="dk1"/>
              </a:buClr>
              <a:buSzPts val="1000"/>
              <a:buFont typeface="DM Sans"/>
              <a:buChar char="■"/>
              <a:defRPr b="0" i="0" sz="10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comments" Target="../comments/comment1.xml"/><Relationship Id="rId4" Type="http://schemas.openxmlformats.org/officeDocument/2006/relationships/image" Target="../media/image66.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77.png"/><Relationship Id="rId6" Type="http://schemas.openxmlformats.org/officeDocument/2006/relationships/image" Target="../media/image58.png"/><Relationship Id="rId7" Type="http://schemas.openxmlformats.org/officeDocument/2006/relationships/image" Target="../media/image73.png"/><Relationship Id="rId8"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comments" Target="../comments/comment2.xml"/><Relationship Id="rId4" Type="http://schemas.openxmlformats.org/officeDocument/2006/relationships/image" Target="../media/image1.png"/><Relationship Id="rId5"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comments" Target="../comments/comment3.xml"/><Relationship Id="rId4" Type="http://schemas.openxmlformats.org/officeDocument/2006/relationships/image" Target="../media/image1.png"/><Relationship Id="rId5"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comments" Target="../comments/comment4.xml"/><Relationship Id="rId4" Type="http://schemas.openxmlformats.org/officeDocument/2006/relationships/image" Target="../media/image1.png"/><Relationship Id="rId5"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comments" Target="../comments/comment5.xml"/><Relationship Id="rId4" Type="http://schemas.openxmlformats.org/officeDocument/2006/relationships/image" Target="../media/image1.png"/><Relationship Id="rId5"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comments" Target="../comments/comment6.xml"/><Relationship Id="rId4" Type="http://schemas.openxmlformats.org/officeDocument/2006/relationships/image" Target="../media/image1.png"/><Relationship Id="rId5"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comments" Target="../comments/comment7.xml"/><Relationship Id="rId4" Type="http://schemas.openxmlformats.org/officeDocument/2006/relationships/image" Target="../media/image81.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comments" Target="../comments/comment8.xml"/><Relationship Id="rId4" Type="http://schemas.openxmlformats.org/officeDocument/2006/relationships/image" Target="../media/image1.png"/><Relationship Id="rId5"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comments" Target="../comments/comment9.xml"/><Relationship Id="rId4" Type="http://schemas.openxmlformats.org/officeDocument/2006/relationships/image" Target="../media/image1.png"/><Relationship Id="rId5"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80.png"/><Relationship Id="rId4" Type="http://schemas.openxmlformats.org/officeDocument/2006/relationships/image" Target="../media/image72.png"/><Relationship Id="rId5"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8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7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22.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20" Type="http://schemas.openxmlformats.org/officeDocument/2006/relationships/image" Target="../media/image55.png"/><Relationship Id="rId22" Type="http://schemas.openxmlformats.org/officeDocument/2006/relationships/image" Target="../media/image34.png"/><Relationship Id="rId21" Type="http://schemas.openxmlformats.org/officeDocument/2006/relationships/image" Target="../media/image39.png"/><Relationship Id="rId24" Type="http://schemas.openxmlformats.org/officeDocument/2006/relationships/image" Target="../media/image71.jpg"/><Relationship Id="rId23"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23.png"/><Relationship Id="rId26" Type="http://schemas.openxmlformats.org/officeDocument/2006/relationships/image" Target="../media/image91.png"/><Relationship Id="rId25" Type="http://schemas.openxmlformats.org/officeDocument/2006/relationships/image" Target="../media/image37.png"/><Relationship Id="rId28" Type="http://schemas.openxmlformats.org/officeDocument/2006/relationships/image" Target="../media/image46.png"/><Relationship Id="rId27" Type="http://schemas.openxmlformats.org/officeDocument/2006/relationships/image" Target="../media/image42.png"/><Relationship Id="rId5" Type="http://schemas.openxmlformats.org/officeDocument/2006/relationships/image" Target="../media/image27.png"/><Relationship Id="rId6" Type="http://schemas.openxmlformats.org/officeDocument/2006/relationships/image" Target="../media/image50.png"/><Relationship Id="rId29" Type="http://schemas.openxmlformats.org/officeDocument/2006/relationships/image" Target="../media/image54.png"/><Relationship Id="rId7" Type="http://schemas.openxmlformats.org/officeDocument/2006/relationships/image" Target="../media/image26.png"/><Relationship Id="rId8" Type="http://schemas.openxmlformats.org/officeDocument/2006/relationships/image" Target="../media/image38.jpg"/><Relationship Id="rId31" Type="http://schemas.openxmlformats.org/officeDocument/2006/relationships/image" Target="../media/image45.jpg"/><Relationship Id="rId30" Type="http://schemas.openxmlformats.org/officeDocument/2006/relationships/image" Target="../media/image44.jpg"/><Relationship Id="rId11" Type="http://schemas.openxmlformats.org/officeDocument/2006/relationships/image" Target="../media/image21.jpg"/><Relationship Id="rId33" Type="http://schemas.openxmlformats.org/officeDocument/2006/relationships/image" Target="../media/image52.png"/><Relationship Id="rId10" Type="http://schemas.openxmlformats.org/officeDocument/2006/relationships/image" Target="../media/image59.jpg"/><Relationship Id="rId32" Type="http://schemas.openxmlformats.org/officeDocument/2006/relationships/image" Target="../media/image88.png"/><Relationship Id="rId13" Type="http://schemas.openxmlformats.org/officeDocument/2006/relationships/image" Target="../media/image47.png"/><Relationship Id="rId35" Type="http://schemas.openxmlformats.org/officeDocument/2006/relationships/image" Target="../media/image51.jpg"/><Relationship Id="rId12" Type="http://schemas.openxmlformats.org/officeDocument/2006/relationships/image" Target="../media/image40.jpg"/><Relationship Id="rId34" Type="http://schemas.openxmlformats.org/officeDocument/2006/relationships/image" Target="../media/image62.png"/><Relationship Id="rId15" Type="http://schemas.openxmlformats.org/officeDocument/2006/relationships/image" Target="../media/image24.png"/><Relationship Id="rId37" Type="http://schemas.openxmlformats.org/officeDocument/2006/relationships/image" Target="../media/image89.png"/><Relationship Id="rId14" Type="http://schemas.openxmlformats.org/officeDocument/2006/relationships/image" Target="../media/image64.png"/><Relationship Id="rId36" Type="http://schemas.openxmlformats.org/officeDocument/2006/relationships/image" Target="../media/image48.png"/><Relationship Id="rId17" Type="http://schemas.openxmlformats.org/officeDocument/2006/relationships/image" Target="../media/image36.png"/><Relationship Id="rId16" Type="http://schemas.openxmlformats.org/officeDocument/2006/relationships/image" Target="../media/image49.png"/><Relationship Id="rId38" Type="http://schemas.openxmlformats.org/officeDocument/2006/relationships/image" Target="../media/image90.png"/><Relationship Id="rId19" Type="http://schemas.openxmlformats.org/officeDocument/2006/relationships/image" Target="../media/image43.png"/><Relationship Id="rId18"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1"/>
          <p:cNvSpPr txBox="1"/>
          <p:nvPr/>
        </p:nvSpPr>
        <p:spPr>
          <a:xfrm>
            <a:off x="307450" y="1154588"/>
            <a:ext cx="8619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DM Sans"/>
              <a:ea typeface="DM Sans"/>
              <a:cs typeface="DM Sans"/>
              <a:sym typeface="DM Sans"/>
            </a:endParaRPr>
          </a:p>
        </p:txBody>
      </p:sp>
      <p:sp>
        <p:nvSpPr>
          <p:cNvPr id="376" name="Google Shape;376;p1"/>
          <p:cNvSpPr txBox="1"/>
          <p:nvPr/>
        </p:nvSpPr>
        <p:spPr>
          <a:xfrm>
            <a:off x="216650" y="3527213"/>
            <a:ext cx="5790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chemeClr val="dk1"/>
              </a:buClr>
              <a:buSzPts val="1100"/>
              <a:buFont typeface="Arial"/>
              <a:buNone/>
            </a:pPr>
            <a:r>
              <a:rPr b="1" i="0" lang="en-US" sz="1800" u="none" cap="none" strike="noStrike">
                <a:solidFill>
                  <a:srgbClr val="FFFCF8"/>
                </a:solidFill>
                <a:latin typeface="DM Sans"/>
                <a:ea typeface="DM Sans"/>
                <a:cs typeface="DM Sans"/>
                <a:sym typeface="DM Sans"/>
              </a:rPr>
              <a:t>James Muscat, </a:t>
            </a:r>
            <a:r>
              <a:rPr b="0" i="0" lang="en-US" sz="1800" u="none" cap="none" strike="noStrike">
                <a:solidFill>
                  <a:srgbClr val="FFFCF8"/>
                </a:solidFill>
                <a:latin typeface="DM Sans"/>
                <a:ea typeface="DM Sans"/>
                <a:cs typeface="DM Sans"/>
                <a:sym typeface="DM Sans"/>
              </a:rPr>
              <a:t>Ten Lifestyle Group</a:t>
            </a:r>
            <a:endParaRPr b="0" i="0" sz="1800" u="none" cap="none" strike="noStrike">
              <a:solidFill>
                <a:schemeClr val="lt1"/>
              </a:solidFill>
              <a:latin typeface="DM Sans"/>
              <a:ea typeface="DM Sans"/>
              <a:cs typeface="DM Sans"/>
              <a:sym typeface="DM Sans"/>
            </a:endParaRPr>
          </a:p>
        </p:txBody>
      </p:sp>
      <p:sp>
        <p:nvSpPr>
          <p:cNvPr id="377" name="Google Shape;377;p1"/>
          <p:cNvSpPr txBox="1"/>
          <p:nvPr>
            <p:ph type="ctrTitle"/>
          </p:nvPr>
        </p:nvSpPr>
        <p:spPr>
          <a:xfrm>
            <a:off x="197500" y="1512500"/>
            <a:ext cx="7505700" cy="2014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51515"/>
              <a:buNone/>
            </a:pPr>
            <a:r>
              <a:rPr lang="en-US" sz="4400"/>
              <a:t>Accelerating Zero to Planful: </a:t>
            </a:r>
            <a:endParaRPr sz="4400"/>
          </a:p>
          <a:p>
            <a:pPr indent="0" lvl="0" marL="0" rtl="0" algn="l">
              <a:lnSpc>
                <a:spcPct val="100000"/>
              </a:lnSpc>
              <a:spcBef>
                <a:spcPts val="0"/>
              </a:spcBef>
              <a:spcAft>
                <a:spcPts val="0"/>
              </a:spcAft>
              <a:buSzPct val="151515"/>
              <a:buNone/>
            </a:pPr>
            <a:r>
              <a:rPr lang="en-US" sz="4400"/>
              <a:t>A Finance Evolution</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10"/>
          <p:cNvSpPr txBox="1"/>
          <p:nvPr>
            <p:ph type="title"/>
          </p:nvPr>
        </p:nvSpPr>
        <p:spPr>
          <a:xfrm>
            <a:off x="5750579" y="646226"/>
            <a:ext cx="3470100" cy="135830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sz="2000"/>
              <a:t>Multiple Sources of</a:t>
            </a:r>
            <a:br>
              <a:rPr lang="en-US" sz="2000"/>
            </a:br>
            <a:r>
              <a:rPr lang="en-US" sz="2000"/>
              <a:t>Truth &amp; Fragile &amp;</a:t>
            </a:r>
            <a:br>
              <a:rPr lang="en-US" sz="2000"/>
            </a:br>
            <a:r>
              <a:rPr lang="en-US" sz="2000"/>
              <a:t>Complex Models Driving Reporting/Forecasting</a:t>
            </a:r>
            <a:br>
              <a:rPr lang="en-US" sz="2000"/>
            </a:br>
            <a:endParaRPr sz="1600"/>
          </a:p>
        </p:txBody>
      </p:sp>
      <p:sp>
        <p:nvSpPr>
          <p:cNvPr id="533" name="Google Shape;533;p10"/>
          <p:cNvSpPr txBox="1"/>
          <p:nvPr>
            <p:ph idx="1" type="body"/>
          </p:nvPr>
        </p:nvSpPr>
        <p:spPr>
          <a:xfrm>
            <a:off x="5750579" y="2052465"/>
            <a:ext cx="3311100" cy="399737"/>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800"/>
              <a:buNone/>
            </a:pPr>
            <a:r>
              <a:rPr b="1" lang="en-US" sz="1600"/>
              <a:t>i.e management accounts</a:t>
            </a:r>
            <a:endParaRPr b="1" sz="1600"/>
          </a:p>
        </p:txBody>
      </p:sp>
      <p:sp>
        <p:nvSpPr>
          <p:cNvPr id="534" name="Google Shape;534;p10"/>
          <p:cNvSpPr txBox="1"/>
          <p:nvPr/>
        </p:nvSpPr>
        <p:spPr>
          <a:xfrm>
            <a:off x="5590450" y="2630028"/>
            <a:ext cx="3446700" cy="1768338"/>
          </a:xfrm>
          <a:prstGeom prst="rect">
            <a:avLst/>
          </a:prstGeom>
          <a:noFill/>
          <a:ln>
            <a:noFill/>
          </a:ln>
        </p:spPr>
        <p:txBody>
          <a:bodyPr anchorCtr="0" anchor="t" bIns="91425" lIns="91425" spcFirstLastPara="1" rIns="91425" wrap="square" tIns="91425">
            <a:noAutofit/>
          </a:bodyPr>
          <a:lstStyle/>
          <a:p>
            <a:pPr indent="-322580" lvl="0" marL="457200" marR="0" rtl="0" algn="l">
              <a:lnSpc>
                <a:spcPct val="115000"/>
              </a:lnSpc>
              <a:spcBef>
                <a:spcPts val="600"/>
              </a:spcBef>
              <a:spcAft>
                <a:spcPts val="0"/>
              </a:spcAft>
              <a:buClr>
                <a:schemeClr val="lt1"/>
              </a:buClr>
              <a:buSzPts val="1400"/>
              <a:buFont typeface="DM Sans"/>
              <a:buChar char="●"/>
            </a:pPr>
            <a:r>
              <a:rPr b="0" i="0" lang="en-US" sz="1400" u="none" cap="none" strike="noStrike">
                <a:solidFill>
                  <a:schemeClr val="lt1"/>
                </a:solidFill>
                <a:latin typeface="DM Sans"/>
                <a:ea typeface="DM Sans"/>
                <a:cs typeface="DM Sans"/>
                <a:sym typeface="DM Sans"/>
              </a:rPr>
              <a:t>FX rates linked at each stage</a:t>
            </a:r>
            <a:endParaRPr/>
          </a:p>
          <a:p>
            <a:pPr indent="-322580" lvl="0" marL="457200" marR="0" rtl="0" algn="l">
              <a:lnSpc>
                <a:spcPct val="115000"/>
              </a:lnSpc>
              <a:spcBef>
                <a:spcPts val="600"/>
              </a:spcBef>
              <a:spcAft>
                <a:spcPts val="0"/>
              </a:spcAft>
              <a:buClr>
                <a:schemeClr val="lt1"/>
              </a:buClr>
              <a:buSzPts val="1400"/>
              <a:buFont typeface="DM Sans"/>
              <a:buChar char="●"/>
            </a:pPr>
            <a:r>
              <a:rPr b="0" i="0" lang="en-US" sz="1400" u="none" cap="none" strike="noStrike">
                <a:solidFill>
                  <a:schemeClr val="lt1"/>
                </a:solidFill>
                <a:latin typeface="DM Sans"/>
                <a:ea typeface="DM Sans"/>
                <a:cs typeface="DM Sans"/>
                <a:sym typeface="DM Sans"/>
              </a:rPr>
              <a:t>Adjustments in each file</a:t>
            </a:r>
            <a:endParaRPr/>
          </a:p>
          <a:p>
            <a:pPr indent="-322580" lvl="0" marL="457200" marR="0" rtl="0" algn="l">
              <a:lnSpc>
                <a:spcPct val="115000"/>
              </a:lnSpc>
              <a:spcBef>
                <a:spcPts val="600"/>
              </a:spcBef>
              <a:spcAft>
                <a:spcPts val="0"/>
              </a:spcAft>
              <a:buClr>
                <a:schemeClr val="lt1"/>
              </a:buClr>
              <a:buSzPts val="1400"/>
              <a:buFont typeface="DM Sans"/>
              <a:buChar char="●"/>
            </a:pPr>
            <a:r>
              <a:rPr b="0" i="0" lang="en-US" sz="1400" u="none" cap="none" strike="noStrike">
                <a:solidFill>
                  <a:schemeClr val="lt1"/>
                </a:solidFill>
                <a:latin typeface="DM Sans"/>
                <a:ea typeface="DM Sans"/>
                <a:cs typeface="DM Sans"/>
                <a:sym typeface="DM Sans"/>
              </a:rPr>
              <a:t>Allocations </a:t>
            </a:r>
            <a:endParaRPr/>
          </a:p>
          <a:p>
            <a:pPr indent="-322580" lvl="0" marL="457200" marR="0" rtl="0" algn="l">
              <a:lnSpc>
                <a:spcPct val="115000"/>
              </a:lnSpc>
              <a:spcBef>
                <a:spcPts val="600"/>
              </a:spcBef>
              <a:spcAft>
                <a:spcPts val="0"/>
              </a:spcAft>
              <a:buClr>
                <a:schemeClr val="lt1"/>
              </a:buClr>
              <a:buSzPts val="1400"/>
              <a:buFont typeface="DM Sans"/>
              <a:buChar char="●"/>
            </a:pPr>
            <a:r>
              <a:rPr b="0" i="0" lang="en-US" sz="1400" u="none" cap="none" strike="noStrike">
                <a:solidFill>
                  <a:schemeClr val="lt1"/>
                </a:solidFill>
                <a:latin typeface="DM Sans"/>
                <a:ea typeface="DM Sans"/>
                <a:cs typeface="DM Sans"/>
                <a:sym typeface="DM Sans"/>
              </a:rPr>
              <a:t>Complicated formulas and links, prone to breaking</a:t>
            </a:r>
            <a:endParaRPr/>
          </a:p>
        </p:txBody>
      </p:sp>
      <p:sp>
        <p:nvSpPr>
          <p:cNvPr id="535" name="Google Shape;535;p10"/>
          <p:cNvSpPr txBox="1"/>
          <p:nvPr/>
        </p:nvSpPr>
        <p:spPr>
          <a:xfrm>
            <a:off x="1253054" y="352426"/>
            <a:ext cx="1367682"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Group Finance</a:t>
            </a:r>
            <a:endParaRPr/>
          </a:p>
        </p:txBody>
      </p:sp>
      <p:cxnSp>
        <p:nvCxnSpPr>
          <p:cNvPr id="536" name="Google Shape;536;p10"/>
          <p:cNvCxnSpPr/>
          <p:nvPr/>
        </p:nvCxnSpPr>
        <p:spPr>
          <a:xfrm>
            <a:off x="609600" y="714375"/>
            <a:ext cx="2654591" cy="0"/>
          </a:xfrm>
          <a:prstGeom prst="straightConnector1">
            <a:avLst/>
          </a:prstGeom>
          <a:noFill/>
          <a:ln cap="flat" cmpd="sng" w="9525">
            <a:solidFill>
              <a:schemeClr val="dk1"/>
            </a:solidFill>
            <a:prstDash val="solid"/>
            <a:round/>
            <a:headEnd len="sm" w="sm" type="none"/>
            <a:tailEnd len="sm" w="sm" type="none"/>
          </a:ln>
        </p:spPr>
      </p:cxnSp>
      <p:cxnSp>
        <p:nvCxnSpPr>
          <p:cNvPr id="537" name="Google Shape;537;p10"/>
          <p:cNvCxnSpPr/>
          <p:nvPr/>
        </p:nvCxnSpPr>
        <p:spPr>
          <a:xfrm>
            <a:off x="3715619" y="714375"/>
            <a:ext cx="1343525" cy="0"/>
          </a:xfrm>
          <a:prstGeom prst="straightConnector1">
            <a:avLst/>
          </a:prstGeom>
          <a:noFill/>
          <a:ln cap="flat" cmpd="sng" w="9525">
            <a:solidFill>
              <a:schemeClr val="dk1"/>
            </a:solidFill>
            <a:prstDash val="solid"/>
            <a:round/>
            <a:headEnd len="sm" w="sm" type="none"/>
            <a:tailEnd len="sm" w="sm" type="none"/>
          </a:ln>
        </p:spPr>
      </p:cxnSp>
      <p:sp>
        <p:nvSpPr>
          <p:cNvPr id="538" name="Google Shape;538;p10"/>
          <p:cNvSpPr txBox="1"/>
          <p:nvPr/>
        </p:nvSpPr>
        <p:spPr>
          <a:xfrm>
            <a:off x="4105894" y="352426"/>
            <a:ext cx="56297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CFO</a:t>
            </a:r>
            <a:endParaRPr/>
          </a:p>
        </p:txBody>
      </p:sp>
      <p:sp>
        <p:nvSpPr>
          <p:cNvPr id="539" name="Google Shape;539;p10"/>
          <p:cNvSpPr/>
          <p:nvPr/>
        </p:nvSpPr>
        <p:spPr>
          <a:xfrm>
            <a:off x="609601" y="904871"/>
            <a:ext cx="1009650" cy="452436"/>
          </a:xfrm>
          <a:prstGeom prst="roundRect">
            <a:avLst>
              <a:gd fmla="val 6359" name="adj"/>
            </a:avLst>
          </a:prstGeom>
          <a:noFill/>
          <a:ln cap="flat"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DM Sans"/>
                <a:ea typeface="DM Sans"/>
                <a:cs typeface="DM Sans"/>
                <a:sym typeface="DM Sans"/>
              </a:rPr>
              <a:t>Trial Balance Review</a:t>
            </a:r>
            <a:endParaRPr b="0" i="0" sz="900" u="none" cap="none" strike="noStrike">
              <a:solidFill>
                <a:schemeClr val="dk1"/>
              </a:solidFill>
              <a:latin typeface="DM Sans"/>
              <a:ea typeface="DM Sans"/>
              <a:cs typeface="DM Sans"/>
              <a:sym typeface="DM Sans"/>
            </a:endParaRPr>
          </a:p>
        </p:txBody>
      </p:sp>
      <p:sp>
        <p:nvSpPr>
          <p:cNvPr id="540" name="Google Shape;540;p10"/>
          <p:cNvSpPr/>
          <p:nvPr/>
        </p:nvSpPr>
        <p:spPr>
          <a:xfrm>
            <a:off x="609600" y="1571934"/>
            <a:ext cx="1009650" cy="452436"/>
          </a:xfrm>
          <a:prstGeom prst="roundRect">
            <a:avLst>
              <a:gd fmla="val 6359" name="adj"/>
            </a:avLst>
          </a:prstGeom>
          <a:noFill/>
          <a:ln cap="flat" cmpd="sng" w="127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DM Sans"/>
                <a:ea typeface="DM Sans"/>
                <a:cs typeface="DM Sans"/>
                <a:sym typeface="DM Sans"/>
              </a:rPr>
              <a:t>Segmental</a:t>
            </a:r>
            <a:br>
              <a:rPr b="0" i="0" lang="en-US" sz="900" u="none" cap="none" strike="noStrike">
                <a:solidFill>
                  <a:schemeClr val="dk1"/>
                </a:solidFill>
                <a:latin typeface="DM Sans"/>
                <a:ea typeface="DM Sans"/>
                <a:cs typeface="DM Sans"/>
                <a:sym typeface="DM Sans"/>
              </a:rPr>
            </a:br>
            <a:r>
              <a:rPr b="0" i="0" lang="en-US" sz="900" u="none" cap="none" strike="noStrike">
                <a:solidFill>
                  <a:schemeClr val="dk1"/>
                </a:solidFill>
                <a:latin typeface="DM Sans"/>
                <a:ea typeface="DM Sans"/>
                <a:cs typeface="DM Sans"/>
                <a:sym typeface="DM Sans"/>
              </a:rPr>
              <a:t>Costs</a:t>
            </a:r>
            <a:endParaRPr b="0" i="0" sz="900" u="none" cap="none" strike="noStrike">
              <a:solidFill>
                <a:schemeClr val="dk1"/>
              </a:solidFill>
              <a:latin typeface="DM Sans"/>
              <a:ea typeface="DM Sans"/>
              <a:cs typeface="DM Sans"/>
              <a:sym typeface="DM Sans"/>
            </a:endParaRPr>
          </a:p>
        </p:txBody>
      </p:sp>
      <p:sp>
        <p:nvSpPr>
          <p:cNvPr id="541" name="Google Shape;541;p10"/>
          <p:cNvSpPr/>
          <p:nvPr/>
        </p:nvSpPr>
        <p:spPr>
          <a:xfrm>
            <a:off x="609600" y="2238997"/>
            <a:ext cx="1009650" cy="452436"/>
          </a:xfrm>
          <a:prstGeom prst="roundRect">
            <a:avLst>
              <a:gd fmla="val 6359" name="adj"/>
            </a:avLst>
          </a:prstGeom>
          <a:noFill/>
          <a:ln cap="flat" cmpd="sng" w="127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DM Sans"/>
                <a:ea typeface="DM Sans"/>
                <a:cs typeface="DM Sans"/>
                <a:sym typeface="DM Sans"/>
              </a:rPr>
              <a:t>Segmental Revenues</a:t>
            </a:r>
            <a:endParaRPr b="0" i="0" sz="900" u="none" cap="none" strike="noStrike">
              <a:solidFill>
                <a:schemeClr val="dk1"/>
              </a:solidFill>
              <a:latin typeface="DM Sans"/>
              <a:ea typeface="DM Sans"/>
              <a:cs typeface="DM Sans"/>
              <a:sym typeface="DM Sans"/>
            </a:endParaRPr>
          </a:p>
        </p:txBody>
      </p:sp>
      <p:sp>
        <p:nvSpPr>
          <p:cNvPr id="542" name="Google Shape;542;p10"/>
          <p:cNvSpPr/>
          <p:nvPr/>
        </p:nvSpPr>
        <p:spPr>
          <a:xfrm>
            <a:off x="609600" y="2899825"/>
            <a:ext cx="1009650" cy="452436"/>
          </a:xfrm>
          <a:prstGeom prst="roundRect">
            <a:avLst>
              <a:gd fmla="val 6359" name="adj"/>
            </a:avLst>
          </a:prstGeom>
          <a:noFill/>
          <a:ln cap="flat" cmpd="sng" w="127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DM Sans"/>
                <a:ea typeface="DM Sans"/>
                <a:cs typeface="DM Sans"/>
                <a:sym typeface="DM Sans"/>
              </a:rPr>
              <a:t>Consolidation</a:t>
            </a:r>
            <a:endParaRPr b="0" i="0" sz="900" u="none" cap="none" strike="noStrike">
              <a:solidFill>
                <a:schemeClr val="dk1"/>
              </a:solidFill>
              <a:latin typeface="DM Sans"/>
              <a:ea typeface="DM Sans"/>
              <a:cs typeface="DM Sans"/>
              <a:sym typeface="DM Sans"/>
            </a:endParaRPr>
          </a:p>
        </p:txBody>
      </p:sp>
      <p:sp>
        <p:nvSpPr>
          <p:cNvPr id="543" name="Google Shape;543;p10"/>
          <p:cNvSpPr/>
          <p:nvPr/>
        </p:nvSpPr>
        <p:spPr>
          <a:xfrm>
            <a:off x="609599" y="3560653"/>
            <a:ext cx="1009650" cy="452436"/>
          </a:xfrm>
          <a:prstGeom prst="roundRect">
            <a:avLst>
              <a:gd fmla="val 6359" name="adj"/>
            </a:avLst>
          </a:prstGeom>
          <a:noFill/>
          <a:ln cap="flat" cmpd="sng" w="127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DM Sans"/>
                <a:ea typeface="DM Sans"/>
                <a:cs typeface="DM Sans"/>
                <a:sym typeface="DM Sans"/>
              </a:rPr>
              <a:t>Latest</a:t>
            </a:r>
            <a:br>
              <a:rPr b="0" i="0" lang="en-US" sz="900" u="none" cap="none" strike="noStrike">
                <a:solidFill>
                  <a:schemeClr val="dk1"/>
                </a:solidFill>
                <a:latin typeface="DM Sans"/>
                <a:ea typeface="DM Sans"/>
                <a:cs typeface="DM Sans"/>
                <a:sym typeface="DM Sans"/>
              </a:rPr>
            </a:br>
            <a:r>
              <a:rPr b="0" i="0" lang="en-US" sz="900" u="none" cap="none" strike="noStrike">
                <a:solidFill>
                  <a:schemeClr val="dk1"/>
                </a:solidFill>
                <a:latin typeface="DM Sans"/>
                <a:ea typeface="DM Sans"/>
                <a:cs typeface="DM Sans"/>
                <a:sym typeface="DM Sans"/>
              </a:rPr>
              <a:t>Forecast</a:t>
            </a:r>
            <a:endParaRPr b="0" i="0" sz="900" u="none" cap="none" strike="noStrike">
              <a:solidFill>
                <a:schemeClr val="dk1"/>
              </a:solidFill>
              <a:latin typeface="DM Sans"/>
              <a:ea typeface="DM Sans"/>
              <a:cs typeface="DM Sans"/>
              <a:sym typeface="DM Sans"/>
            </a:endParaRPr>
          </a:p>
        </p:txBody>
      </p:sp>
      <p:sp>
        <p:nvSpPr>
          <p:cNvPr id="544" name="Google Shape;544;p10"/>
          <p:cNvSpPr/>
          <p:nvPr/>
        </p:nvSpPr>
        <p:spPr>
          <a:xfrm>
            <a:off x="2183978" y="1610036"/>
            <a:ext cx="1080213" cy="2441153"/>
          </a:xfrm>
          <a:prstGeom prst="roundRect">
            <a:avLst>
              <a:gd fmla="val 6359" name="adj"/>
            </a:avLst>
          </a:prstGeom>
          <a:solidFill>
            <a:schemeClr val="accent5"/>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DM Sans"/>
                <a:ea typeface="DM Sans"/>
                <a:cs typeface="DM Sans"/>
                <a:sym typeface="DM Sans"/>
              </a:rPr>
              <a:t>Management Accounts</a:t>
            </a:r>
            <a:endParaRPr b="0" i="0" sz="1000" u="none" cap="none" strike="noStrike">
              <a:solidFill>
                <a:schemeClr val="dk1"/>
              </a:solidFill>
              <a:latin typeface="DM Sans"/>
              <a:ea typeface="DM Sans"/>
              <a:cs typeface="DM Sans"/>
              <a:sym typeface="DM Sans"/>
            </a:endParaRPr>
          </a:p>
        </p:txBody>
      </p:sp>
      <p:cxnSp>
        <p:nvCxnSpPr>
          <p:cNvPr id="545" name="Google Shape;545;p10"/>
          <p:cNvCxnSpPr/>
          <p:nvPr/>
        </p:nvCxnSpPr>
        <p:spPr>
          <a:xfrm>
            <a:off x="1679258" y="1798152"/>
            <a:ext cx="338888" cy="0"/>
          </a:xfrm>
          <a:prstGeom prst="straightConnector1">
            <a:avLst/>
          </a:prstGeom>
          <a:noFill/>
          <a:ln cap="flat" cmpd="sng" w="9525">
            <a:solidFill>
              <a:schemeClr val="dk1"/>
            </a:solidFill>
            <a:prstDash val="solid"/>
            <a:round/>
            <a:headEnd len="sm" w="sm" type="none"/>
            <a:tailEnd len="med" w="med" type="triangle"/>
          </a:ln>
        </p:spPr>
      </p:cxnSp>
      <p:cxnSp>
        <p:nvCxnSpPr>
          <p:cNvPr id="546" name="Google Shape;546;p10"/>
          <p:cNvCxnSpPr/>
          <p:nvPr/>
        </p:nvCxnSpPr>
        <p:spPr>
          <a:xfrm>
            <a:off x="1679258" y="2465215"/>
            <a:ext cx="338888" cy="0"/>
          </a:xfrm>
          <a:prstGeom prst="straightConnector1">
            <a:avLst/>
          </a:prstGeom>
          <a:noFill/>
          <a:ln cap="flat" cmpd="sng" w="9525">
            <a:solidFill>
              <a:schemeClr val="dk1"/>
            </a:solidFill>
            <a:prstDash val="solid"/>
            <a:round/>
            <a:headEnd len="sm" w="sm" type="none"/>
            <a:tailEnd len="med" w="med" type="triangle"/>
          </a:ln>
        </p:spPr>
      </p:cxnSp>
      <p:cxnSp>
        <p:nvCxnSpPr>
          <p:cNvPr id="547" name="Google Shape;547;p10"/>
          <p:cNvCxnSpPr/>
          <p:nvPr/>
        </p:nvCxnSpPr>
        <p:spPr>
          <a:xfrm>
            <a:off x="1679258" y="3126043"/>
            <a:ext cx="338888" cy="0"/>
          </a:xfrm>
          <a:prstGeom prst="straightConnector1">
            <a:avLst/>
          </a:prstGeom>
          <a:noFill/>
          <a:ln cap="flat" cmpd="sng" w="9525">
            <a:solidFill>
              <a:schemeClr val="dk1"/>
            </a:solidFill>
            <a:prstDash val="solid"/>
            <a:round/>
            <a:headEnd len="sm" w="sm" type="none"/>
            <a:tailEnd len="med" w="med" type="triangle"/>
          </a:ln>
        </p:spPr>
      </p:cxnSp>
      <p:cxnSp>
        <p:nvCxnSpPr>
          <p:cNvPr id="548" name="Google Shape;548;p10"/>
          <p:cNvCxnSpPr/>
          <p:nvPr/>
        </p:nvCxnSpPr>
        <p:spPr>
          <a:xfrm>
            <a:off x="1679258" y="3786871"/>
            <a:ext cx="338888" cy="0"/>
          </a:xfrm>
          <a:prstGeom prst="straightConnector1">
            <a:avLst/>
          </a:prstGeom>
          <a:noFill/>
          <a:ln cap="flat" cmpd="sng" w="9525">
            <a:solidFill>
              <a:schemeClr val="dk1"/>
            </a:solidFill>
            <a:prstDash val="solid"/>
            <a:round/>
            <a:headEnd len="sm" w="sm" type="none"/>
            <a:tailEnd len="med" w="med" type="triangle"/>
          </a:ln>
        </p:spPr>
      </p:cxnSp>
      <p:sp>
        <p:nvSpPr>
          <p:cNvPr id="549" name="Google Shape;549;p10"/>
          <p:cNvSpPr txBox="1"/>
          <p:nvPr/>
        </p:nvSpPr>
        <p:spPr>
          <a:xfrm>
            <a:off x="658209" y="4255592"/>
            <a:ext cx="91242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DM Sans"/>
                <a:ea typeface="DM Sans"/>
                <a:cs typeface="DM Sans"/>
                <a:sym typeface="DM Sans"/>
              </a:rPr>
              <a:t>Excel Files</a:t>
            </a:r>
            <a:endParaRPr/>
          </a:p>
        </p:txBody>
      </p:sp>
      <p:sp>
        <p:nvSpPr>
          <p:cNvPr id="550" name="Google Shape;550;p10"/>
          <p:cNvSpPr txBox="1"/>
          <p:nvPr/>
        </p:nvSpPr>
        <p:spPr>
          <a:xfrm>
            <a:off x="2267869" y="4255591"/>
            <a:ext cx="91242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DM Sans"/>
                <a:ea typeface="DM Sans"/>
                <a:cs typeface="DM Sans"/>
                <a:sym typeface="DM Sans"/>
              </a:rPr>
              <a:t>Excel Files</a:t>
            </a:r>
            <a:endParaRPr/>
          </a:p>
        </p:txBody>
      </p:sp>
      <p:sp>
        <p:nvSpPr>
          <p:cNvPr id="551" name="Google Shape;551;p10"/>
          <p:cNvSpPr/>
          <p:nvPr/>
        </p:nvSpPr>
        <p:spPr>
          <a:xfrm>
            <a:off x="3847275" y="2059938"/>
            <a:ext cx="1080213" cy="1541349"/>
          </a:xfrm>
          <a:prstGeom prst="roundRect">
            <a:avLst>
              <a:gd fmla="val 6359" name="adj"/>
            </a:avLst>
          </a:prstGeom>
          <a:solidFill>
            <a:schemeClr val="accent3"/>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DM Sans"/>
                <a:ea typeface="DM Sans"/>
                <a:cs typeface="DM Sans"/>
                <a:sym typeface="DM Sans"/>
              </a:rPr>
              <a:t>Board Deck </a:t>
            </a:r>
            <a:endParaRPr b="0" i="0" sz="1000" u="none" cap="none" strike="noStrike">
              <a:solidFill>
                <a:schemeClr val="dk1"/>
              </a:solidFill>
              <a:latin typeface="DM Sans"/>
              <a:ea typeface="DM Sans"/>
              <a:cs typeface="DM Sans"/>
              <a:sym typeface="DM Sans"/>
            </a:endParaRPr>
          </a:p>
        </p:txBody>
      </p:sp>
      <p:cxnSp>
        <p:nvCxnSpPr>
          <p:cNvPr id="552" name="Google Shape;552;p10"/>
          <p:cNvCxnSpPr/>
          <p:nvPr/>
        </p:nvCxnSpPr>
        <p:spPr>
          <a:xfrm>
            <a:off x="3376731" y="2830612"/>
            <a:ext cx="338888" cy="0"/>
          </a:xfrm>
          <a:prstGeom prst="straightConnector1">
            <a:avLst/>
          </a:prstGeom>
          <a:noFill/>
          <a:ln cap="flat" cmpd="sng" w="9525">
            <a:solidFill>
              <a:schemeClr val="dk1"/>
            </a:solidFill>
            <a:prstDash val="solid"/>
            <a:round/>
            <a:headEnd len="sm" w="sm" type="none"/>
            <a:tailEnd len="med" w="med" type="triangle"/>
          </a:ln>
        </p:spPr>
      </p:cxnSp>
      <p:sp>
        <p:nvSpPr>
          <p:cNvPr id="553" name="Google Shape;553;p10"/>
          <p:cNvSpPr txBox="1"/>
          <p:nvPr/>
        </p:nvSpPr>
        <p:spPr>
          <a:xfrm>
            <a:off x="3891892" y="4255590"/>
            <a:ext cx="990977"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DM Sans"/>
                <a:ea typeface="DM Sans"/>
                <a:cs typeface="DM Sans"/>
                <a:sym typeface="DM Sans"/>
              </a:rPr>
              <a:t>PowerPoint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7" name="Shape 557"/>
        <p:cNvGrpSpPr/>
        <p:nvPr/>
      </p:nvGrpSpPr>
      <p:grpSpPr>
        <a:xfrm>
          <a:off x="0" y="0"/>
          <a:ext cx="0" cy="0"/>
          <a:chOff x="0" y="0"/>
          <a:chExt cx="0" cy="0"/>
        </a:xfrm>
      </p:grpSpPr>
      <p:sp>
        <p:nvSpPr>
          <p:cNvPr id="558" name="Google Shape;558;p11"/>
          <p:cNvSpPr/>
          <p:nvPr/>
        </p:nvSpPr>
        <p:spPr>
          <a:xfrm>
            <a:off x="251400" y="237525"/>
            <a:ext cx="8641200" cy="1374925"/>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11"/>
          <p:cNvSpPr txBox="1"/>
          <p:nvPr/>
        </p:nvSpPr>
        <p:spPr>
          <a:xfrm>
            <a:off x="1348200" y="648003"/>
            <a:ext cx="644760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M Sans"/>
                <a:ea typeface="DM Sans"/>
                <a:cs typeface="DM Sans"/>
                <a:sym typeface="DM Sans"/>
              </a:rPr>
              <a:t>FP&amp;A Before Digital Transformation</a:t>
            </a:r>
            <a:endParaRPr/>
          </a:p>
        </p:txBody>
      </p:sp>
      <p:sp>
        <p:nvSpPr>
          <p:cNvPr id="560" name="Google Shape;560;p11"/>
          <p:cNvSpPr txBox="1"/>
          <p:nvPr>
            <p:ph idx="4294967295" type="title"/>
          </p:nvPr>
        </p:nvSpPr>
        <p:spPr>
          <a:xfrm>
            <a:off x="0" y="2684463"/>
            <a:ext cx="2416175" cy="800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000"/>
              <a:buNone/>
            </a:pPr>
            <a:r>
              <a:rPr b="1" lang="en-US" sz="3800">
                <a:solidFill>
                  <a:schemeClr val="lt1"/>
                </a:solidFill>
              </a:rPr>
              <a:t>88 </a:t>
            </a:r>
            <a:endParaRPr b="1" sz="3800">
              <a:solidFill>
                <a:schemeClr val="lt1"/>
              </a:solidFill>
            </a:endParaRPr>
          </a:p>
        </p:txBody>
      </p:sp>
      <p:sp>
        <p:nvSpPr>
          <p:cNvPr id="561" name="Google Shape;561;p11"/>
          <p:cNvSpPr txBox="1"/>
          <p:nvPr>
            <p:ph idx="4294967295" type="body"/>
          </p:nvPr>
        </p:nvSpPr>
        <p:spPr>
          <a:xfrm>
            <a:off x="0" y="3544888"/>
            <a:ext cx="2416175" cy="839787"/>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lang="en-US">
                <a:solidFill>
                  <a:schemeClr val="lt1"/>
                </a:solidFill>
              </a:rPr>
              <a:t>Sessions </a:t>
            </a:r>
            <a:endParaRPr>
              <a:solidFill>
                <a:schemeClr val="lt1"/>
              </a:solidFill>
            </a:endParaRPr>
          </a:p>
        </p:txBody>
      </p:sp>
      <p:sp>
        <p:nvSpPr>
          <p:cNvPr id="562" name="Google Shape;562;p11"/>
          <p:cNvSpPr/>
          <p:nvPr/>
        </p:nvSpPr>
        <p:spPr>
          <a:xfrm>
            <a:off x="183375" y="2166938"/>
            <a:ext cx="2028000" cy="2389812"/>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DM Sans"/>
                <a:ea typeface="DM Sans"/>
                <a:cs typeface="DM Sans"/>
                <a:sym typeface="DM Sans"/>
              </a:rPr>
              <a:t>Undefined FP&amp;A Function</a:t>
            </a:r>
            <a:endParaRPr b="0" i="0" sz="1600" u="none" cap="none" strike="noStrike">
              <a:solidFill>
                <a:srgbClr val="000000"/>
              </a:solidFill>
              <a:latin typeface="DM Sans"/>
              <a:ea typeface="DM Sans"/>
              <a:cs typeface="DM Sans"/>
              <a:sym typeface="DM Sans"/>
            </a:endParaRPr>
          </a:p>
        </p:txBody>
      </p:sp>
      <p:sp>
        <p:nvSpPr>
          <p:cNvPr id="563" name="Google Shape;563;p11"/>
          <p:cNvSpPr/>
          <p:nvPr/>
        </p:nvSpPr>
        <p:spPr>
          <a:xfrm>
            <a:off x="2430467" y="2166938"/>
            <a:ext cx="2028000" cy="2389812"/>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DM Sans"/>
                <a:ea typeface="DM Sans"/>
                <a:cs typeface="DM Sans"/>
                <a:sym typeface="DM Sans"/>
              </a:rPr>
              <a:t>Fragile &amp;</a:t>
            </a:r>
            <a:br>
              <a:rPr b="0" i="0" lang="en-US" sz="1600" u="none" cap="none" strike="noStrike">
                <a:solidFill>
                  <a:srgbClr val="000000"/>
                </a:solidFill>
                <a:latin typeface="DM Sans"/>
                <a:ea typeface="DM Sans"/>
                <a:cs typeface="DM Sans"/>
                <a:sym typeface="DM Sans"/>
              </a:rPr>
            </a:br>
            <a:r>
              <a:rPr b="0" i="0" lang="en-US" sz="1600" u="none" cap="none" strike="noStrike">
                <a:solidFill>
                  <a:srgbClr val="000000"/>
                </a:solidFill>
                <a:latin typeface="DM Sans"/>
                <a:ea typeface="DM Sans"/>
                <a:cs typeface="DM Sans"/>
                <a:sym typeface="DM Sans"/>
              </a:rPr>
              <a:t>Complex Models driving reporting/</a:t>
            </a:r>
            <a:br>
              <a:rPr b="0" i="0" lang="en-US" sz="1600" u="none" cap="none" strike="noStrike">
                <a:solidFill>
                  <a:srgbClr val="000000"/>
                </a:solidFill>
                <a:latin typeface="DM Sans"/>
                <a:ea typeface="DM Sans"/>
                <a:cs typeface="DM Sans"/>
                <a:sym typeface="DM Sans"/>
              </a:rPr>
            </a:br>
            <a:r>
              <a:rPr b="0" i="0" lang="en-US" sz="1600" u="none" cap="none" strike="noStrike">
                <a:solidFill>
                  <a:srgbClr val="000000"/>
                </a:solidFill>
                <a:latin typeface="DM Sans"/>
                <a:ea typeface="DM Sans"/>
                <a:cs typeface="DM Sans"/>
                <a:sym typeface="DM Sans"/>
              </a:rPr>
              <a:t>forecasting</a:t>
            </a:r>
            <a:endParaRPr b="0" i="0" sz="1600" u="none" cap="none" strike="noStrike">
              <a:solidFill>
                <a:srgbClr val="000000"/>
              </a:solidFill>
              <a:latin typeface="DM Sans"/>
              <a:ea typeface="DM Sans"/>
              <a:cs typeface="DM Sans"/>
              <a:sym typeface="DM Sans"/>
            </a:endParaRPr>
          </a:p>
        </p:txBody>
      </p:sp>
      <p:sp>
        <p:nvSpPr>
          <p:cNvPr id="564" name="Google Shape;564;p11"/>
          <p:cNvSpPr/>
          <p:nvPr/>
        </p:nvSpPr>
        <p:spPr>
          <a:xfrm>
            <a:off x="4677559" y="2166938"/>
            <a:ext cx="2028000" cy="2389812"/>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DM Sans"/>
                <a:ea typeface="DM Sans"/>
                <a:cs typeface="DM Sans"/>
                <a:sym typeface="DM Sans"/>
              </a:rPr>
              <a:t>Multiple Sources of Truth</a:t>
            </a:r>
            <a:endParaRPr b="0" i="0" sz="1600" u="none" cap="none" strike="noStrike">
              <a:solidFill>
                <a:srgbClr val="000000"/>
              </a:solidFill>
              <a:latin typeface="DM Sans"/>
              <a:ea typeface="DM Sans"/>
              <a:cs typeface="DM Sans"/>
              <a:sym typeface="DM Sans"/>
            </a:endParaRPr>
          </a:p>
        </p:txBody>
      </p:sp>
      <p:sp>
        <p:nvSpPr>
          <p:cNvPr id="565" name="Google Shape;565;p11"/>
          <p:cNvSpPr/>
          <p:nvPr/>
        </p:nvSpPr>
        <p:spPr>
          <a:xfrm>
            <a:off x="6924650" y="2166938"/>
            <a:ext cx="2028000" cy="2389812"/>
          </a:xfrm>
          <a:prstGeom prst="roundRect">
            <a:avLst>
              <a:gd fmla="val 6359" name="adj"/>
            </a:avLst>
          </a:prstGeom>
          <a:solidFill>
            <a:schemeClr val="accen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DM Sans"/>
                <a:ea typeface="DM Sans"/>
                <a:cs typeface="DM Sans"/>
                <a:sym typeface="DM Sans"/>
              </a:rPr>
              <a:t>Less effective Business Partnering</a:t>
            </a:r>
            <a:endParaRPr b="0" i="0" sz="1600" u="none" cap="none" strike="noStrike">
              <a:solidFill>
                <a:srgbClr val="FFFFFF"/>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Digital Transformation in the Office of the CFO</a:t>
            </a:r>
            <a:endParaRPr/>
          </a:p>
        </p:txBody>
      </p:sp>
      <p:grpSp>
        <p:nvGrpSpPr>
          <p:cNvPr id="571" name="Google Shape;571;p12"/>
          <p:cNvGrpSpPr/>
          <p:nvPr/>
        </p:nvGrpSpPr>
        <p:grpSpPr>
          <a:xfrm>
            <a:off x="3410479" y="1791489"/>
            <a:ext cx="2324222" cy="2324246"/>
            <a:chOff x="3410479" y="1791489"/>
            <a:chExt cx="2324222" cy="2324246"/>
          </a:xfrm>
        </p:grpSpPr>
        <p:sp>
          <p:nvSpPr>
            <p:cNvPr id="572" name="Google Shape;572;p12"/>
            <p:cNvSpPr/>
            <p:nvPr/>
          </p:nvSpPr>
          <p:spPr>
            <a:xfrm>
              <a:off x="4607008" y="1791489"/>
              <a:ext cx="1127693" cy="1127693"/>
            </a:xfrm>
            <a:custGeom>
              <a:rect b="b" l="l" r="r" t="t"/>
              <a:pathLst>
                <a:path extrusionOk="0" h="1127693" w="1127693">
                  <a:moveTo>
                    <a:pt x="0" y="0"/>
                  </a:moveTo>
                  <a:lnTo>
                    <a:pt x="0" y="1127693"/>
                  </a:lnTo>
                  <a:lnTo>
                    <a:pt x="1127693" y="1127693"/>
                  </a:lnTo>
                  <a:cubicBezTo>
                    <a:pt x="1109821" y="512921"/>
                    <a:pt x="614748" y="17873"/>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3" name="Google Shape;573;p12"/>
            <p:cNvSpPr/>
            <p:nvPr/>
          </p:nvSpPr>
          <p:spPr>
            <a:xfrm>
              <a:off x="3410479" y="1791489"/>
              <a:ext cx="1127693" cy="1127693"/>
            </a:xfrm>
            <a:custGeom>
              <a:rect b="b" l="l" r="r" t="t"/>
              <a:pathLst>
                <a:path extrusionOk="0" h="1127693" w="1127693">
                  <a:moveTo>
                    <a:pt x="0" y="1127693"/>
                  </a:moveTo>
                  <a:lnTo>
                    <a:pt x="1127693" y="1127693"/>
                  </a:lnTo>
                  <a:lnTo>
                    <a:pt x="1127693" y="0"/>
                  </a:lnTo>
                  <a:cubicBezTo>
                    <a:pt x="512945" y="17873"/>
                    <a:pt x="17872" y="512945"/>
                    <a:pt x="0" y="11276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4" name="Google Shape;574;p12"/>
            <p:cNvSpPr/>
            <p:nvPr/>
          </p:nvSpPr>
          <p:spPr>
            <a:xfrm>
              <a:off x="3410479" y="2988042"/>
              <a:ext cx="1127693" cy="1127693"/>
            </a:xfrm>
            <a:custGeom>
              <a:rect b="b" l="l" r="r" t="t"/>
              <a:pathLst>
                <a:path extrusionOk="0" h="1127693" w="1127693">
                  <a:moveTo>
                    <a:pt x="1127693" y="1127693"/>
                  </a:moveTo>
                  <a:lnTo>
                    <a:pt x="1127693" y="0"/>
                  </a:lnTo>
                  <a:lnTo>
                    <a:pt x="0" y="0"/>
                  </a:lnTo>
                  <a:cubicBezTo>
                    <a:pt x="17872" y="614748"/>
                    <a:pt x="512945" y="1109821"/>
                    <a:pt x="1127693" y="1127693"/>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5" name="Google Shape;575;p12"/>
            <p:cNvSpPr/>
            <p:nvPr/>
          </p:nvSpPr>
          <p:spPr>
            <a:xfrm>
              <a:off x="4607008" y="2988042"/>
              <a:ext cx="1127693" cy="1127693"/>
            </a:xfrm>
            <a:custGeom>
              <a:rect b="b" l="l" r="r" t="t"/>
              <a:pathLst>
                <a:path extrusionOk="0" h="1127693" w="1127693">
                  <a:moveTo>
                    <a:pt x="0" y="1127693"/>
                  </a:moveTo>
                  <a:cubicBezTo>
                    <a:pt x="614773" y="1109821"/>
                    <a:pt x="1109821" y="614748"/>
                    <a:pt x="1127693" y="0"/>
                  </a:cubicBezTo>
                  <a:lnTo>
                    <a:pt x="0" y="0"/>
                  </a:lnTo>
                  <a:lnTo>
                    <a:pt x="0" y="1127693"/>
                  </a:ln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76" name="Google Shape;576;p12"/>
          <p:cNvSpPr/>
          <p:nvPr/>
        </p:nvSpPr>
        <p:spPr>
          <a:xfrm rot="-2700000">
            <a:off x="3715196" y="2096212"/>
            <a:ext cx="1714784" cy="1714784"/>
          </a:xfrm>
          <a:custGeom>
            <a:rect b="b" l="l" r="r" t="t"/>
            <a:pathLst>
              <a:path extrusionOk="0" h="1714784" w="1714784">
                <a:moveTo>
                  <a:pt x="1714785" y="857392"/>
                </a:moveTo>
                <a:cubicBezTo>
                  <a:pt x="1714785" y="1330917"/>
                  <a:pt x="1330917" y="1714785"/>
                  <a:pt x="857392" y="1714785"/>
                </a:cubicBezTo>
                <a:cubicBezTo>
                  <a:pt x="383868" y="1714785"/>
                  <a:pt x="0" y="1330917"/>
                  <a:pt x="0" y="857392"/>
                </a:cubicBezTo>
                <a:cubicBezTo>
                  <a:pt x="0" y="383868"/>
                  <a:pt x="383868" y="0"/>
                  <a:pt x="857392" y="0"/>
                </a:cubicBezTo>
                <a:cubicBezTo>
                  <a:pt x="1330917" y="0"/>
                  <a:pt x="1714785" y="383868"/>
                  <a:pt x="1714785" y="85739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7" name="Google Shape;577;p12"/>
          <p:cNvSpPr/>
          <p:nvPr/>
        </p:nvSpPr>
        <p:spPr>
          <a:xfrm>
            <a:off x="4752619" y="3133653"/>
            <a:ext cx="2559195" cy="1546359"/>
          </a:xfrm>
          <a:custGeom>
            <a:rect b="b" l="l" r="r" t="t"/>
            <a:pathLst>
              <a:path extrusionOk="0" h="1546359" w="2559195">
                <a:moveTo>
                  <a:pt x="2449109" y="25"/>
                </a:moveTo>
                <a:lnTo>
                  <a:pt x="944715" y="25"/>
                </a:lnTo>
                <a:cubicBezTo>
                  <a:pt x="895399" y="25"/>
                  <a:pt x="851664" y="33606"/>
                  <a:pt x="838340" y="81693"/>
                </a:cubicBezTo>
                <a:cubicBezTo>
                  <a:pt x="737127" y="447208"/>
                  <a:pt x="447183" y="737152"/>
                  <a:pt x="81668" y="838340"/>
                </a:cubicBezTo>
                <a:cubicBezTo>
                  <a:pt x="33582" y="851640"/>
                  <a:pt x="0" y="895399"/>
                  <a:pt x="0" y="944715"/>
                </a:cubicBezTo>
                <a:lnTo>
                  <a:pt x="0" y="1436247"/>
                </a:lnTo>
                <a:cubicBezTo>
                  <a:pt x="0" y="1496970"/>
                  <a:pt x="49390" y="1546359"/>
                  <a:pt x="110112" y="1546359"/>
                </a:cubicBezTo>
                <a:lnTo>
                  <a:pt x="2449084" y="1546359"/>
                </a:lnTo>
                <a:cubicBezTo>
                  <a:pt x="2509807" y="1546359"/>
                  <a:pt x="2559196" y="1496970"/>
                  <a:pt x="2559196" y="1436247"/>
                </a:cubicBezTo>
                <a:lnTo>
                  <a:pt x="2559196" y="110112"/>
                </a:lnTo>
                <a:cubicBezTo>
                  <a:pt x="2559196" y="49389"/>
                  <a:pt x="2509807" y="0"/>
                  <a:pt x="2449084"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8" name="Google Shape;578;p12"/>
          <p:cNvSpPr/>
          <p:nvPr/>
        </p:nvSpPr>
        <p:spPr>
          <a:xfrm>
            <a:off x="1833341" y="1227212"/>
            <a:ext cx="2559171" cy="1546359"/>
          </a:xfrm>
          <a:custGeom>
            <a:rect b="b" l="l" r="r" t="t"/>
            <a:pathLst>
              <a:path extrusionOk="0" h="1546359" w="2559171">
                <a:moveTo>
                  <a:pt x="2449084" y="0"/>
                </a:moveTo>
                <a:lnTo>
                  <a:pt x="110112" y="0"/>
                </a:lnTo>
                <a:cubicBezTo>
                  <a:pt x="49389" y="0"/>
                  <a:pt x="0" y="49389"/>
                  <a:pt x="0" y="110112"/>
                </a:cubicBezTo>
                <a:lnTo>
                  <a:pt x="0" y="1436247"/>
                </a:lnTo>
                <a:cubicBezTo>
                  <a:pt x="0" y="1496970"/>
                  <a:pt x="49389" y="1546359"/>
                  <a:pt x="110112" y="1546359"/>
                </a:cubicBezTo>
                <a:lnTo>
                  <a:pt x="1614481" y="1546359"/>
                </a:lnTo>
                <a:cubicBezTo>
                  <a:pt x="1663797" y="1546359"/>
                  <a:pt x="1707532" y="1512777"/>
                  <a:pt x="1720857" y="1464691"/>
                </a:cubicBezTo>
                <a:cubicBezTo>
                  <a:pt x="1822069" y="1099176"/>
                  <a:pt x="2111988" y="809232"/>
                  <a:pt x="2477503" y="708044"/>
                </a:cubicBezTo>
                <a:cubicBezTo>
                  <a:pt x="2525590" y="694720"/>
                  <a:pt x="2559171" y="650985"/>
                  <a:pt x="2559171" y="601669"/>
                </a:cubicBezTo>
                <a:lnTo>
                  <a:pt x="2559171" y="110112"/>
                </a:lnTo>
                <a:cubicBezTo>
                  <a:pt x="2559171" y="49389"/>
                  <a:pt x="2509782" y="0"/>
                  <a:pt x="2449060"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79" name="Google Shape;579;p12"/>
          <p:cNvSpPr/>
          <p:nvPr/>
        </p:nvSpPr>
        <p:spPr>
          <a:xfrm>
            <a:off x="4752643" y="1227212"/>
            <a:ext cx="2559220" cy="1546334"/>
          </a:xfrm>
          <a:custGeom>
            <a:rect b="b" l="l" r="r" t="t"/>
            <a:pathLst>
              <a:path extrusionOk="0" h="1546334" w="2559220">
                <a:moveTo>
                  <a:pt x="2449084" y="0"/>
                </a:moveTo>
                <a:lnTo>
                  <a:pt x="110112" y="0"/>
                </a:lnTo>
                <a:cubicBezTo>
                  <a:pt x="49389" y="0"/>
                  <a:pt x="0" y="49389"/>
                  <a:pt x="0" y="110112"/>
                </a:cubicBezTo>
                <a:lnTo>
                  <a:pt x="0" y="601645"/>
                </a:lnTo>
                <a:cubicBezTo>
                  <a:pt x="0" y="650960"/>
                  <a:pt x="33582" y="694695"/>
                  <a:pt x="81668" y="708020"/>
                </a:cubicBezTo>
                <a:cubicBezTo>
                  <a:pt x="447183" y="809232"/>
                  <a:pt x="737127" y="1099151"/>
                  <a:pt x="838340" y="1464667"/>
                </a:cubicBezTo>
                <a:cubicBezTo>
                  <a:pt x="851640" y="1512753"/>
                  <a:pt x="895399" y="1546335"/>
                  <a:pt x="944715" y="1546335"/>
                </a:cubicBezTo>
                <a:lnTo>
                  <a:pt x="2449109" y="1546335"/>
                </a:lnTo>
                <a:cubicBezTo>
                  <a:pt x="2509831" y="1546335"/>
                  <a:pt x="2559221" y="1496945"/>
                  <a:pt x="2559221" y="1436223"/>
                </a:cubicBezTo>
                <a:lnTo>
                  <a:pt x="2559221" y="110112"/>
                </a:lnTo>
                <a:cubicBezTo>
                  <a:pt x="2559221" y="49389"/>
                  <a:pt x="2509831" y="0"/>
                  <a:pt x="2449109" y="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0" name="Google Shape;580;p12"/>
          <p:cNvSpPr/>
          <p:nvPr/>
        </p:nvSpPr>
        <p:spPr>
          <a:xfrm>
            <a:off x="1833341" y="3133653"/>
            <a:ext cx="2559195" cy="1546359"/>
          </a:xfrm>
          <a:custGeom>
            <a:rect b="b" l="l" r="r" t="t"/>
            <a:pathLst>
              <a:path extrusionOk="0" h="1546359" w="2559195">
                <a:moveTo>
                  <a:pt x="2477503" y="838315"/>
                </a:moveTo>
                <a:cubicBezTo>
                  <a:pt x="2111988" y="737102"/>
                  <a:pt x="1822044" y="447183"/>
                  <a:pt x="1720857" y="81668"/>
                </a:cubicBezTo>
                <a:cubicBezTo>
                  <a:pt x="1707532" y="33582"/>
                  <a:pt x="1663797" y="0"/>
                  <a:pt x="1614481" y="0"/>
                </a:cubicBezTo>
                <a:lnTo>
                  <a:pt x="110112" y="0"/>
                </a:lnTo>
                <a:cubicBezTo>
                  <a:pt x="49389" y="0"/>
                  <a:pt x="0" y="49389"/>
                  <a:pt x="0" y="110112"/>
                </a:cubicBezTo>
                <a:lnTo>
                  <a:pt x="0" y="1436247"/>
                </a:lnTo>
                <a:cubicBezTo>
                  <a:pt x="0" y="1496970"/>
                  <a:pt x="49389" y="1546359"/>
                  <a:pt x="110112" y="1546359"/>
                </a:cubicBezTo>
                <a:lnTo>
                  <a:pt x="2449084" y="1546359"/>
                </a:lnTo>
                <a:cubicBezTo>
                  <a:pt x="2509807" y="1546359"/>
                  <a:pt x="2559196" y="1496970"/>
                  <a:pt x="2559196" y="1436247"/>
                </a:cubicBezTo>
                <a:lnTo>
                  <a:pt x="2559196" y="944715"/>
                </a:lnTo>
                <a:cubicBezTo>
                  <a:pt x="2559196" y="895399"/>
                  <a:pt x="2525614" y="851664"/>
                  <a:pt x="2477528" y="838340"/>
                </a:cubicBez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1" name="Google Shape;581;p12"/>
          <p:cNvSpPr/>
          <p:nvPr/>
        </p:nvSpPr>
        <p:spPr>
          <a:xfrm>
            <a:off x="1813674" y="1207545"/>
            <a:ext cx="2598530" cy="1585693"/>
          </a:xfrm>
          <a:custGeom>
            <a:rect b="b" l="l" r="r" t="t"/>
            <a:pathLst>
              <a:path extrusionOk="0" h="1585693" w="2598530">
                <a:moveTo>
                  <a:pt x="2468752" y="0"/>
                </a:moveTo>
                <a:lnTo>
                  <a:pt x="129779" y="0"/>
                </a:lnTo>
                <a:cubicBezTo>
                  <a:pt x="58215" y="0"/>
                  <a:pt x="0" y="58215"/>
                  <a:pt x="0" y="129779"/>
                </a:cubicBezTo>
                <a:lnTo>
                  <a:pt x="0" y="1455914"/>
                </a:lnTo>
                <a:cubicBezTo>
                  <a:pt x="0" y="1527479"/>
                  <a:pt x="58215" y="1585694"/>
                  <a:pt x="129779" y="1585694"/>
                </a:cubicBezTo>
                <a:lnTo>
                  <a:pt x="1634149" y="1585694"/>
                </a:lnTo>
                <a:cubicBezTo>
                  <a:pt x="1692265" y="1585694"/>
                  <a:pt x="1743818" y="1546187"/>
                  <a:pt x="1759478" y="1489595"/>
                </a:cubicBezTo>
                <a:cubicBezTo>
                  <a:pt x="1858847" y="1130693"/>
                  <a:pt x="2143530" y="846010"/>
                  <a:pt x="2502432" y="746641"/>
                </a:cubicBezTo>
                <a:cubicBezTo>
                  <a:pt x="2559000" y="730981"/>
                  <a:pt x="2598531" y="679453"/>
                  <a:pt x="2598531" y="621312"/>
                </a:cubicBezTo>
                <a:lnTo>
                  <a:pt x="2598531" y="129779"/>
                </a:lnTo>
                <a:cubicBezTo>
                  <a:pt x="2598531" y="58215"/>
                  <a:pt x="2540315" y="0"/>
                  <a:pt x="2468752" y="0"/>
                </a:cubicBezTo>
                <a:close/>
                <a:moveTo>
                  <a:pt x="2578863" y="621312"/>
                </a:moveTo>
                <a:cubicBezTo>
                  <a:pt x="2578863" y="670627"/>
                  <a:pt x="2545281" y="714362"/>
                  <a:pt x="2497195" y="727687"/>
                </a:cubicBezTo>
                <a:cubicBezTo>
                  <a:pt x="2131680" y="828899"/>
                  <a:pt x="1841736" y="1118819"/>
                  <a:pt x="1740548" y="1484334"/>
                </a:cubicBezTo>
                <a:cubicBezTo>
                  <a:pt x="1727224" y="1532420"/>
                  <a:pt x="1683489" y="1566002"/>
                  <a:pt x="1634173" y="1566002"/>
                </a:cubicBezTo>
                <a:lnTo>
                  <a:pt x="129779" y="1566002"/>
                </a:lnTo>
                <a:cubicBezTo>
                  <a:pt x="69057" y="1566002"/>
                  <a:pt x="19667" y="1516612"/>
                  <a:pt x="19667" y="1455890"/>
                </a:cubicBezTo>
                <a:lnTo>
                  <a:pt x="19667" y="129779"/>
                </a:lnTo>
                <a:cubicBezTo>
                  <a:pt x="19667" y="69056"/>
                  <a:pt x="69057" y="19667"/>
                  <a:pt x="129779" y="19667"/>
                </a:cubicBezTo>
                <a:lnTo>
                  <a:pt x="2468752" y="19667"/>
                </a:lnTo>
                <a:cubicBezTo>
                  <a:pt x="2529474" y="19667"/>
                  <a:pt x="2578863" y="69056"/>
                  <a:pt x="2578863" y="129779"/>
                </a:cubicBezTo>
                <a:lnTo>
                  <a:pt x="2578863" y="621312"/>
                </a:lnTo>
                <a:close/>
              </a:path>
            </a:pathLst>
          </a:custGeom>
          <a:solidFill>
            <a:srgbClr val="4444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2" name="Google Shape;582;p12"/>
          <p:cNvSpPr/>
          <p:nvPr/>
        </p:nvSpPr>
        <p:spPr>
          <a:xfrm>
            <a:off x="1813674" y="3113986"/>
            <a:ext cx="2598530" cy="1585693"/>
          </a:xfrm>
          <a:custGeom>
            <a:rect b="b" l="l" r="r" t="t"/>
            <a:pathLst>
              <a:path extrusionOk="0" h="1585693" w="2598530">
                <a:moveTo>
                  <a:pt x="2502432" y="839053"/>
                </a:moveTo>
                <a:cubicBezTo>
                  <a:pt x="2143530" y="739684"/>
                  <a:pt x="1858847" y="455001"/>
                  <a:pt x="1759478" y="96099"/>
                </a:cubicBezTo>
                <a:cubicBezTo>
                  <a:pt x="1743818" y="39507"/>
                  <a:pt x="1692265" y="0"/>
                  <a:pt x="1634149" y="0"/>
                </a:cubicBezTo>
                <a:lnTo>
                  <a:pt x="129779" y="0"/>
                </a:lnTo>
                <a:cubicBezTo>
                  <a:pt x="58215" y="0"/>
                  <a:pt x="0" y="58215"/>
                  <a:pt x="0" y="129779"/>
                </a:cubicBezTo>
                <a:lnTo>
                  <a:pt x="0" y="1455914"/>
                </a:lnTo>
                <a:cubicBezTo>
                  <a:pt x="0" y="1527479"/>
                  <a:pt x="58215" y="1585694"/>
                  <a:pt x="129779" y="1585694"/>
                </a:cubicBezTo>
                <a:lnTo>
                  <a:pt x="2468752" y="1585694"/>
                </a:lnTo>
                <a:cubicBezTo>
                  <a:pt x="2540315" y="1585694"/>
                  <a:pt x="2598531" y="1527479"/>
                  <a:pt x="2598531" y="1455914"/>
                </a:cubicBezTo>
                <a:lnTo>
                  <a:pt x="2598531" y="964382"/>
                </a:lnTo>
                <a:cubicBezTo>
                  <a:pt x="2598531" y="906265"/>
                  <a:pt x="2559024" y="854713"/>
                  <a:pt x="2502432" y="839053"/>
                </a:cubicBezTo>
                <a:close/>
                <a:moveTo>
                  <a:pt x="2578863" y="1455914"/>
                </a:moveTo>
                <a:cubicBezTo>
                  <a:pt x="2578863" y="1516637"/>
                  <a:pt x="2529474" y="1566026"/>
                  <a:pt x="2468752" y="1566026"/>
                </a:cubicBezTo>
                <a:lnTo>
                  <a:pt x="129779" y="1566026"/>
                </a:lnTo>
                <a:cubicBezTo>
                  <a:pt x="69057" y="1566026"/>
                  <a:pt x="19667" y="1516637"/>
                  <a:pt x="19667" y="1455914"/>
                </a:cubicBezTo>
                <a:lnTo>
                  <a:pt x="19667" y="129779"/>
                </a:lnTo>
                <a:cubicBezTo>
                  <a:pt x="19667" y="69057"/>
                  <a:pt x="69057" y="19667"/>
                  <a:pt x="129779" y="19667"/>
                </a:cubicBezTo>
                <a:lnTo>
                  <a:pt x="1634149" y="19667"/>
                </a:lnTo>
                <a:cubicBezTo>
                  <a:pt x="1683464" y="19667"/>
                  <a:pt x="1727199" y="53249"/>
                  <a:pt x="1740524" y="101335"/>
                </a:cubicBezTo>
                <a:cubicBezTo>
                  <a:pt x="1841736" y="466851"/>
                  <a:pt x="2131656" y="756794"/>
                  <a:pt x="2497171" y="857982"/>
                </a:cubicBezTo>
                <a:cubicBezTo>
                  <a:pt x="2545257" y="871282"/>
                  <a:pt x="2578839" y="915042"/>
                  <a:pt x="2578839" y="964357"/>
                </a:cubicBezTo>
                <a:lnTo>
                  <a:pt x="2578839" y="1455890"/>
                </a:lnTo>
                <a:close/>
              </a:path>
            </a:pathLst>
          </a:custGeom>
          <a:solidFill>
            <a:srgbClr val="4444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3" name="Google Shape;583;p12"/>
          <p:cNvSpPr/>
          <p:nvPr/>
        </p:nvSpPr>
        <p:spPr>
          <a:xfrm>
            <a:off x="4732976" y="1207545"/>
            <a:ext cx="2598555" cy="1585693"/>
          </a:xfrm>
          <a:custGeom>
            <a:rect b="b" l="l" r="r" t="t"/>
            <a:pathLst>
              <a:path extrusionOk="0" h="1585693" w="2598555">
                <a:moveTo>
                  <a:pt x="2468751" y="0"/>
                </a:moveTo>
                <a:lnTo>
                  <a:pt x="129779" y="0"/>
                </a:lnTo>
                <a:cubicBezTo>
                  <a:pt x="58215" y="0"/>
                  <a:pt x="0" y="58215"/>
                  <a:pt x="0" y="129779"/>
                </a:cubicBezTo>
                <a:lnTo>
                  <a:pt x="0" y="621312"/>
                </a:lnTo>
                <a:cubicBezTo>
                  <a:pt x="0" y="679428"/>
                  <a:pt x="39507" y="730981"/>
                  <a:pt x="96099" y="746641"/>
                </a:cubicBezTo>
                <a:cubicBezTo>
                  <a:pt x="455001" y="846010"/>
                  <a:pt x="739684" y="1130693"/>
                  <a:pt x="839053" y="1489595"/>
                </a:cubicBezTo>
                <a:cubicBezTo>
                  <a:pt x="854713" y="1546162"/>
                  <a:pt x="906241" y="1585694"/>
                  <a:pt x="964382" y="1585694"/>
                </a:cubicBezTo>
                <a:lnTo>
                  <a:pt x="2468776" y="1585694"/>
                </a:lnTo>
                <a:cubicBezTo>
                  <a:pt x="2540340" y="1585694"/>
                  <a:pt x="2598555" y="1527479"/>
                  <a:pt x="2598555" y="1455914"/>
                </a:cubicBezTo>
                <a:lnTo>
                  <a:pt x="2598555" y="129779"/>
                </a:lnTo>
                <a:cubicBezTo>
                  <a:pt x="2598555" y="58215"/>
                  <a:pt x="2540340" y="0"/>
                  <a:pt x="2468776" y="0"/>
                </a:cubicBezTo>
                <a:close/>
                <a:moveTo>
                  <a:pt x="2578863" y="1095341"/>
                </a:moveTo>
                <a:lnTo>
                  <a:pt x="2578863" y="1455890"/>
                </a:lnTo>
                <a:cubicBezTo>
                  <a:pt x="2578863" y="1516612"/>
                  <a:pt x="2529474" y="1566002"/>
                  <a:pt x="2468751" y="1566002"/>
                </a:cubicBezTo>
                <a:lnTo>
                  <a:pt x="964357" y="1566002"/>
                </a:lnTo>
                <a:cubicBezTo>
                  <a:pt x="915042" y="1566002"/>
                  <a:pt x="871307" y="1532420"/>
                  <a:pt x="857982" y="1484334"/>
                </a:cubicBezTo>
                <a:cubicBezTo>
                  <a:pt x="756770" y="1118819"/>
                  <a:pt x="466826" y="828875"/>
                  <a:pt x="101311" y="727687"/>
                </a:cubicBezTo>
                <a:cubicBezTo>
                  <a:pt x="53224" y="714362"/>
                  <a:pt x="19643" y="670627"/>
                  <a:pt x="19643" y="621312"/>
                </a:cubicBezTo>
                <a:lnTo>
                  <a:pt x="19643" y="129779"/>
                </a:lnTo>
                <a:cubicBezTo>
                  <a:pt x="19643" y="69056"/>
                  <a:pt x="69032" y="19667"/>
                  <a:pt x="129755" y="19667"/>
                </a:cubicBezTo>
                <a:lnTo>
                  <a:pt x="2468727" y="19667"/>
                </a:lnTo>
                <a:cubicBezTo>
                  <a:pt x="2529449" y="19667"/>
                  <a:pt x="2578839" y="69056"/>
                  <a:pt x="2578839" y="129779"/>
                </a:cubicBezTo>
                <a:lnTo>
                  <a:pt x="2578839" y="1095341"/>
                </a:lnTo>
                <a:close/>
              </a:path>
            </a:pathLst>
          </a:custGeom>
          <a:solidFill>
            <a:srgbClr val="4444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4" name="Google Shape;584;p12"/>
          <p:cNvSpPr/>
          <p:nvPr/>
        </p:nvSpPr>
        <p:spPr>
          <a:xfrm>
            <a:off x="4732951" y="3113986"/>
            <a:ext cx="2598530" cy="1585693"/>
          </a:xfrm>
          <a:custGeom>
            <a:rect b="b" l="l" r="r" t="t"/>
            <a:pathLst>
              <a:path extrusionOk="0" h="1585693" w="2598530">
                <a:moveTo>
                  <a:pt x="2468776" y="0"/>
                </a:moveTo>
                <a:lnTo>
                  <a:pt x="964382" y="0"/>
                </a:lnTo>
                <a:cubicBezTo>
                  <a:pt x="906265" y="0"/>
                  <a:pt x="854713" y="39507"/>
                  <a:pt x="839053" y="96099"/>
                </a:cubicBezTo>
                <a:cubicBezTo>
                  <a:pt x="739684" y="455001"/>
                  <a:pt x="455001" y="739684"/>
                  <a:pt x="96099" y="839053"/>
                </a:cubicBezTo>
                <a:cubicBezTo>
                  <a:pt x="39507" y="854713"/>
                  <a:pt x="0" y="906241"/>
                  <a:pt x="0" y="964382"/>
                </a:cubicBezTo>
                <a:lnTo>
                  <a:pt x="0" y="1455914"/>
                </a:lnTo>
                <a:cubicBezTo>
                  <a:pt x="0" y="1527479"/>
                  <a:pt x="58215" y="1585694"/>
                  <a:pt x="129779" y="1585694"/>
                </a:cubicBezTo>
                <a:lnTo>
                  <a:pt x="2468751" y="1585694"/>
                </a:lnTo>
                <a:cubicBezTo>
                  <a:pt x="2540316" y="1585694"/>
                  <a:pt x="2598531" y="1527479"/>
                  <a:pt x="2598531" y="1455914"/>
                </a:cubicBezTo>
                <a:lnTo>
                  <a:pt x="2598531" y="129779"/>
                </a:lnTo>
                <a:cubicBezTo>
                  <a:pt x="2598531" y="58215"/>
                  <a:pt x="2540316" y="0"/>
                  <a:pt x="2468751" y="0"/>
                </a:cubicBezTo>
                <a:close/>
                <a:moveTo>
                  <a:pt x="2578888" y="989113"/>
                </a:moveTo>
                <a:lnTo>
                  <a:pt x="2578888" y="1455914"/>
                </a:lnTo>
                <a:cubicBezTo>
                  <a:pt x="2578888" y="1516637"/>
                  <a:pt x="2529498" y="1566026"/>
                  <a:pt x="2468776" y="1566026"/>
                </a:cubicBezTo>
                <a:lnTo>
                  <a:pt x="129804" y="1566026"/>
                </a:lnTo>
                <a:cubicBezTo>
                  <a:pt x="69081" y="1566026"/>
                  <a:pt x="19692" y="1516637"/>
                  <a:pt x="19692" y="1455914"/>
                </a:cubicBezTo>
                <a:lnTo>
                  <a:pt x="19692" y="964382"/>
                </a:lnTo>
                <a:cubicBezTo>
                  <a:pt x="19692" y="915066"/>
                  <a:pt x="53274" y="871331"/>
                  <a:pt x="101360" y="858007"/>
                </a:cubicBezTo>
                <a:cubicBezTo>
                  <a:pt x="466875" y="756794"/>
                  <a:pt x="756819" y="466875"/>
                  <a:pt x="858031" y="101360"/>
                </a:cubicBezTo>
                <a:cubicBezTo>
                  <a:pt x="871331" y="53274"/>
                  <a:pt x="915091" y="19692"/>
                  <a:pt x="964406" y="19692"/>
                </a:cubicBezTo>
                <a:lnTo>
                  <a:pt x="2468801" y="19692"/>
                </a:lnTo>
                <a:cubicBezTo>
                  <a:pt x="2529523" y="19692"/>
                  <a:pt x="2578913" y="69081"/>
                  <a:pt x="2578913" y="129804"/>
                </a:cubicBezTo>
                <a:lnTo>
                  <a:pt x="2578913" y="989138"/>
                </a:lnTo>
                <a:close/>
              </a:path>
            </a:pathLst>
          </a:custGeom>
          <a:solidFill>
            <a:srgbClr val="4444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5" name="Google Shape;585;p12"/>
          <p:cNvSpPr txBox="1"/>
          <p:nvPr/>
        </p:nvSpPr>
        <p:spPr>
          <a:xfrm>
            <a:off x="3976447" y="2567559"/>
            <a:ext cx="119440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DM Sans"/>
                <a:ea typeface="DM Sans"/>
                <a:cs typeface="DM Sans"/>
                <a:sym typeface="DM Sans"/>
              </a:rPr>
              <a:t>Finance IT Systems Manager</a:t>
            </a:r>
            <a:endParaRPr/>
          </a:p>
        </p:txBody>
      </p:sp>
      <p:sp>
        <p:nvSpPr>
          <p:cNvPr id="586" name="Google Shape;586;p12"/>
          <p:cNvSpPr txBox="1"/>
          <p:nvPr/>
        </p:nvSpPr>
        <p:spPr>
          <a:xfrm>
            <a:off x="2016368" y="1584893"/>
            <a:ext cx="1775848"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Microsoft</a:t>
            </a:r>
            <a:br>
              <a:rPr b="0" i="0" lang="en-US" sz="1600" u="none" cap="none" strike="noStrike">
                <a:solidFill>
                  <a:srgbClr val="000000"/>
                </a:solidFill>
                <a:latin typeface="DM Sans"/>
                <a:ea typeface="DM Sans"/>
                <a:cs typeface="DM Sans"/>
                <a:sym typeface="DM Sans"/>
              </a:rPr>
            </a:br>
            <a:r>
              <a:rPr b="0" i="0" lang="en-US" sz="1600" u="none" cap="none" strike="noStrike">
                <a:solidFill>
                  <a:srgbClr val="000000"/>
                </a:solidFill>
                <a:latin typeface="DM Sans"/>
                <a:ea typeface="DM Sans"/>
                <a:cs typeface="DM Sans"/>
                <a:sym typeface="DM Sans"/>
              </a:rPr>
              <a:t>Business Central &amp; Sharepoint</a:t>
            </a:r>
            <a:endParaRPr b="0" i="0" sz="1600" u="none" cap="none" strike="noStrike">
              <a:solidFill>
                <a:srgbClr val="000000"/>
              </a:solidFill>
              <a:latin typeface="DM Sans"/>
              <a:ea typeface="DM Sans"/>
              <a:cs typeface="DM Sans"/>
              <a:sym typeface="DM Sans"/>
            </a:endParaRPr>
          </a:p>
        </p:txBody>
      </p:sp>
      <p:sp>
        <p:nvSpPr>
          <p:cNvPr id="587" name="Google Shape;587;p12"/>
          <p:cNvSpPr txBox="1"/>
          <p:nvPr/>
        </p:nvSpPr>
        <p:spPr>
          <a:xfrm>
            <a:off x="2039465" y="3737555"/>
            <a:ext cx="156287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Planful &amp; Adra</a:t>
            </a:r>
            <a:endParaRPr b="0" i="0" sz="1600" u="none" cap="none" strike="noStrike">
              <a:solidFill>
                <a:srgbClr val="000000"/>
              </a:solidFill>
              <a:latin typeface="DM Sans"/>
              <a:ea typeface="DM Sans"/>
              <a:cs typeface="DM Sans"/>
              <a:sym typeface="DM Sans"/>
            </a:endParaRPr>
          </a:p>
        </p:txBody>
      </p:sp>
      <p:sp>
        <p:nvSpPr>
          <p:cNvPr id="588" name="Google Shape;588;p12"/>
          <p:cNvSpPr txBox="1"/>
          <p:nvPr/>
        </p:nvSpPr>
        <p:spPr>
          <a:xfrm>
            <a:off x="5537099" y="3737555"/>
            <a:ext cx="156287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Yooz</a:t>
            </a:r>
            <a:endParaRPr b="0" i="0" sz="1600" u="none" cap="none" strike="noStrike">
              <a:solidFill>
                <a:srgbClr val="000000"/>
              </a:solidFill>
              <a:latin typeface="DM Sans"/>
              <a:ea typeface="DM Sans"/>
              <a:cs typeface="DM Sans"/>
              <a:sym typeface="DM Sans"/>
            </a:endParaRPr>
          </a:p>
        </p:txBody>
      </p:sp>
      <p:sp>
        <p:nvSpPr>
          <p:cNvPr id="589" name="Google Shape;589;p12"/>
          <p:cNvSpPr txBox="1"/>
          <p:nvPr/>
        </p:nvSpPr>
        <p:spPr>
          <a:xfrm>
            <a:off x="5564761" y="1708004"/>
            <a:ext cx="156287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Power BI</a:t>
            </a:r>
            <a:br>
              <a:rPr b="0" i="0" lang="en-US" sz="1600" u="none" cap="none" strike="noStrike">
                <a:solidFill>
                  <a:srgbClr val="000000"/>
                </a:solidFill>
                <a:latin typeface="DM Sans"/>
                <a:ea typeface="DM Sans"/>
                <a:cs typeface="DM Sans"/>
                <a:sym typeface="DM Sans"/>
              </a:rPr>
            </a:br>
            <a:r>
              <a:rPr b="0" i="0" lang="en-US" sz="1600" u="none" cap="none" strike="noStrike">
                <a:solidFill>
                  <a:srgbClr val="000000"/>
                </a:solidFill>
                <a:latin typeface="DM Sans"/>
                <a:ea typeface="DM Sans"/>
                <a:cs typeface="DM Sans"/>
                <a:sym typeface="DM Sans"/>
              </a:rPr>
              <a:t>&amp; Tableau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13"/>
          <p:cNvSpPr txBox="1"/>
          <p:nvPr>
            <p:ph type="title"/>
          </p:nvPr>
        </p:nvSpPr>
        <p:spPr>
          <a:xfrm>
            <a:off x="1576182" y="828075"/>
            <a:ext cx="5991637" cy="789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Planful: Key Areas of Improvement</a:t>
            </a:r>
            <a:endParaRPr/>
          </a:p>
        </p:txBody>
      </p:sp>
      <p:sp>
        <p:nvSpPr>
          <p:cNvPr id="595" name="Google Shape;595;p13"/>
          <p:cNvSpPr/>
          <p:nvPr/>
        </p:nvSpPr>
        <p:spPr>
          <a:xfrm>
            <a:off x="1345425" y="2633663"/>
            <a:ext cx="2028000" cy="1590675"/>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DM Sans"/>
                <a:ea typeface="DM Sans"/>
                <a:cs typeface="DM Sans"/>
                <a:sym typeface="DM Sans"/>
              </a:rPr>
              <a:t>Consolidation</a:t>
            </a:r>
            <a:endParaRPr b="1" i="0" sz="2000" u="none" cap="none" strike="noStrike">
              <a:solidFill>
                <a:srgbClr val="000000"/>
              </a:solidFill>
              <a:latin typeface="DM Sans"/>
              <a:ea typeface="DM Sans"/>
              <a:cs typeface="DM Sans"/>
              <a:sym typeface="DM Sans"/>
            </a:endParaRPr>
          </a:p>
        </p:txBody>
      </p:sp>
      <p:sp>
        <p:nvSpPr>
          <p:cNvPr id="596" name="Google Shape;596;p13"/>
          <p:cNvSpPr/>
          <p:nvPr/>
        </p:nvSpPr>
        <p:spPr>
          <a:xfrm>
            <a:off x="3592517" y="2633663"/>
            <a:ext cx="2028000" cy="1590675"/>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DM Sans"/>
                <a:ea typeface="DM Sans"/>
                <a:cs typeface="DM Sans"/>
                <a:sym typeface="DM Sans"/>
              </a:rPr>
              <a:t>Reporting</a:t>
            </a:r>
            <a:endParaRPr b="1" i="0" sz="2000" u="none" cap="none" strike="noStrike">
              <a:solidFill>
                <a:schemeClr val="dk1"/>
              </a:solidFill>
              <a:latin typeface="DM Sans"/>
              <a:ea typeface="DM Sans"/>
              <a:cs typeface="DM Sans"/>
              <a:sym typeface="DM Sans"/>
            </a:endParaRPr>
          </a:p>
        </p:txBody>
      </p:sp>
      <p:sp>
        <p:nvSpPr>
          <p:cNvPr id="597" name="Google Shape;597;p13"/>
          <p:cNvSpPr/>
          <p:nvPr/>
        </p:nvSpPr>
        <p:spPr>
          <a:xfrm>
            <a:off x="5839609" y="2633663"/>
            <a:ext cx="2028000" cy="1590675"/>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DM Sans"/>
                <a:ea typeface="DM Sans"/>
                <a:cs typeface="DM Sans"/>
                <a:sym typeface="DM Sans"/>
              </a:rPr>
              <a:t>Forecasting</a:t>
            </a:r>
            <a:endParaRPr b="1" i="0" sz="2000" u="none" cap="none" strike="noStrike">
              <a:solidFill>
                <a:srgbClr val="000000"/>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14"/>
          <p:cNvSpPr txBox="1"/>
          <p:nvPr>
            <p:ph type="title"/>
          </p:nvPr>
        </p:nvSpPr>
        <p:spPr>
          <a:xfrm>
            <a:off x="2675550" y="1357500"/>
            <a:ext cx="5534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sz="4500"/>
              <a:t>What Changed </a:t>
            </a:r>
            <a:br>
              <a:rPr lang="en-US" sz="4500"/>
            </a:br>
            <a:r>
              <a:rPr lang="en-US" sz="4500"/>
              <a:t>the Game</a:t>
            </a:r>
            <a:endParaRPr sz="4500"/>
          </a:p>
        </p:txBody>
      </p:sp>
      <p:sp>
        <p:nvSpPr>
          <p:cNvPr id="603" name="Google Shape;603;p14"/>
          <p:cNvSpPr txBox="1"/>
          <p:nvPr>
            <p:ph idx="1" type="body"/>
          </p:nvPr>
        </p:nvSpPr>
        <p:spPr>
          <a:xfrm>
            <a:off x="2750300" y="2869950"/>
            <a:ext cx="5844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Key use cases in Planful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Consolidation</a:t>
            </a:r>
            <a:br>
              <a:rPr lang="en-US"/>
            </a:br>
            <a:endParaRPr/>
          </a:p>
        </p:txBody>
      </p:sp>
      <p:sp>
        <p:nvSpPr>
          <p:cNvPr id="609" name="Google Shape;609;p15"/>
          <p:cNvSpPr txBox="1"/>
          <p:nvPr>
            <p:ph idx="1" type="body"/>
          </p:nvPr>
        </p:nvSpPr>
        <p:spPr>
          <a:xfrm>
            <a:off x="247500"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SzPts val="1500"/>
              <a:buNone/>
            </a:pPr>
            <a:r>
              <a:rPr lang="en-US" sz="1600">
                <a:solidFill>
                  <a:schemeClr val="dk1"/>
                </a:solidFill>
                <a:latin typeface="DM Sans"/>
                <a:ea typeface="DM Sans"/>
                <a:cs typeface="DM Sans"/>
                <a:sym typeface="DM Sans"/>
              </a:rPr>
              <a:t>Automated connection between Microsoft ERP to Planful</a:t>
            </a:r>
            <a:endParaRPr/>
          </a:p>
          <a:p>
            <a:pPr indent="95250" lvl="0" marL="0" rtl="0" algn="l">
              <a:lnSpc>
                <a:spcPct val="115000"/>
              </a:lnSpc>
              <a:spcBef>
                <a:spcPts val="0"/>
              </a:spcBef>
              <a:spcAft>
                <a:spcPts val="0"/>
              </a:spcAft>
              <a:buSzPts val="1500"/>
              <a:buNone/>
            </a:pPr>
            <a:r>
              <a:t/>
            </a:r>
            <a:endParaRPr/>
          </a:p>
        </p:txBody>
      </p:sp>
      <p:sp>
        <p:nvSpPr>
          <p:cNvPr id="610" name="Google Shape;610;p15"/>
          <p:cNvSpPr txBox="1"/>
          <p:nvPr>
            <p:ph idx="2" type="body"/>
          </p:nvPr>
        </p:nvSpPr>
        <p:spPr>
          <a:xfrm>
            <a:off x="1980552"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500"/>
              <a:buNone/>
            </a:pPr>
            <a:r>
              <a:rPr lang="en-US"/>
              <a:t>20+ Entity level Currencies &amp; Calculations</a:t>
            </a:r>
            <a:endParaRPr/>
          </a:p>
        </p:txBody>
      </p:sp>
      <p:sp>
        <p:nvSpPr>
          <p:cNvPr id="611" name="Google Shape;611;p15"/>
          <p:cNvSpPr txBox="1"/>
          <p:nvPr>
            <p:ph idx="3" type="body"/>
          </p:nvPr>
        </p:nvSpPr>
        <p:spPr>
          <a:xfrm>
            <a:off x="3796807"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500"/>
              <a:buNone/>
            </a:pPr>
            <a:r>
              <a:rPr lang="en-US"/>
              <a:t>Dynamic journals for eliminations and FX reserve calculations</a:t>
            </a:r>
            <a:endParaRPr/>
          </a:p>
        </p:txBody>
      </p:sp>
      <p:sp>
        <p:nvSpPr>
          <p:cNvPr id="612" name="Google Shape;612;p15"/>
          <p:cNvSpPr txBox="1"/>
          <p:nvPr>
            <p:ph idx="4" type="body"/>
          </p:nvPr>
        </p:nvSpPr>
        <p:spPr>
          <a:xfrm>
            <a:off x="5613074"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500"/>
              <a:buNone/>
            </a:pPr>
            <a:r>
              <a:rPr lang="en-US"/>
              <a:t>Utilization of standard and reclassification journals</a:t>
            </a:r>
            <a:endParaRPr/>
          </a:p>
        </p:txBody>
      </p:sp>
      <p:sp>
        <p:nvSpPr>
          <p:cNvPr id="613" name="Google Shape;613;p15"/>
          <p:cNvSpPr txBox="1"/>
          <p:nvPr>
            <p:ph idx="5" type="body"/>
          </p:nvPr>
        </p:nvSpPr>
        <p:spPr>
          <a:xfrm>
            <a:off x="7346126" y="2020725"/>
            <a:ext cx="1550400" cy="1533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500"/>
              <a:buNone/>
            </a:pPr>
            <a:r>
              <a:rPr lang="en-US"/>
              <a:t>Report Collections</a:t>
            </a:r>
            <a:endParaRPr/>
          </a:p>
        </p:txBody>
      </p:sp>
      <p:cxnSp>
        <p:nvCxnSpPr>
          <p:cNvPr id="614" name="Google Shape;614;p15"/>
          <p:cNvCxnSpPr/>
          <p:nvPr/>
        </p:nvCxnSpPr>
        <p:spPr>
          <a:xfrm rot="10800000">
            <a:off x="1022700" y="1476225"/>
            <a:ext cx="0" cy="544500"/>
          </a:xfrm>
          <a:prstGeom prst="straightConnector1">
            <a:avLst/>
          </a:prstGeom>
          <a:noFill/>
          <a:ln cap="flat" cmpd="sng" w="19050">
            <a:solidFill>
              <a:schemeClr val="accent1"/>
            </a:solidFill>
            <a:prstDash val="solid"/>
            <a:round/>
            <a:headEnd len="sm" w="sm" type="none"/>
            <a:tailEnd len="sm" w="sm" type="none"/>
          </a:ln>
        </p:spPr>
      </p:cxnSp>
      <p:cxnSp>
        <p:nvCxnSpPr>
          <p:cNvPr id="615" name="Google Shape;615;p15"/>
          <p:cNvCxnSpPr/>
          <p:nvPr/>
        </p:nvCxnSpPr>
        <p:spPr>
          <a:xfrm rot="10800000">
            <a:off x="2755750" y="1476225"/>
            <a:ext cx="0" cy="544500"/>
          </a:xfrm>
          <a:prstGeom prst="straightConnector1">
            <a:avLst/>
          </a:prstGeom>
          <a:noFill/>
          <a:ln cap="flat" cmpd="sng" w="19050">
            <a:solidFill>
              <a:schemeClr val="accent1"/>
            </a:solidFill>
            <a:prstDash val="solid"/>
            <a:round/>
            <a:headEnd len="sm" w="sm" type="none"/>
            <a:tailEnd len="sm" w="sm" type="none"/>
          </a:ln>
        </p:spPr>
      </p:cxnSp>
      <p:cxnSp>
        <p:nvCxnSpPr>
          <p:cNvPr id="616" name="Google Shape;616;p15"/>
          <p:cNvCxnSpPr/>
          <p:nvPr/>
        </p:nvCxnSpPr>
        <p:spPr>
          <a:xfrm rot="10800000">
            <a:off x="4572013" y="1476225"/>
            <a:ext cx="0" cy="544500"/>
          </a:xfrm>
          <a:prstGeom prst="straightConnector1">
            <a:avLst/>
          </a:prstGeom>
          <a:noFill/>
          <a:ln cap="flat" cmpd="sng" w="19050">
            <a:solidFill>
              <a:schemeClr val="accent1"/>
            </a:solidFill>
            <a:prstDash val="solid"/>
            <a:round/>
            <a:headEnd len="sm" w="sm" type="none"/>
            <a:tailEnd len="sm" w="sm" type="none"/>
          </a:ln>
        </p:spPr>
      </p:cxnSp>
      <p:cxnSp>
        <p:nvCxnSpPr>
          <p:cNvPr id="617" name="Google Shape;617;p15"/>
          <p:cNvCxnSpPr/>
          <p:nvPr/>
        </p:nvCxnSpPr>
        <p:spPr>
          <a:xfrm rot="10800000">
            <a:off x="6305063" y="1476225"/>
            <a:ext cx="0" cy="544500"/>
          </a:xfrm>
          <a:prstGeom prst="straightConnector1">
            <a:avLst/>
          </a:prstGeom>
          <a:noFill/>
          <a:ln cap="flat" cmpd="sng" w="19050">
            <a:solidFill>
              <a:schemeClr val="accent1"/>
            </a:solidFill>
            <a:prstDash val="solid"/>
            <a:round/>
            <a:headEnd len="sm" w="sm" type="none"/>
            <a:tailEnd len="sm" w="sm" type="none"/>
          </a:ln>
        </p:spPr>
      </p:cxnSp>
      <p:cxnSp>
        <p:nvCxnSpPr>
          <p:cNvPr id="618" name="Google Shape;618;p15"/>
          <p:cNvCxnSpPr/>
          <p:nvPr/>
        </p:nvCxnSpPr>
        <p:spPr>
          <a:xfrm rot="10800000">
            <a:off x="8121313" y="1476225"/>
            <a:ext cx="0" cy="544500"/>
          </a:xfrm>
          <a:prstGeom prst="straightConnector1">
            <a:avLst/>
          </a:prstGeom>
          <a:noFill/>
          <a:ln cap="flat" cmpd="sng" w="19050">
            <a:solidFill>
              <a:schemeClr val="accent1"/>
            </a:solidFill>
            <a:prstDash val="solid"/>
            <a:round/>
            <a:headEnd len="sm" w="sm" type="none"/>
            <a:tailEnd len="sm" w="sm" type="none"/>
          </a:ln>
        </p:spPr>
      </p:cxnSp>
      <p:sp>
        <p:nvSpPr>
          <p:cNvPr id="619" name="Google Shape;619;p15"/>
          <p:cNvSpPr txBox="1"/>
          <p:nvPr/>
        </p:nvSpPr>
        <p:spPr>
          <a:xfrm>
            <a:off x="365550" y="3892675"/>
            <a:ext cx="131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DM Sans"/>
                <a:ea typeface="DM Sans"/>
                <a:cs typeface="DM Sans"/>
                <a:sym typeface="DM Sans"/>
              </a:rPr>
              <a:t>Operational Data (?)</a:t>
            </a:r>
            <a:endParaRPr>
              <a:latin typeface="DM Sans"/>
              <a:ea typeface="DM Sans"/>
              <a:cs typeface="DM Sans"/>
              <a:sym typeface="DM Sans"/>
            </a:endParaRPr>
          </a:p>
        </p:txBody>
      </p:sp>
      <p:sp>
        <p:nvSpPr>
          <p:cNvPr id="620" name="Google Shape;620;p15"/>
          <p:cNvSpPr txBox="1"/>
          <p:nvPr/>
        </p:nvSpPr>
        <p:spPr>
          <a:xfrm>
            <a:off x="2098600" y="3892675"/>
            <a:ext cx="131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DM Sans"/>
                <a:ea typeface="DM Sans"/>
                <a:cs typeface="DM Sans"/>
                <a:sym typeface="DM Sans"/>
              </a:rPr>
              <a:t>One source of truth</a:t>
            </a:r>
            <a:endParaRPr>
              <a:latin typeface="DM Sans"/>
              <a:ea typeface="DM Sans"/>
              <a:cs typeface="DM Sans"/>
              <a:sym typeface="DM Sans"/>
            </a:endParaRPr>
          </a:p>
        </p:txBody>
      </p:sp>
      <p:sp>
        <p:nvSpPr>
          <p:cNvPr id="621" name="Google Shape;621;p15"/>
          <p:cNvSpPr txBox="1"/>
          <p:nvPr/>
        </p:nvSpPr>
        <p:spPr>
          <a:xfrm>
            <a:off x="5731125" y="3999775"/>
            <a:ext cx="131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DM Sans"/>
                <a:ea typeface="DM Sans"/>
                <a:cs typeface="DM Sans"/>
                <a:sym typeface="DM Sans"/>
              </a:rPr>
              <a:t>Manage the month end</a:t>
            </a:r>
            <a:endParaRPr>
              <a:latin typeface="DM Sans"/>
              <a:ea typeface="DM Sans"/>
              <a:cs typeface="DM Sans"/>
              <a:sym typeface="DM Sans"/>
            </a:endParaRPr>
          </a:p>
        </p:txBody>
      </p:sp>
      <p:sp>
        <p:nvSpPr>
          <p:cNvPr id="622" name="Google Shape;622;p15"/>
          <p:cNvSpPr txBox="1"/>
          <p:nvPr/>
        </p:nvSpPr>
        <p:spPr>
          <a:xfrm>
            <a:off x="7582225" y="3999775"/>
            <a:ext cx="131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DM Sans"/>
                <a:ea typeface="DM Sans"/>
                <a:cs typeface="DM Sans"/>
                <a:sym typeface="DM Sans"/>
              </a:rPr>
              <a:t>The audit trail!</a:t>
            </a:r>
            <a:endParaRPr>
              <a:latin typeface="DM Sans"/>
              <a:ea typeface="DM Sans"/>
              <a:cs typeface="DM Sans"/>
              <a:sym typeface="DM Sans"/>
            </a:endParaRPr>
          </a:p>
        </p:txBody>
      </p:sp>
      <p:sp>
        <p:nvSpPr>
          <p:cNvPr id="623" name="Google Shape;623;p15"/>
          <p:cNvSpPr txBox="1"/>
          <p:nvPr/>
        </p:nvSpPr>
        <p:spPr>
          <a:xfrm>
            <a:off x="3973888" y="3892675"/>
            <a:ext cx="131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DM Sans"/>
                <a:ea typeface="DM Sans"/>
                <a:cs typeface="DM Sans"/>
                <a:sym typeface="DM Sans"/>
              </a:rPr>
              <a:t>No human interaction</a:t>
            </a:r>
            <a:endParaRPr>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16"/>
          <p:cNvSpPr txBox="1"/>
          <p:nvPr>
            <p:ph type="title"/>
          </p:nvPr>
        </p:nvSpPr>
        <p:spPr>
          <a:xfrm>
            <a:off x="265500" y="1683447"/>
            <a:ext cx="4045200" cy="1482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US"/>
              <a:t>Reporting </a:t>
            </a:r>
            <a:endParaRPr/>
          </a:p>
        </p:txBody>
      </p:sp>
      <p:sp>
        <p:nvSpPr>
          <p:cNvPr id="629" name="Google Shape;629;p16"/>
          <p:cNvSpPr txBox="1"/>
          <p:nvPr>
            <p:ph idx="2" type="body"/>
          </p:nvPr>
        </p:nvSpPr>
        <p:spPr>
          <a:xfrm>
            <a:off x="4712875" y="530425"/>
            <a:ext cx="4294200" cy="4545300"/>
          </a:xfrm>
          <a:prstGeom prst="rect">
            <a:avLst/>
          </a:prstGeom>
          <a:noFill/>
          <a:ln>
            <a:noFill/>
          </a:ln>
        </p:spPr>
        <p:txBody>
          <a:bodyPr anchorCtr="0" anchor="ctr" bIns="91425" lIns="91425" spcFirstLastPara="1" rIns="91425" wrap="square" tIns="91425">
            <a:normAutofit/>
          </a:bodyPr>
          <a:lstStyle/>
          <a:p>
            <a:pPr indent="0" lvl="0" marL="457200" rtl="0" algn="l">
              <a:lnSpc>
                <a:spcPct val="115000"/>
              </a:lnSpc>
              <a:spcBef>
                <a:spcPts val="0"/>
              </a:spcBef>
              <a:spcAft>
                <a:spcPts val="0"/>
              </a:spcAft>
              <a:buClr>
                <a:schemeClr val="dk1"/>
              </a:buClr>
              <a:buSzPts val="1100"/>
              <a:buFont typeface="Arial"/>
              <a:buNone/>
            </a:pPr>
            <a:r>
              <a:rPr lang="en-US" sz="2400"/>
              <a:t>Report Collections</a:t>
            </a:r>
            <a:endParaRPr sz="2400"/>
          </a:p>
          <a:p>
            <a:pPr indent="0" lvl="0" marL="457200" rtl="0" algn="l">
              <a:lnSpc>
                <a:spcPct val="115000"/>
              </a:lnSpc>
              <a:spcBef>
                <a:spcPts val="1200"/>
              </a:spcBef>
              <a:spcAft>
                <a:spcPts val="0"/>
              </a:spcAft>
              <a:buSzPts val="1800"/>
              <a:buNone/>
            </a:pPr>
            <a:r>
              <a:rPr lang="en-US" sz="2400"/>
              <a:t>featuring;</a:t>
            </a:r>
            <a:endParaRPr/>
          </a:p>
          <a:p>
            <a:pPr indent="0" lvl="0" marL="457200" rtl="0" algn="l">
              <a:lnSpc>
                <a:spcPct val="115000"/>
              </a:lnSpc>
              <a:spcBef>
                <a:spcPts val="1200"/>
              </a:spcBef>
              <a:spcAft>
                <a:spcPts val="0"/>
              </a:spcAft>
              <a:buSzPts val="1800"/>
              <a:buNone/>
            </a:pPr>
            <a:r>
              <a:rPr b="1" lang="en-US" sz="2400"/>
              <a:t>Row &amp; Column Sets</a:t>
            </a:r>
            <a:endParaRPr b="1" sz="2400"/>
          </a:p>
          <a:p>
            <a:pPr indent="0" lvl="0" marL="457200" rtl="0" algn="l">
              <a:lnSpc>
                <a:spcPct val="115000"/>
              </a:lnSpc>
              <a:spcBef>
                <a:spcPts val="1200"/>
              </a:spcBef>
              <a:spcAft>
                <a:spcPts val="0"/>
              </a:spcAft>
              <a:buSzPts val="1800"/>
              <a:buNone/>
            </a:pPr>
            <a:r>
              <a:rPr b="1" lang="en-US" sz="2400"/>
              <a:t>&amp; Substitution Variables</a:t>
            </a:r>
            <a:endParaRPr b="1" sz="2400"/>
          </a:p>
          <a:p>
            <a:pPr indent="0" lvl="0" marL="457200" rtl="0" algn="l">
              <a:lnSpc>
                <a:spcPct val="115000"/>
              </a:lnSpc>
              <a:spcBef>
                <a:spcPts val="1200"/>
              </a:spcBef>
              <a:spcAft>
                <a:spcPts val="1200"/>
              </a:spcAft>
              <a:buSzPts val="1800"/>
              <a:buNone/>
            </a:pPr>
            <a:r>
              <a:t/>
            </a:r>
            <a:endParaRPr sz="2400"/>
          </a:p>
        </p:txBody>
      </p:sp>
      <p:sp>
        <p:nvSpPr>
          <p:cNvPr id="630" name="Google Shape;630;p16"/>
          <p:cNvSpPr txBox="1"/>
          <p:nvPr>
            <p:ph idx="1" type="subTitle"/>
          </p:nvPr>
        </p:nvSpPr>
        <p:spPr>
          <a:xfrm>
            <a:off x="265500" y="3253347"/>
            <a:ext cx="4045200" cy="1235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100"/>
              <a:buNone/>
            </a:pPr>
            <a:r>
              <a:rPr lang="en-US"/>
              <a:t>Key uses</a:t>
            </a:r>
            <a:endParaRPr/>
          </a:p>
        </p:txBody>
      </p:sp>
      <p:pic>
        <p:nvPicPr>
          <p:cNvPr id="631" name="Google Shape;631;p16"/>
          <p:cNvPicPr preferRelativeResize="0"/>
          <p:nvPr/>
        </p:nvPicPr>
        <p:blipFill rotWithShape="1">
          <a:blip r:embed="rId3">
            <a:alphaModFix/>
          </a:blip>
          <a:srcRect b="0" l="0" r="0" t="0"/>
          <a:stretch/>
        </p:blipFill>
        <p:spPr>
          <a:xfrm>
            <a:off x="1531152" y="1060299"/>
            <a:ext cx="1513895" cy="10710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7"/>
          <p:cNvSpPr txBox="1"/>
          <p:nvPr>
            <p:ph type="title"/>
          </p:nvPr>
        </p:nvSpPr>
        <p:spPr>
          <a:xfrm>
            <a:off x="554155" y="1295300"/>
            <a:ext cx="2693700" cy="895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7200"/>
              <a:buNone/>
            </a:pPr>
            <a:r>
              <a:rPr lang="en-US" sz="3000"/>
              <a:t>Ledger</a:t>
            </a:r>
            <a:endParaRPr sz="3000"/>
          </a:p>
        </p:txBody>
      </p:sp>
      <p:sp>
        <p:nvSpPr>
          <p:cNvPr id="637" name="Google Shape;637;p17"/>
          <p:cNvSpPr txBox="1"/>
          <p:nvPr>
            <p:ph idx="1" type="body"/>
          </p:nvPr>
        </p:nvSpPr>
        <p:spPr>
          <a:xfrm>
            <a:off x="554155" y="2028600"/>
            <a:ext cx="2169900" cy="840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en-US"/>
              <a:t>(Entity - Drives FX)</a:t>
            </a:r>
            <a:endParaRPr/>
          </a:p>
        </p:txBody>
      </p:sp>
      <p:sp>
        <p:nvSpPr>
          <p:cNvPr id="638" name="Google Shape;638;p17"/>
          <p:cNvSpPr txBox="1"/>
          <p:nvPr>
            <p:ph idx="2" type="title"/>
          </p:nvPr>
        </p:nvSpPr>
        <p:spPr>
          <a:xfrm>
            <a:off x="3247855" y="1295300"/>
            <a:ext cx="2693700" cy="8952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240000"/>
              <a:buNone/>
            </a:pPr>
            <a:r>
              <a:rPr lang="en-US" sz="3000"/>
              <a:t>Reporting </a:t>
            </a:r>
            <a:r>
              <a:rPr lang="en-US" sz="3000"/>
              <a:t>Currency</a:t>
            </a:r>
            <a:endParaRPr sz="3000"/>
          </a:p>
        </p:txBody>
      </p:sp>
      <p:sp>
        <p:nvSpPr>
          <p:cNvPr id="639" name="Google Shape;639;p17"/>
          <p:cNvSpPr txBox="1"/>
          <p:nvPr>
            <p:ph idx="3" type="title"/>
          </p:nvPr>
        </p:nvSpPr>
        <p:spPr>
          <a:xfrm>
            <a:off x="5558007" y="1295300"/>
            <a:ext cx="3448489" cy="895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7200"/>
              <a:buNone/>
            </a:pPr>
            <a:r>
              <a:rPr lang="en-US" sz="3000"/>
              <a:t>Corporate Client</a:t>
            </a:r>
            <a:endParaRPr sz="3000"/>
          </a:p>
        </p:txBody>
      </p:sp>
      <p:sp>
        <p:nvSpPr>
          <p:cNvPr id="640" name="Google Shape;640;p17"/>
          <p:cNvSpPr txBox="1"/>
          <p:nvPr>
            <p:ph idx="4" type="title"/>
          </p:nvPr>
        </p:nvSpPr>
        <p:spPr>
          <a:xfrm>
            <a:off x="554155" y="2995500"/>
            <a:ext cx="2693700" cy="895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7200"/>
              <a:buNone/>
            </a:pPr>
            <a:r>
              <a:rPr lang="en-US" sz="3000"/>
              <a:t>Cost Center</a:t>
            </a:r>
            <a:endParaRPr sz="3000"/>
          </a:p>
        </p:txBody>
      </p:sp>
      <p:sp>
        <p:nvSpPr>
          <p:cNvPr id="641" name="Google Shape;641;p17"/>
          <p:cNvSpPr txBox="1"/>
          <p:nvPr>
            <p:ph idx="5" type="title"/>
          </p:nvPr>
        </p:nvSpPr>
        <p:spPr>
          <a:xfrm>
            <a:off x="3247855" y="2995500"/>
            <a:ext cx="2693700" cy="895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7200"/>
              <a:buNone/>
            </a:pPr>
            <a:r>
              <a:rPr lang="en-US" sz="3000"/>
              <a:t>Office</a:t>
            </a:r>
            <a:endParaRPr sz="3000"/>
          </a:p>
        </p:txBody>
      </p:sp>
      <p:sp>
        <p:nvSpPr>
          <p:cNvPr id="642" name="Google Shape;642;p17"/>
          <p:cNvSpPr txBox="1"/>
          <p:nvPr>
            <p:ph idx="6" type="title"/>
          </p:nvPr>
        </p:nvSpPr>
        <p:spPr>
          <a:xfrm>
            <a:off x="5558007" y="2995500"/>
            <a:ext cx="2693700" cy="895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7200"/>
              <a:buNone/>
            </a:pPr>
            <a:r>
              <a:rPr lang="en-US" sz="3000"/>
              <a:t>Suppliers</a:t>
            </a:r>
            <a:endParaRPr sz="3000"/>
          </a:p>
        </p:txBody>
      </p:sp>
      <p:sp>
        <p:nvSpPr>
          <p:cNvPr id="643" name="Google Shape;643;p17"/>
          <p:cNvSpPr txBox="1"/>
          <p:nvPr>
            <p:ph idx="7" type="body"/>
          </p:nvPr>
        </p:nvSpPr>
        <p:spPr>
          <a:xfrm>
            <a:off x="3247855" y="2028600"/>
            <a:ext cx="2169900" cy="840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en-US"/>
              <a:t>(LC or CC)</a:t>
            </a:r>
            <a:endParaRPr/>
          </a:p>
        </p:txBody>
      </p:sp>
      <p:sp>
        <p:nvSpPr>
          <p:cNvPr id="644" name="Google Shape;644;p17"/>
          <p:cNvSpPr txBox="1"/>
          <p:nvPr>
            <p:ph idx="9" type="body"/>
          </p:nvPr>
        </p:nvSpPr>
        <p:spPr>
          <a:xfrm>
            <a:off x="554154" y="3823225"/>
            <a:ext cx="2341445" cy="840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en-US"/>
              <a:t>(Teams &amp; Departments)</a:t>
            </a:r>
            <a:endParaRPr/>
          </a:p>
        </p:txBody>
      </p:sp>
      <p:sp>
        <p:nvSpPr>
          <p:cNvPr id="645" name="Google Shape;645;p17"/>
          <p:cNvSpPr txBox="1"/>
          <p:nvPr>
            <p:ph idx="15" type="title"/>
          </p:nvPr>
        </p:nvSpPr>
        <p:spPr>
          <a:xfrm>
            <a:off x="311700" y="220975"/>
            <a:ext cx="55017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500"/>
              <a:buNone/>
            </a:pPr>
            <a:r>
              <a:rPr lang="en-US" sz="2500"/>
              <a:t>Key Dimensions</a:t>
            </a:r>
            <a:endParaRPr sz="2500"/>
          </a:p>
        </p:txBody>
      </p:sp>
      <p:sp>
        <p:nvSpPr>
          <p:cNvPr id="646" name="Google Shape;646;p17"/>
          <p:cNvSpPr txBox="1"/>
          <p:nvPr>
            <p:ph idx="9" type="body"/>
          </p:nvPr>
        </p:nvSpPr>
        <p:spPr>
          <a:xfrm>
            <a:off x="5558004" y="3823225"/>
            <a:ext cx="2341500" cy="840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400"/>
              <a:buNone/>
            </a:pPr>
            <a:r>
              <a:rPr lang="en-US"/>
              <a:t>(New)</a:t>
            </a:r>
            <a:endParaRPr/>
          </a:p>
        </p:txBody>
      </p:sp>
      <p:pic>
        <p:nvPicPr>
          <p:cNvPr id="647" name="Google Shape;647;p17"/>
          <p:cNvPicPr preferRelativeResize="0"/>
          <p:nvPr/>
        </p:nvPicPr>
        <p:blipFill>
          <a:blip r:embed="rId3">
            <a:alphaModFix amt="12000"/>
          </a:blip>
          <a:stretch>
            <a:fillRect/>
          </a:stretch>
        </p:blipFill>
        <p:spPr>
          <a:xfrm>
            <a:off x="2511288" y="488338"/>
            <a:ext cx="4166824" cy="4166824"/>
          </a:xfrm>
          <a:prstGeom prst="rect">
            <a:avLst/>
          </a:prstGeom>
          <a:noFill/>
          <a:ln>
            <a:noFill/>
          </a:ln>
        </p:spPr>
      </p:pic>
      <p:sp>
        <p:nvSpPr>
          <p:cNvPr id="648" name="Google Shape;648;p17"/>
          <p:cNvSpPr txBox="1"/>
          <p:nvPr>
            <p:ph idx="4" type="title"/>
          </p:nvPr>
        </p:nvSpPr>
        <p:spPr>
          <a:xfrm>
            <a:off x="554147" y="2190500"/>
            <a:ext cx="4478400" cy="8952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7200"/>
              <a:buNone/>
            </a:pPr>
            <a:r>
              <a:rPr lang="en-US" sz="3000"/>
              <a:t>Nominal Account</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Row &amp; Column Sets</a:t>
            </a:r>
            <a:endParaRPr/>
          </a:p>
        </p:txBody>
      </p:sp>
      <p:sp>
        <p:nvSpPr>
          <p:cNvPr id="654" name="Google Shape;654;p18"/>
          <p:cNvSpPr txBox="1"/>
          <p:nvPr>
            <p:ph idx="2" type="title"/>
          </p:nvPr>
        </p:nvSpPr>
        <p:spPr>
          <a:xfrm>
            <a:off x="0" y="10177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accent1"/>
              </a:buClr>
              <a:buSzPts val="1800"/>
              <a:buNone/>
            </a:pPr>
            <a:r>
              <a:rPr lang="en-US"/>
              <a:t>Value in multi-dimensional analysis in one currency</a:t>
            </a:r>
            <a:endParaRPr/>
          </a:p>
        </p:txBody>
      </p:sp>
      <p:sp>
        <p:nvSpPr>
          <p:cNvPr id="655" name="Google Shape;655;p18"/>
          <p:cNvSpPr txBox="1"/>
          <p:nvPr>
            <p:ph idx="1" type="body"/>
          </p:nvPr>
        </p:nvSpPr>
        <p:spPr>
          <a:xfrm>
            <a:off x="-3" y="1590425"/>
            <a:ext cx="8520600" cy="3416400"/>
          </a:xfrm>
          <a:prstGeom prst="rect">
            <a:avLst/>
          </a:prstGeom>
          <a:noFill/>
          <a:ln>
            <a:noFill/>
          </a:ln>
        </p:spPr>
        <p:txBody>
          <a:bodyPr anchorCtr="0" anchor="t" bIns="91425" lIns="91425" spcFirstLastPara="1" rIns="91425" wrap="square" tIns="91425">
            <a:normAutofit/>
          </a:bodyPr>
          <a:lstStyle/>
          <a:p>
            <a:pPr indent="0" lvl="0" marL="114300" rtl="0" algn="l">
              <a:lnSpc>
                <a:spcPct val="100000"/>
              </a:lnSpc>
              <a:spcBef>
                <a:spcPts val="0"/>
              </a:spcBef>
              <a:spcAft>
                <a:spcPts val="0"/>
              </a:spcAft>
              <a:buSzPts val="1800"/>
              <a:buNone/>
            </a:pPr>
            <a:r>
              <a:rPr b="1" lang="en-US" sz="1600">
                <a:solidFill>
                  <a:schemeClr val="accent4"/>
                </a:solidFill>
              </a:rPr>
              <a:t>Procurement - Cost conscious</a:t>
            </a:r>
            <a:br>
              <a:rPr lang="en-US" sz="1600"/>
            </a:br>
            <a:r>
              <a:rPr lang="en-US" sz="1400"/>
              <a:t>Vendor spend by department or by headcount</a:t>
            </a:r>
            <a:endParaRPr sz="1400"/>
          </a:p>
          <a:p>
            <a:pPr indent="0" lvl="0" marL="114300" rtl="0" algn="l">
              <a:lnSpc>
                <a:spcPct val="100000"/>
              </a:lnSpc>
              <a:spcBef>
                <a:spcPts val="1000"/>
              </a:spcBef>
              <a:spcAft>
                <a:spcPts val="0"/>
              </a:spcAft>
              <a:buSzPts val="1800"/>
              <a:buNone/>
            </a:pPr>
            <a:r>
              <a:rPr b="1" lang="en-US" sz="1600">
                <a:solidFill>
                  <a:schemeClr val="accent4"/>
                </a:solidFill>
              </a:rPr>
              <a:t>Projects/ad hoc questions</a:t>
            </a:r>
            <a:br>
              <a:rPr lang="en-US" sz="1600"/>
            </a:br>
            <a:r>
              <a:rPr lang="en-US" sz="1400"/>
              <a:t>Office overhead spend by market</a:t>
            </a:r>
            <a:endParaRPr/>
          </a:p>
          <a:p>
            <a:pPr indent="0" lvl="0" marL="114300" rtl="0" algn="l">
              <a:lnSpc>
                <a:spcPct val="100000"/>
              </a:lnSpc>
              <a:spcBef>
                <a:spcPts val="1000"/>
              </a:spcBef>
              <a:spcAft>
                <a:spcPts val="0"/>
              </a:spcAft>
              <a:buSzPts val="1800"/>
              <a:buNone/>
            </a:pPr>
            <a:r>
              <a:rPr b="1" lang="en-US" sz="1600">
                <a:solidFill>
                  <a:schemeClr val="accent4"/>
                </a:solidFill>
              </a:rPr>
              <a:t>Performance - impact of sales and campaigns</a:t>
            </a:r>
            <a:br>
              <a:rPr b="1" lang="en-US" sz="1600"/>
            </a:br>
            <a:r>
              <a:rPr lang="en-US" sz="1400"/>
              <a:t>Revenue Stream by Corporate client by operating region</a:t>
            </a:r>
            <a:endParaRPr/>
          </a:p>
          <a:p>
            <a:pPr indent="0" lvl="0" marL="114300" rtl="0" algn="l">
              <a:lnSpc>
                <a:spcPct val="100000"/>
              </a:lnSpc>
              <a:spcBef>
                <a:spcPts val="1000"/>
              </a:spcBef>
              <a:spcAft>
                <a:spcPts val="0"/>
              </a:spcAft>
              <a:buSzPts val="1800"/>
              <a:buNone/>
            </a:pPr>
            <a:r>
              <a:rPr b="1" lang="en-US" sz="1600">
                <a:solidFill>
                  <a:schemeClr val="accent4"/>
                </a:solidFill>
              </a:rPr>
              <a:t>Performance - regional performance</a:t>
            </a:r>
            <a:br>
              <a:rPr lang="en-US" sz="1600"/>
            </a:br>
            <a:r>
              <a:rPr lang="en-US" sz="1400"/>
              <a:t>Contribution by market</a:t>
            </a:r>
            <a:endParaRPr/>
          </a:p>
          <a:p>
            <a:pPr indent="0" lvl="0" marL="114300" rtl="0" algn="l">
              <a:lnSpc>
                <a:spcPct val="100000"/>
              </a:lnSpc>
              <a:spcBef>
                <a:spcPts val="1000"/>
              </a:spcBef>
              <a:spcAft>
                <a:spcPts val="0"/>
              </a:spcAft>
              <a:buSzPts val="1800"/>
              <a:buNone/>
            </a:pPr>
            <a:r>
              <a:rPr b="1" lang="en-US" sz="1600">
                <a:solidFill>
                  <a:schemeClr val="accent4"/>
                </a:solidFill>
              </a:rPr>
              <a:t>Benchmarking of Pricing</a:t>
            </a:r>
            <a:br>
              <a:rPr b="1" lang="en-US" sz="1600"/>
            </a:br>
            <a:r>
              <a:rPr lang="en-US" sz="1400"/>
              <a:t>Revenue per request per market</a:t>
            </a:r>
            <a:endParaRPr b="1" sz="1400"/>
          </a:p>
        </p:txBody>
      </p:sp>
      <p:sp>
        <p:nvSpPr>
          <p:cNvPr id="656" name="Google Shape;656;p18"/>
          <p:cNvSpPr/>
          <p:nvPr/>
        </p:nvSpPr>
        <p:spPr>
          <a:xfrm>
            <a:off x="5777345" y="0"/>
            <a:ext cx="3366655"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7" name="Google Shape;657;p18"/>
          <p:cNvSpPr txBox="1"/>
          <p:nvPr/>
        </p:nvSpPr>
        <p:spPr>
          <a:xfrm>
            <a:off x="5877598" y="1775109"/>
            <a:ext cx="3166200" cy="2544900"/>
          </a:xfrm>
          <a:prstGeom prst="rect">
            <a:avLst/>
          </a:prstGeom>
          <a:noFill/>
          <a:ln>
            <a:noFill/>
          </a:ln>
        </p:spPr>
        <p:txBody>
          <a:bodyPr anchorCtr="0" anchor="t" bIns="91425" lIns="91425" spcFirstLastPara="1" rIns="91425" wrap="square" tIns="91425">
            <a:noAutofit/>
          </a:bodyPr>
          <a:lstStyle/>
          <a:p>
            <a:pPr indent="-322580" lvl="0" marL="457200" marR="0" rtl="0" algn="l">
              <a:lnSpc>
                <a:spcPct val="115000"/>
              </a:lnSpc>
              <a:spcBef>
                <a:spcPts val="600"/>
              </a:spcBef>
              <a:spcAft>
                <a:spcPts val="0"/>
              </a:spcAft>
              <a:buClr>
                <a:schemeClr val="lt1"/>
              </a:buClr>
              <a:buSzPts val="1800"/>
              <a:buFont typeface="DM Sans"/>
              <a:buChar char="●"/>
            </a:pPr>
            <a:r>
              <a:rPr b="0" i="0" lang="en-US" sz="1800" u="none" cap="none" strike="noStrike">
                <a:solidFill>
                  <a:schemeClr val="lt1"/>
                </a:solidFill>
                <a:latin typeface="DM Sans"/>
                <a:ea typeface="DM Sans"/>
                <a:cs typeface="DM Sans"/>
                <a:sym typeface="DM Sans"/>
              </a:rPr>
              <a:t>Vs Budget, Forecast, Prior year </a:t>
            </a:r>
            <a:endParaRPr/>
          </a:p>
          <a:p>
            <a:pPr indent="-322580" lvl="0" marL="457200" marR="0" rtl="0" algn="l">
              <a:lnSpc>
                <a:spcPct val="115000"/>
              </a:lnSpc>
              <a:spcBef>
                <a:spcPts val="600"/>
              </a:spcBef>
              <a:spcAft>
                <a:spcPts val="0"/>
              </a:spcAft>
              <a:buClr>
                <a:schemeClr val="lt1"/>
              </a:buClr>
              <a:buSzPts val="1800"/>
              <a:buFont typeface="DM Sans"/>
              <a:buChar char="●"/>
            </a:pPr>
            <a:r>
              <a:rPr b="0" i="0" lang="en-US" sz="1800" u="none" cap="none" strike="noStrike">
                <a:solidFill>
                  <a:schemeClr val="lt1"/>
                </a:solidFill>
                <a:latin typeface="DM Sans"/>
                <a:ea typeface="DM Sans"/>
                <a:cs typeface="DM Sans"/>
                <a:sym typeface="DM Sans"/>
              </a:rPr>
              <a:t>Balance of Year</a:t>
            </a:r>
            <a:endParaRPr/>
          </a:p>
          <a:p>
            <a:pPr indent="-322580" lvl="0" marL="457200" marR="0" rtl="0" algn="l">
              <a:lnSpc>
                <a:spcPct val="115000"/>
              </a:lnSpc>
              <a:spcBef>
                <a:spcPts val="600"/>
              </a:spcBef>
              <a:spcAft>
                <a:spcPts val="0"/>
              </a:spcAft>
              <a:buClr>
                <a:schemeClr val="lt1"/>
              </a:buClr>
              <a:buSzPts val="1800"/>
              <a:buFont typeface="DM Sans"/>
              <a:buChar char="●"/>
            </a:pPr>
            <a:r>
              <a:rPr b="0" i="0" lang="en-US" sz="1800" u="none" cap="none" strike="noStrike">
                <a:solidFill>
                  <a:schemeClr val="lt1"/>
                </a:solidFill>
                <a:latin typeface="DM Sans"/>
                <a:ea typeface="DM Sans"/>
                <a:cs typeface="DM Sans"/>
                <a:sym typeface="DM Sans"/>
              </a:rPr>
              <a:t>MTD, YTD</a:t>
            </a:r>
            <a:endParaRPr/>
          </a:p>
          <a:p>
            <a:pPr indent="-322580" lvl="0" marL="457200" marR="0" rtl="0" algn="l">
              <a:lnSpc>
                <a:spcPct val="115000"/>
              </a:lnSpc>
              <a:spcBef>
                <a:spcPts val="600"/>
              </a:spcBef>
              <a:spcAft>
                <a:spcPts val="0"/>
              </a:spcAft>
              <a:buClr>
                <a:schemeClr val="lt1"/>
              </a:buClr>
              <a:buSzPts val="1800"/>
              <a:buFont typeface="DM Sans"/>
              <a:buChar char="●"/>
            </a:pPr>
            <a:r>
              <a:rPr b="0" i="0" lang="en-US" sz="1800" u="none" cap="none" strike="noStrike">
                <a:solidFill>
                  <a:schemeClr val="lt1"/>
                </a:solidFill>
                <a:latin typeface="DM Sans"/>
                <a:ea typeface="DM Sans"/>
                <a:cs typeface="DM Sans"/>
                <a:sym typeface="DM Sans"/>
              </a:rPr>
              <a:t>Monthly, Quarterly, Annualized</a:t>
            </a:r>
            <a:endParaRPr/>
          </a:p>
        </p:txBody>
      </p:sp>
      <p:pic>
        <p:nvPicPr>
          <p:cNvPr id="658" name="Google Shape;658;p18"/>
          <p:cNvPicPr preferRelativeResize="0"/>
          <p:nvPr/>
        </p:nvPicPr>
        <p:blipFill>
          <a:blip r:embed="rId3">
            <a:alphaModFix/>
          </a:blip>
          <a:stretch>
            <a:fillRect/>
          </a:stretch>
        </p:blipFill>
        <p:spPr>
          <a:xfrm>
            <a:off x="3938673" y="3489400"/>
            <a:ext cx="1266650" cy="12497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20"/>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 Collections</a:t>
            </a:r>
            <a:endParaRPr/>
          </a:p>
        </p:txBody>
      </p:sp>
      <p:sp>
        <p:nvSpPr>
          <p:cNvPr id="664" name="Google Shape;664;p20"/>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5" name="Google Shape;665;p20"/>
          <p:cNvPicPr preferRelativeResize="0"/>
          <p:nvPr/>
        </p:nvPicPr>
        <p:blipFill rotWithShape="1">
          <a:blip r:embed="rId4">
            <a:alphaModFix/>
          </a:blip>
          <a:srcRect b="0" l="0" r="0" t="0"/>
          <a:stretch/>
        </p:blipFill>
        <p:spPr>
          <a:xfrm>
            <a:off x="422392" y="549358"/>
            <a:ext cx="6210916" cy="4044784"/>
          </a:xfrm>
          <a:prstGeom prst="rect">
            <a:avLst/>
          </a:prstGeom>
          <a:noFill/>
          <a:ln>
            <a:noFill/>
          </a:ln>
        </p:spPr>
      </p:pic>
      <p:pic>
        <p:nvPicPr>
          <p:cNvPr id="666" name="Google Shape;666;p20"/>
          <p:cNvPicPr preferRelativeResize="0"/>
          <p:nvPr/>
        </p:nvPicPr>
        <p:blipFill rotWithShape="1">
          <a:blip r:embed="rId5">
            <a:alphaModFix/>
          </a:blip>
          <a:srcRect b="0" l="0" r="0" t="0"/>
          <a:stretch/>
        </p:blipFill>
        <p:spPr>
          <a:xfrm>
            <a:off x="302575" y="4822400"/>
            <a:ext cx="1001051" cy="152925"/>
          </a:xfrm>
          <a:prstGeom prst="rect">
            <a:avLst/>
          </a:prstGeom>
          <a:noFill/>
          <a:ln>
            <a:noFill/>
          </a:ln>
        </p:spPr>
      </p:pic>
      <p:sp>
        <p:nvSpPr>
          <p:cNvPr id="667" name="Google Shape;667;p20"/>
          <p:cNvSpPr txBox="1"/>
          <p:nvPr/>
        </p:nvSpPr>
        <p:spPr>
          <a:xfrm>
            <a:off x="7350368" y="2154382"/>
            <a:ext cx="1476686" cy="114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Business</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Partnering</a:t>
            </a:r>
            <a:endParaRPr/>
          </a:p>
          <a:p>
            <a:pPr indent="0" lvl="0" marL="0" marR="0" rtl="0" algn="ctr">
              <a:lnSpc>
                <a:spcPct val="100000"/>
              </a:lnSpc>
              <a:spcBef>
                <a:spcPts val="1000"/>
              </a:spcBef>
              <a:spcAft>
                <a:spcPts val="0"/>
              </a:spcAft>
              <a:buNone/>
            </a:pPr>
            <a:r>
              <a:rPr b="0" i="0" lang="en-US" sz="1800" u="none" cap="none" strike="noStrike">
                <a:solidFill>
                  <a:schemeClr val="lt1"/>
                </a:solidFill>
                <a:latin typeface="DM Sans"/>
                <a:ea typeface="DM Sans"/>
                <a:cs typeface="DM Sans"/>
                <a:sym typeface="DM Sans"/>
              </a:rPr>
              <a:t>Office P&amp;L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81" name="Shape 381"/>
        <p:cNvGrpSpPr/>
        <p:nvPr/>
      </p:nvGrpSpPr>
      <p:grpSpPr>
        <a:xfrm>
          <a:off x="0" y="0"/>
          <a:ext cx="0" cy="0"/>
          <a:chOff x="0" y="0"/>
          <a:chExt cx="0" cy="0"/>
        </a:xfrm>
      </p:grpSpPr>
      <p:sp>
        <p:nvSpPr>
          <p:cNvPr id="382" name="Google Shape;382;p3"/>
          <p:cNvSpPr txBox="1"/>
          <p:nvPr/>
        </p:nvSpPr>
        <p:spPr>
          <a:xfrm>
            <a:off x="2824700" y="1836179"/>
            <a:ext cx="4195800" cy="147114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rgbClr val="FFFCF8"/>
                </a:solidFill>
                <a:latin typeface="DM Sans"/>
                <a:ea typeface="DM Sans"/>
                <a:cs typeface="DM Sans"/>
                <a:sym typeface="DM Sans"/>
              </a:rPr>
              <a:t>James Muscat</a:t>
            </a:r>
            <a:endParaRPr b="0" i="0" sz="2400" u="none" cap="none" strike="noStrike">
              <a:solidFill>
                <a:srgbClr val="FFFCF8"/>
              </a:solidFill>
              <a:latin typeface="DM Sans"/>
              <a:ea typeface="DM Sans"/>
              <a:cs typeface="DM Sans"/>
              <a:sym typeface="DM Sans"/>
            </a:endParaRPr>
          </a:p>
          <a:p>
            <a:pPr indent="0" lvl="0" marL="0" marR="0" rtl="0" algn="l">
              <a:lnSpc>
                <a:spcPct val="115000"/>
              </a:lnSpc>
              <a:spcBef>
                <a:spcPts val="0"/>
              </a:spcBef>
              <a:spcAft>
                <a:spcPts val="1200"/>
              </a:spcAft>
              <a:buClr>
                <a:srgbClr val="000000"/>
              </a:buClr>
              <a:buSzPts val="2000"/>
              <a:buFont typeface="Arial"/>
              <a:buNone/>
            </a:pPr>
            <a:r>
              <a:rPr b="0" i="0" lang="en-US" sz="2000" u="none" cap="none" strike="noStrike">
                <a:solidFill>
                  <a:srgbClr val="FFFCF8"/>
                </a:solidFill>
                <a:latin typeface="DM Sans"/>
                <a:ea typeface="DM Sans"/>
                <a:cs typeface="DM Sans"/>
                <a:sym typeface="DM Sans"/>
              </a:rPr>
              <a:t>Group Commercial Finance &amp; FP&amp;A Director</a:t>
            </a:r>
            <a:endParaRPr b="0" i="0" sz="2000" u="none" cap="none" strike="noStrike">
              <a:solidFill>
                <a:srgbClr val="FFFFFF"/>
              </a:solidFill>
              <a:latin typeface="DM Sans"/>
              <a:ea typeface="DM Sans"/>
              <a:cs typeface="DM Sans"/>
              <a:sym typeface="DM Sans"/>
            </a:endParaRPr>
          </a:p>
        </p:txBody>
      </p:sp>
      <p:pic>
        <p:nvPicPr>
          <p:cNvPr id="383" name="Google Shape;383;p3"/>
          <p:cNvPicPr preferRelativeResize="0"/>
          <p:nvPr/>
        </p:nvPicPr>
        <p:blipFill rotWithShape="1">
          <a:blip r:embed="rId3">
            <a:alphaModFix/>
          </a:blip>
          <a:srcRect b="0" l="0" r="0" t="0"/>
          <a:stretch/>
        </p:blipFill>
        <p:spPr>
          <a:xfrm>
            <a:off x="7962852" y="4822606"/>
            <a:ext cx="1001052" cy="152503"/>
          </a:xfrm>
          <a:prstGeom prst="rect">
            <a:avLst/>
          </a:prstGeom>
          <a:noFill/>
          <a:ln>
            <a:noFill/>
          </a:ln>
        </p:spPr>
      </p:pic>
      <p:pic>
        <p:nvPicPr>
          <p:cNvPr id="384" name="Google Shape;384;p3"/>
          <p:cNvPicPr preferRelativeResize="0"/>
          <p:nvPr/>
        </p:nvPicPr>
        <p:blipFill rotWithShape="1">
          <a:blip r:embed="rId4">
            <a:alphaModFix/>
          </a:blip>
          <a:srcRect b="4343" l="0" r="0" t="503"/>
          <a:stretch/>
        </p:blipFill>
        <p:spPr>
          <a:xfrm>
            <a:off x="0" y="1316550"/>
            <a:ext cx="2566988" cy="255836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1" name="Shape 671"/>
        <p:cNvGrpSpPr/>
        <p:nvPr/>
      </p:nvGrpSpPr>
      <p:grpSpPr>
        <a:xfrm>
          <a:off x="0" y="0"/>
          <a:ext cx="0" cy="0"/>
          <a:chOff x="0" y="0"/>
          <a:chExt cx="0" cy="0"/>
        </a:xfrm>
      </p:grpSpPr>
      <p:grpSp>
        <p:nvGrpSpPr>
          <p:cNvPr id="672" name="Google Shape;672;p19"/>
          <p:cNvGrpSpPr/>
          <p:nvPr/>
        </p:nvGrpSpPr>
        <p:grpSpPr>
          <a:xfrm>
            <a:off x="949214" y="574761"/>
            <a:ext cx="7094894" cy="3932926"/>
            <a:chOff x="949214" y="607418"/>
            <a:chExt cx="7094894" cy="3932926"/>
          </a:xfrm>
        </p:grpSpPr>
        <p:sp>
          <p:nvSpPr>
            <p:cNvPr id="673" name="Google Shape;673;p19"/>
            <p:cNvSpPr txBox="1"/>
            <p:nvPr/>
          </p:nvSpPr>
          <p:spPr>
            <a:xfrm>
              <a:off x="1075046" y="1766634"/>
              <a:ext cx="147027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Elimination of</a:t>
              </a:r>
              <a:br>
                <a:rPr b="0" i="0" lang="en-US" sz="1600" u="none" cap="none" strike="noStrike">
                  <a:solidFill>
                    <a:srgbClr val="000000"/>
                  </a:solidFill>
                  <a:latin typeface="DM Sans"/>
                  <a:ea typeface="DM Sans"/>
                  <a:cs typeface="DM Sans"/>
                  <a:sym typeface="DM Sans"/>
                </a:rPr>
              </a:br>
              <a:r>
                <a:rPr b="0" i="0" lang="en-US" sz="1600" u="none" cap="none" strike="noStrike">
                  <a:solidFill>
                    <a:srgbClr val="000000"/>
                  </a:solidFill>
                  <a:latin typeface="DM Sans"/>
                  <a:ea typeface="DM Sans"/>
                  <a:cs typeface="DM Sans"/>
                  <a:sym typeface="DM Sans"/>
                </a:rPr>
                <a:t>human error</a:t>
              </a:r>
              <a:endParaRPr/>
            </a:p>
          </p:txBody>
        </p:sp>
        <p:sp>
          <p:nvSpPr>
            <p:cNvPr id="674" name="Google Shape;674;p19"/>
            <p:cNvSpPr txBox="1"/>
            <p:nvPr/>
          </p:nvSpPr>
          <p:spPr>
            <a:xfrm>
              <a:off x="3918619" y="1766634"/>
              <a:ext cx="1306768"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Time saving</a:t>
              </a:r>
              <a:endParaRPr/>
            </a:p>
          </p:txBody>
        </p:sp>
        <p:sp>
          <p:nvSpPr>
            <p:cNvPr id="675" name="Google Shape;675;p19"/>
            <p:cNvSpPr txBox="1"/>
            <p:nvPr/>
          </p:nvSpPr>
          <p:spPr>
            <a:xfrm>
              <a:off x="6807070" y="1766634"/>
              <a:ext cx="1053494"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Accurate</a:t>
              </a:r>
              <a:endParaRPr/>
            </a:p>
          </p:txBody>
        </p:sp>
        <p:sp>
          <p:nvSpPr>
            <p:cNvPr id="676" name="Google Shape;676;p19"/>
            <p:cNvSpPr txBox="1"/>
            <p:nvPr/>
          </p:nvSpPr>
          <p:spPr>
            <a:xfrm>
              <a:off x="949214" y="3709344"/>
              <a:ext cx="172194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Better</a:t>
              </a:r>
              <a:br>
                <a:rPr b="0" i="0" lang="en-US" sz="1600" u="none" cap="none" strike="noStrike">
                  <a:solidFill>
                    <a:srgbClr val="000000"/>
                  </a:solidFill>
                  <a:latin typeface="DM Sans"/>
                  <a:ea typeface="DM Sans"/>
                  <a:cs typeface="DM Sans"/>
                  <a:sym typeface="DM Sans"/>
                </a:rPr>
              </a:br>
              <a:r>
                <a:rPr b="0" i="0" lang="en-US" sz="1600" u="none" cap="none" strike="noStrike">
                  <a:solidFill>
                    <a:srgbClr val="000000"/>
                  </a:solidFill>
                  <a:latin typeface="DM Sans"/>
                  <a:ea typeface="DM Sans"/>
                  <a:cs typeface="DM Sans"/>
                  <a:sym typeface="DM Sans"/>
                </a:rPr>
                <a:t>decision making</a:t>
              </a:r>
              <a:endParaRPr/>
            </a:p>
          </p:txBody>
        </p:sp>
        <p:sp>
          <p:nvSpPr>
            <p:cNvPr id="677" name="Google Shape;677;p19"/>
            <p:cNvSpPr txBox="1"/>
            <p:nvPr/>
          </p:nvSpPr>
          <p:spPr>
            <a:xfrm>
              <a:off x="3545918" y="3709344"/>
              <a:ext cx="20523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600">
                  <a:latin typeface="DM Sans"/>
                  <a:ea typeface="DM Sans"/>
                  <a:cs typeface="DM Sans"/>
                  <a:sym typeface="DM Sans"/>
                </a:rPr>
                <a:t>More accountability in </a:t>
              </a:r>
              <a:r>
                <a:rPr b="0" i="0" lang="en-US" sz="1600" u="none" cap="none" strike="noStrike">
                  <a:solidFill>
                    <a:srgbClr val="000000"/>
                  </a:solidFill>
                  <a:latin typeface="DM Sans"/>
                  <a:ea typeface="DM Sans"/>
                  <a:cs typeface="DM Sans"/>
                  <a:sym typeface="DM Sans"/>
                </a:rPr>
                <a:t>Business partnering</a:t>
              </a:r>
              <a:endParaRPr/>
            </a:p>
          </p:txBody>
        </p:sp>
        <p:sp>
          <p:nvSpPr>
            <p:cNvPr id="678" name="Google Shape;678;p19"/>
            <p:cNvSpPr txBox="1"/>
            <p:nvPr/>
          </p:nvSpPr>
          <p:spPr>
            <a:xfrm>
              <a:off x="6623526" y="3707167"/>
              <a:ext cx="1420582"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000000"/>
                  </a:solidFill>
                  <a:latin typeface="DM Sans"/>
                  <a:ea typeface="DM Sans"/>
                  <a:cs typeface="DM Sans"/>
                  <a:sym typeface="DM Sans"/>
                </a:rPr>
                <a:t>Greater trust</a:t>
              </a:r>
              <a:endParaRPr/>
            </a:p>
          </p:txBody>
        </p:sp>
        <p:pic>
          <p:nvPicPr>
            <p:cNvPr id="679" name="Google Shape;679;p19"/>
            <p:cNvPicPr preferRelativeResize="0"/>
            <p:nvPr/>
          </p:nvPicPr>
          <p:blipFill rotWithShape="1">
            <a:blip r:embed="rId3">
              <a:alphaModFix/>
            </a:blip>
            <a:srcRect b="0" l="0" r="0" t="0"/>
            <a:stretch/>
          </p:blipFill>
          <p:spPr>
            <a:xfrm>
              <a:off x="3948793" y="2513876"/>
              <a:ext cx="1246414" cy="1246414"/>
            </a:xfrm>
            <a:prstGeom prst="rect">
              <a:avLst/>
            </a:prstGeom>
            <a:noFill/>
            <a:ln>
              <a:noFill/>
            </a:ln>
          </p:spPr>
        </p:pic>
        <p:pic>
          <p:nvPicPr>
            <p:cNvPr id="680" name="Google Shape;680;p19"/>
            <p:cNvPicPr preferRelativeResize="0"/>
            <p:nvPr/>
          </p:nvPicPr>
          <p:blipFill rotWithShape="1">
            <a:blip r:embed="rId4">
              <a:alphaModFix/>
            </a:blip>
            <a:srcRect b="0" l="0" r="0" t="0"/>
            <a:stretch/>
          </p:blipFill>
          <p:spPr>
            <a:xfrm>
              <a:off x="3948793" y="607418"/>
              <a:ext cx="1243584" cy="1243584"/>
            </a:xfrm>
            <a:prstGeom prst="rect">
              <a:avLst/>
            </a:prstGeom>
            <a:noFill/>
            <a:ln>
              <a:noFill/>
            </a:ln>
          </p:spPr>
        </p:pic>
        <p:pic>
          <p:nvPicPr>
            <p:cNvPr id="681" name="Google Shape;681;p19"/>
            <p:cNvPicPr preferRelativeResize="0"/>
            <p:nvPr/>
          </p:nvPicPr>
          <p:blipFill rotWithShape="1">
            <a:blip r:embed="rId5">
              <a:alphaModFix/>
            </a:blip>
            <a:srcRect b="0" l="0" r="0" t="0"/>
            <a:stretch/>
          </p:blipFill>
          <p:spPr>
            <a:xfrm>
              <a:off x="1188391" y="607418"/>
              <a:ext cx="1243584" cy="1243584"/>
            </a:xfrm>
            <a:prstGeom prst="rect">
              <a:avLst/>
            </a:prstGeom>
            <a:noFill/>
            <a:ln>
              <a:noFill/>
            </a:ln>
          </p:spPr>
        </p:pic>
        <p:pic>
          <p:nvPicPr>
            <p:cNvPr id="682" name="Google Shape;682;p19"/>
            <p:cNvPicPr preferRelativeResize="0"/>
            <p:nvPr/>
          </p:nvPicPr>
          <p:blipFill rotWithShape="1">
            <a:blip r:embed="rId6">
              <a:alphaModFix/>
            </a:blip>
            <a:srcRect b="0" l="0" r="0" t="0"/>
            <a:stretch/>
          </p:blipFill>
          <p:spPr>
            <a:xfrm>
              <a:off x="6712025" y="2516706"/>
              <a:ext cx="1243584" cy="1243584"/>
            </a:xfrm>
            <a:prstGeom prst="rect">
              <a:avLst/>
            </a:prstGeom>
            <a:noFill/>
            <a:ln>
              <a:noFill/>
            </a:ln>
          </p:spPr>
        </p:pic>
        <p:pic>
          <p:nvPicPr>
            <p:cNvPr id="683" name="Google Shape;683;p19"/>
            <p:cNvPicPr preferRelativeResize="0"/>
            <p:nvPr/>
          </p:nvPicPr>
          <p:blipFill rotWithShape="1">
            <a:blip r:embed="rId7">
              <a:alphaModFix/>
            </a:blip>
            <a:srcRect b="0" l="0" r="0" t="0"/>
            <a:stretch/>
          </p:blipFill>
          <p:spPr>
            <a:xfrm>
              <a:off x="6712025" y="607418"/>
              <a:ext cx="1243584" cy="1243584"/>
            </a:xfrm>
            <a:prstGeom prst="rect">
              <a:avLst/>
            </a:prstGeom>
            <a:noFill/>
            <a:ln>
              <a:noFill/>
            </a:ln>
          </p:spPr>
        </p:pic>
        <p:pic>
          <p:nvPicPr>
            <p:cNvPr id="684" name="Google Shape;684;p19"/>
            <p:cNvPicPr preferRelativeResize="0"/>
            <p:nvPr/>
          </p:nvPicPr>
          <p:blipFill rotWithShape="1">
            <a:blip r:embed="rId8">
              <a:alphaModFix/>
            </a:blip>
            <a:srcRect b="0" l="0" r="0" t="0"/>
            <a:stretch/>
          </p:blipFill>
          <p:spPr>
            <a:xfrm>
              <a:off x="1188395" y="2571750"/>
              <a:ext cx="1243584" cy="1243584"/>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21"/>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 Collections</a:t>
            </a:r>
            <a:endParaRPr/>
          </a:p>
        </p:txBody>
      </p:sp>
      <p:sp>
        <p:nvSpPr>
          <p:cNvPr id="690" name="Google Shape;690;p21"/>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1" name="Google Shape;691;p21"/>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sp>
        <p:nvSpPr>
          <p:cNvPr id="692" name="Google Shape;692;p21"/>
          <p:cNvSpPr txBox="1"/>
          <p:nvPr/>
        </p:nvSpPr>
        <p:spPr>
          <a:xfrm>
            <a:off x="7349568" y="1845910"/>
            <a:ext cx="1478289" cy="16979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Better</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Business</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Partnering</a:t>
            </a:r>
            <a:endParaRPr/>
          </a:p>
          <a:p>
            <a:pPr indent="0" lvl="0" marL="0" marR="0" rtl="0" algn="ctr">
              <a:lnSpc>
                <a:spcPct val="100000"/>
              </a:lnSpc>
              <a:spcBef>
                <a:spcPts val="1000"/>
              </a:spcBef>
              <a:spcAft>
                <a:spcPts val="0"/>
              </a:spcAft>
              <a:buNone/>
            </a:pPr>
            <a:r>
              <a:rPr b="0" i="0" lang="en-US" sz="1800" u="none" cap="none" strike="noStrike">
                <a:solidFill>
                  <a:schemeClr val="lt1"/>
                </a:solidFill>
                <a:latin typeface="DM Sans"/>
                <a:ea typeface="DM Sans"/>
                <a:cs typeface="DM Sans"/>
                <a:sym typeface="DM Sans"/>
              </a:rPr>
              <a:t>Department</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P&amp;L</a:t>
            </a:r>
            <a:endParaRPr/>
          </a:p>
        </p:txBody>
      </p:sp>
      <p:pic>
        <p:nvPicPr>
          <p:cNvPr id="693" name="Google Shape;693;p21"/>
          <p:cNvPicPr preferRelativeResize="0"/>
          <p:nvPr/>
        </p:nvPicPr>
        <p:blipFill rotWithShape="1">
          <a:blip r:embed="rId5">
            <a:alphaModFix/>
          </a:blip>
          <a:srcRect b="0" l="0" r="0" t="0"/>
          <a:stretch/>
        </p:blipFill>
        <p:spPr>
          <a:xfrm>
            <a:off x="1307825" y="45275"/>
            <a:ext cx="4915331" cy="5052951"/>
          </a:xfrm>
          <a:prstGeom prst="rect">
            <a:avLst/>
          </a:prstGeom>
          <a:noFill/>
          <a:ln>
            <a:noFill/>
          </a:ln>
        </p:spPr>
      </p:pic>
      <p:sp>
        <p:nvSpPr>
          <p:cNvPr id="694" name="Google Shape;694;p21"/>
          <p:cNvSpPr txBox="1"/>
          <p:nvPr/>
        </p:nvSpPr>
        <p:spPr>
          <a:xfrm>
            <a:off x="1877300" y="1161275"/>
            <a:ext cx="472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DM Sans"/>
                <a:ea typeface="DM Sans"/>
                <a:cs typeface="DM Sans"/>
                <a:sym typeface="DM Sans"/>
              </a:rPr>
              <a:t>2</a:t>
            </a:r>
            <a:endParaRPr b="0" i="0" sz="1400" u="none" cap="none" strike="noStrike">
              <a:solidFill>
                <a:srgbClr val="000000"/>
              </a:solidFill>
              <a:latin typeface="DM Sans"/>
              <a:ea typeface="DM Sans"/>
              <a:cs typeface="DM Sans"/>
              <a:sym typeface="DM Sans"/>
            </a:endParaRPr>
          </a:p>
        </p:txBody>
      </p:sp>
      <p:sp>
        <p:nvSpPr>
          <p:cNvPr id="695" name="Google Shape;695;p21"/>
          <p:cNvSpPr/>
          <p:nvPr/>
        </p:nvSpPr>
        <p:spPr>
          <a:xfrm>
            <a:off x="1821873" y="1191657"/>
            <a:ext cx="339436" cy="339436"/>
          </a:xfrm>
          <a:prstGeom prst="ellipse">
            <a:avLst/>
          </a:prstGeom>
          <a:solidFill>
            <a:schemeClr val="accent3"/>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a:solidFill>
                  <a:schemeClr val="dk1"/>
                </a:solidFill>
                <a:latin typeface="DM Sans"/>
                <a:ea typeface="DM Sans"/>
                <a:cs typeface="DM Sans"/>
                <a:sym typeface="DM Sans"/>
              </a:rPr>
              <a:t>1</a:t>
            </a:r>
            <a:endParaRPr/>
          </a:p>
        </p:txBody>
      </p:sp>
      <p:sp>
        <p:nvSpPr>
          <p:cNvPr id="696" name="Google Shape;696;p21"/>
          <p:cNvSpPr/>
          <p:nvPr/>
        </p:nvSpPr>
        <p:spPr>
          <a:xfrm>
            <a:off x="1821873" y="3804250"/>
            <a:ext cx="339436" cy="339436"/>
          </a:xfrm>
          <a:prstGeom prst="ellipse">
            <a:avLst/>
          </a:prstGeom>
          <a:solidFill>
            <a:schemeClr val="accent3"/>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US">
                <a:solidFill>
                  <a:schemeClr val="dk1"/>
                </a:solidFill>
                <a:latin typeface="DM Sans"/>
                <a:ea typeface="DM Sans"/>
                <a:cs typeface="DM Sans"/>
                <a:sym typeface="DM Sans"/>
              </a:rPr>
              <a:t>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22"/>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 Collections</a:t>
            </a:r>
            <a:endParaRPr/>
          </a:p>
        </p:txBody>
      </p:sp>
      <p:sp>
        <p:nvSpPr>
          <p:cNvPr id="702" name="Google Shape;702;p22"/>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3" name="Google Shape;703;p22"/>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sp>
        <p:nvSpPr>
          <p:cNvPr id="704" name="Google Shape;704;p22"/>
          <p:cNvSpPr txBox="1"/>
          <p:nvPr/>
        </p:nvSpPr>
        <p:spPr>
          <a:xfrm>
            <a:off x="7379225" y="1845910"/>
            <a:ext cx="1418978" cy="10823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Example:</a:t>
            </a:r>
            <a:endParaRPr/>
          </a:p>
          <a:p>
            <a:pPr indent="0" lvl="0" marL="0" marR="0" rtl="0" algn="ctr">
              <a:lnSpc>
                <a:spcPct val="100000"/>
              </a:lnSpc>
              <a:spcBef>
                <a:spcPts val="1000"/>
              </a:spcBef>
              <a:spcAft>
                <a:spcPts val="0"/>
              </a:spcAft>
              <a:buNone/>
            </a:pPr>
            <a:r>
              <a:rPr b="0" i="0" lang="en-US" sz="1800" u="none" cap="none" strike="noStrike">
                <a:solidFill>
                  <a:schemeClr val="lt1"/>
                </a:solidFill>
                <a:latin typeface="DM Sans"/>
                <a:ea typeface="DM Sans"/>
                <a:cs typeface="DM Sans"/>
                <a:sym typeface="DM Sans"/>
              </a:rPr>
              <a:t>Technology</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Team</a:t>
            </a:r>
            <a:endParaRPr/>
          </a:p>
        </p:txBody>
      </p:sp>
      <p:pic>
        <p:nvPicPr>
          <p:cNvPr id="705" name="Google Shape;705;p22"/>
          <p:cNvPicPr preferRelativeResize="0"/>
          <p:nvPr/>
        </p:nvPicPr>
        <p:blipFill rotWithShape="1">
          <a:blip r:embed="rId5">
            <a:alphaModFix/>
          </a:blip>
          <a:srcRect b="0" l="0" r="0" t="0"/>
          <a:stretch/>
        </p:blipFill>
        <p:spPr>
          <a:xfrm>
            <a:off x="302575" y="152400"/>
            <a:ext cx="6326054" cy="4501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23"/>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Substitution Variables</a:t>
            </a:r>
            <a:endParaRPr/>
          </a:p>
        </p:txBody>
      </p:sp>
      <p:sp>
        <p:nvSpPr>
          <p:cNvPr id="711" name="Google Shape;711;p23"/>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2" name="Google Shape;712;p23"/>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sp>
        <p:nvSpPr>
          <p:cNvPr id="713" name="Google Shape;713;p23"/>
          <p:cNvSpPr txBox="1"/>
          <p:nvPr/>
        </p:nvSpPr>
        <p:spPr>
          <a:xfrm>
            <a:off x="7089883" y="982548"/>
            <a:ext cx="1997700" cy="1821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1 Scenario</a:t>
            </a:r>
            <a:endParaRPr/>
          </a:p>
          <a:p>
            <a:pPr indent="0" lvl="0" marL="0" marR="0" rtl="0" algn="ctr">
              <a:lnSpc>
                <a:spcPct val="100000"/>
              </a:lnSpc>
              <a:spcBef>
                <a:spcPts val="1000"/>
              </a:spcBef>
              <a:spcAft>
                <a:spcPts val="0"/>
              </a:spcAft>
              <a:buNone/>
            </a:pPr>
            <a:r>
              <a:rPr lang="en-US">
                <a:solidFill>
                  <a:schemeClr val="lt1"/>
                </a:solidFill>
                <a:latin typeface="DM Sans"/>
                <a:ea typeface="DM Sans"/>
                <a:cs typeface="DM Sans"/>
                <a:sym typeface="DM Sans"/>
              </a:rPr>
              <a:t>When a reforecast is in progress ensuring there is a SV Current forecast in progress vs the one currently being reported </a:t>
            </a:r>
            <a:endParaRPr/>
          </a:p>
        </p:txBody>
      </p:sp>
      <p:sp>
        <p:nvSpPr>
          <p:cNvPr id="714" name="Google Shape;714;p23"/>
          <p:cNvSpPr txBox="1"/>
          <p:nvPr/>
        </p:nvSpPr>
        <p:spPr>
          <a:xfrm>
            <a:off x="202070" y="687856"/>
            <a:ext cx="6712500" cy="747867"/>
          </a:xfrm>
          <a:prstGeom prst="rect">
            <a:avLst/>
          </a:prstGeom>
          <a:noFill/>
          <a:ln>
            <a:noFill/>
          </a:ln>
        </p:spPr>
        <p:txBody>
          <a:bodyPr anchorCtr="0" anchor="t" bIns="91425" lIns="91425" spcFirstLastPara="1" rIns="91425" wrap="square" tIns="91425">
            <a:spAutoFit/>
          </a:bodyPr>
          <a:lstStyle/>
          <a:p>
            <a:pPr indent="0" lvl="0" marL="0" marR="0" rtl="0" algn="ctr">
              <a:lnSpc>
                <a:spcPct val="95000"/>
              </a:lnSpc>
              <a:spcBef>
                <a:spcPts val="0"/>
              </a:spcBef>
              <a:spcAft>
                <a:spcPts val="1200"/>
              </a:spcAft>
              <a:buClr>
                <a:srgbClr val="000000"/>
              </a:buClr>
              <a:buSzPts val="1400"/>
              <a:buFont typeface="Arial"/>
              <a:buNone/>
            </a:pPr>
            <a:r>
              <a:rPr b="0" i="0" lang="en-US" sz="1400" u="none" cap="none" strike="noStrike">
                <a:solidFill>
                  <a:schemeClr val="dk1"/>
                </a:solidFill>
                <a:latin typeface="DM Sans"/>
                <a:ea typeface="DM Sans"/>
                <a:cs typeface="DM Sans"/>
                <a:sym typeface="DM Sans"/>
              </a:rPr>
              <a:t>Change the period and comparative (scenario)</a:t>
            </a:r>
            <a:br>
              <a:rPr b="0" i="0" lang="en-US" sz="1400" u="none" cap="none" strike="noStrike">
                <a:solidFill>
                  <a:schemeClr val="dk1"/>
                </a:solidFill>
                <a:latin typeface="DM Sans"/>
                <a:ea typeface="DM Sans"/>
                <a:cs typeface="DM Sans"/>
                <a:sym typeface="DM Sans"/>
              </a:rPr>
            </a:br>
            <a:r>
              <a:rPr b="0" i="0" lang="en-US" sz="1400" u="none" cap="none" strike="noStrike">
                <a:solidFill>
                  <a:schemeClr val="dk1"/>
                </a:solidFill>
                <a:latin typeface="DM Sans"/>
                <a:ea typeface="DM Sans"/>
                <a:cs typeface="DM Sans"/>
                <a:sym typeface="DM Sans"/>
              </a:rPr>
              <a:t>parameters of your reports, </a:t>
            </a:r>
            <a:r>
              <a:rPr b="1" i="0" lang="en-US" sz="1400" u="none" cap="none" strike="noStrike">
                <a:solidFill>
                  <a:schemeClr val="accent1"/>
                </a:solidFill>
                <a:latin typeface="DM Sans"/>
                <a:ea typeface="DM Sans"/>
                <a:cs typeface="DM Sans"/>
                <a:sym typeface="DM Sans"/>
              </a:rPr>
              <a:t>quickly</a:t>
            </a:r>
            <a:endParaRPr b="1" i="0" sz="1400" u="none" cap="none" strike="noStrike">
              <a:solidFill>
                <a:schemeClr val="accent1"/>
              </a:solidFill>
              <a:latin typeface="Arial"/>
              <a:ea typeface="Arial"/>
              <a:cs typeface="Arial"/>
              <a:sym typeface="Arial"/>
            </a:endParaRPr>
          </a:p>
        </p:txBody>
      </p:sp>
      <p:grpSp>
        <p:nvGrpSpPr>
          <p:cNvPr id="715" name="Google Shape;715;p23"/>
          <p:cNvGrpSpPr/>
          <p:nvPr/>
        </p:nvGrpSpPr>
        <p:grpSpPr>
          <a:xfrm>
            <a:off x="338691" y="1370102"/>
            <a:ext cx="6439259" cy="2814090"/>
            <a:chOff x="65450" y="1256038"/>
            <a:chExt cx="6890475" cy="3011281"/>
          </a:xfrm>
        </p:grpSpPr>
        <p:pic>
          <p:nvPicPr>
            <p:cNvPr id="716" name="Google Shape;716;p23"/>
            <p:cNvPicPr preferRelativeResize="0"/>
            <p:nvPr/>
          </p:nvPicPr>
          <p:blipFill rotWithShape="1">
            <a:blip r:embed="rId5">
              <a:alphaModFix/>
            </a:blip>
            <a:srcRect b="0" l="0" r="0" t="0"/>
            <a:stretch/>
          </p:blipFill>
          <p:spPr>
            <a:xfrm>
              <a:off x="65450" y="1256038"/>
              <a:ext cx="6890475" cy="3011281"/>
            </a:xfrm>
            <a:prstGeom prst="rect">
              <a:avLst/>
            </a:prstGeom>
            <a:noFill/>
            <a:ln>
              <a:noFill/>
            </a:ln>
          </p:spPr>
        </p:pic>
        <p:sp>
          <p:nvSpPr>
            <p:cNvPr id="717" name="Google Shape;717;p23"/>
            <p:cNvSpPr txBox="1"/>
            <p:nvPr/>
          </p:nvSpPr>
          <p:spPr>
            <a:xfrm>
              <a:off x="4105850" y="2232700"/>
              <a:ext cx="332700" cy="42811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DM Sans"/>
                <a:ea typeface="DM Sans"/>
                <a:cs typeface="DM Sans"/>
                <a:sym typeface="DM Sans"/>
              </a:endParaRPr>
            </a:p>
          </p:txBody>
        </p:sp>
      </p:grpSp>
      <p:sp>
        <p:nvSpPr>
          <p:cNvPr id="718" name="Google Shape;718;p23"/>
          <p:cNvSpPr txBox="1"/>
          <p:nvPr/>
        </p:nvSpPr>
        <p:spPr>
          <a:xfrm>
            <a:off x="7317569" y="2797017"/>
            <a:ext cx="1542300" cy="1821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2 Scenario </a:t>
            </a:r>
            <a:endParaRPr/>
          </a:p>
          <a:p>
            <a:pPr indent="0" lvl="0" marL="0" marR="0" rtl="0" algn="ctr">
              <a:lnSpc>
                <a:spcPct val="100000"/>
              </a:lnSpc>
              <a:spcBef>
                <a:spcPts val="1000"/>
              </a:spcBef>
              <a:spcAft>
                <a:spcPts val="0"/>
              </a:spcAft>
              <a:buNone/>
            </a:pPr>
            <a:r>
              <a:rPr lang="en-US">
                <a:solidFill>
                  <a:schemeClr val="lt1"/>
                </a:solidFill>
                <a:latin typeface="DM Sans"/>
                <a:ea typeface="DM Sans"/>
                <a:cs typeface="DM Sans"/>
                <a:sym typeface="DM Sans"/>
              </a:rPr>
              <a:t>Bringing in Forecast scenarios retranslated at different FX rates</a:t>
            </a:r>
            <a:endParaRPr/>
          </a:p>
        </p:txBody>
      </p:sp>
      <p:sp>
        <p:nvSpPr>
          <p:cNvPr id="719" name="Google Shape;719;p23"/>
          <p:cNvSpPr/>
          <p:nvPr/>
        </p:nvSpPr>
        <p:spPr>
          <a:xfrm>
            <a:off x="4100247" y="2283768"/>
            <a:ext cx="339436" cy="339436"/>
          </a:xfrm>
          <a:prstGeom prst="ellipse">
            <a:avLst/>
          </a:prstGeom>
          <a:solidFill>
            <a:schemeClr val="accent3"/>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a:solidFill>
                  <a:schemeClr val="dk1"/>
                </a:solidFill>
                <a:latin typeface="DM Sans"/>
                <a:ea typeface="DM Sans"/>
                <a:cs typeface="DM Sans"/>
                <a:sym typeface="DM Sans"/>
              </a:rPr>
              <a:t>1</a:t>
            </a:r>
            <a:endParaRPr/>
          </a:p>
        </p:txBody>
      </p:sp>
      <p:sp>
        <p:nvSpPr>
          <p:cNvPr id="720" name="Google Shape;720;p23"/>
          <p:cNvSpPr/>
          <p:nvPr/>
        </p:nvSpPr>
        <p:spPr>
          <a:xfrm>
            <a:off x="4100247" y="3420021"/>
            <a:ext cx="339436" cy="339436"/>
          </a:xfrm>
          <a:prstGeom prst="ellipse">
            <a:avLst/>
          </a:prstGeom>
          <a:solidFill>
            <a:schemeClr val="accent3"/>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a:solidFill>
                  <a:schemeClr val="dk1"/>
                </a:solidFill>
                <a:latin typeface="DM Sans"/>
                <a:ea typeface="DM Sans"/>
                <a:cs typeface="DM Sans"/>
                <a:sym typeface="DM Sans"/>
              </a:rPr>
              <a:t>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4" name="Shape 724"/>
        <p:cNvGrpSpPr/>
        <p:nvPr/>
      </p:nvGrpSpPr>
      <p:grpSpPr>
        <a:xfrm>
          <a:off x="0" y="0"/>
          <a:ext cx="0" cy="0"/>
          <a:chOff x="0" y="0"/>
          <a:chExt cx="0" cy="0"/>
        </a:xfrm>
      </p:grpSpPr>
      <p:sp>
        <p:nvSpPr>
          <p:cNvPr id="725" name="Google Shape;725;p24"/>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accent1"/>
              </a:buClr>
              <a:buSzPts val="12000"/>
              <a:buNone/>
            </a:pPr>
            <a:r>
              <a:rPr lang="en-US" sz="4000"/>
              <a:t>New tools to review month end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25"/>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 Collections</a:t>
            </a:r>
            <a:endParaRPr/>
          </a:p>
        </p:txBody>
      </p:sp>
      <p:sp>
        <p:nvSpPr>
          <p:cNvPr id="731" name="Google Shape;731;p25"/>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32" name="Google Shape;732;p25"/>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pic>
        <p:nvPicPr>
          <p:cNvPr id="733" name="Google Shape;733;p25"/>
          <p:cNvPicPr preferRelativeResize="0"/>
          <p:nvPr/>
        </p:nvPicPr>
        <p:blipFill rotWithShape="1">
          <a:blip r:embed="rId5">
            <a:alphaModFix/>
          </a:blip>
          <a:srcRect b="0" l="0" r="0" t="0"/>
          <a:stretch/>
        </p:blipFill>
        <p:spPr>
          <a:xfrm>
            <a:off x="163550" y="1177014"/>
            <a:ext cx="6728625" cy="2789458"/>
          </a:xfrm>
          <a:prstGeom prst="rect">
            <a:avLst/>
          </a:prstGeom>
          <a:noFill/>
          <a:ln>
            <a:noFill/>
          </a:ln>
        </p:spPr>
      </p:pic>
      <p:sp>
        <p:nvSpPr>
          <p:cNvPr id="734" name="Google Shape;734;p25"/>
          <p:cNvSpPr txBox="1"/>
          <p:nvPr/>
        </p:nvSpPr>
        <p:spPr>
          <a:xfrm>
            <a:off x="7237360" y="1845910"/>
            <a:ext cx="1702709" cy="14516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Quick and</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new tools to</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month end</a:t>
            </a:r>
            <a:endParaRPr/>
          </a:p>
          <a:p>
            <a:pPr indent="0" lvl="0" marL="0" marR="0" rtl="0" algn="ctr">
              <a:lnSpc>
                <a:spcPct val="100000"/>
              </a:lnSpc>
              <a:spcBef>
                <a:spcPts val="1000"/>
              </a:spcBef>
              <a:spcAft>
                <a:spcPts val="0"/>
              </a:spcAft>
              <a:buNone/>
            </a:pPr>
            <a:r>
              <a:rPr b="0" i="0" lang="en-US" sz="1800" u="none" cap="none" strike="noStrike">
                <a:solidFill>
                  <a:schemeClr val="lt1"/>
                </a:solidFill>
                <a:latin typeface="DM Sans"/>
                <a:ea typeface="DM Sans"/>
                <a:cs typeface="DM Sans"/>
                <a:sym typeface="DM Sans"/>
              </a:rPr>
              <a:t>i.e. revenue</a:t>
            </a:r>
            <a:endParaRPr/>
          </a:p>
        </p:txBody>
      </p:sp>
      <p:cxnSp>
        <p:nvCxnSpPr>
          <p:cNvPr id="735" name="Google Shape;735;p25"/>
          <p:cNvCxnSpPr/>
          <p:nvPr/>
        </p:nvCxnSpPr>
        <p:spPr>
          <a:xfrm rot="10800000">
            <a:off x="2795875" y="2555825"/>
            <a:ext cx="249300" cy="0"/>
          </a:xfrm>
          <a:prstGeom prst="straightConnector1">
            <a:avLst/>
          </a:prstGeom>
          <a:noFill/>
          <a:ln cap="flat" cmpd="sng" w="9525">
            <a:solidFill>
              <a:schemeClr val="dk2"/>
            </a:solidFill>
            <a:prstDash val="solid"/>
            <a:round/>
            <a:headEnd len="med" w="med" type="none"/>
            <a:tailEnd len="med" w="med" type="triangle"/>
          </a:ln>
        </p:spPr>
      </p:cxnSp>
      <p:cxnSp>
        <p:nvCxnSpPr>
          <p:cNvPr id="736" name="Google Shape;736;p25"/>
          <p:cNvCxnSpPr/>
          <p:nvPr/>
        </p:nvCxnSpPr>
        <p:spPr>
          <a:xfrm rot="10800000">
            <a:off x="2818525" y="2759750"/>
            <a:ext cx="249300" cy="0"/>
          </a:xfrm>
          <a:prstGeom prst="straightConnector1">
            <a:avLst/>
          </a:prstGeom>
          <a:noFill/>
          <a:ln cap="flat" cmpd="sng" w="9525">
            <a:solidFill>
              <a:schemeClr val="dk2"/>
            </a:solidFill>
            <a:prstDash val="solid"/>
            <a:round/>
            <a:headEnd len="med" w="med" type="none"/>
            <a:tailEnd len="med" w="med" type="triangle"/>
          </a:ln>
        </p:spPr>
      </p:cxnSp>
      <p:cxnSp>
        <p:nvCxnSpPr>
          <p:cNvPr id="737" name="Google Shape;737;p25"/>
          <p:cNvCxnSpPr/>
          <p:nvPr/>
        </p:nvCxnSpPr>
        <p:spPr>
          <a:xfrm>
            <a:off x="4404700" y="3144950"/>
            <a:ext cx="2946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26"/>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 Collections</a:t>
            </a:r>
            <a:endParaRPr/>
          </a:p>
        </p:txBody>
      </p:sp>
      <p:sp>
        <p:nvSpPr>
          <p:cNvPr id="743" name="Google Shape;743;p26"/>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4" name="Google Shape;744;p26"/>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sp>
        <p:nvSpPr>
          <p:cNvPr id="745" name="Google Shape;745;p26"/>
          <p:cNvSpPr txBox="1"/>
          <p:nvPr/>
        </p:nvSpPr>
        <p:spPr>
          <a:xfrm>
            <a:off x="7237360" y="1845910"/>
            <a:ext cx="1702709" cy="14516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Quick and</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new tools to</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month end</a:t>
            </a:r>
            <a:endParaRPr/>
          </a:p>
          <a:p>
            <a:pPr indent="0" lvl="0" marL="0" marR="0" rtl="0" algn="ctr">
              <a:lnSpc>
                <a:spcPct val="100000"/>
              </a:lnSpc>
              <a:spcBef>
                <a:spcPts val="1000"/>
              </a:spcBef>
              <a:spcAft>
                <a:spcPts val="0"/>
              </a:spcAft>
              <a:buNone/>
            </a:pPr>
            <a:r>
              <a:rPr b="0" i="0" lang="en-US" sz="1800" u="none" cap="none" strike="noStrike">
                <a:solidFill>
                  <a:schemeClr val="lt1"/>
                </a:solidFill>
                <a:latin typeface="DM Sans"/>
                <a:ea typeface="DM Sans"/>
                <a:cs typeface="DM Sans"/>
                <a:sym typeface="DM Sans"/>
              </a:rPr>
              <a:t>i.e. cost</a:t>
            </a:r>
            <a:endParaRPr/>
          </a:p>
        </p:txBody>
      </p:sp>
      <p:pic>
        <p:nvPicPr>
          <p:cNvPr id="746" name="Google Shape;746;p26"/>
          <p:cNvPicPr preferRelativeResize="0"/>
          <p:nvPr/>
        </p:nvPicPr>
        <p:blipFill rotWithShape="1">
          <a:blip r:embed="rId5">
            <a:alphaModFix/>
          </a:blip>
          <a:srcRect b="0" l="0" r="0" t="0"/>
          <a:stretch/>
        </p:blipFill>
        <p:spPr>
          <a:xfrm>
            <a:off x="155093" y="1289534"/>
            <a:ext cx="6744470" cy="2564431"/>
          </a:xfrm>
          <a:prstGeom prst="rect">
            <a:avLst/>
          </a:prstGeom>
          <a:noFill/>
          <a:ln>
            <a:noFill/>
          </a:ln>
        </p:spPr>
      </p:pic>
      <p:cxnSp>
        <p:nvCxnSpPr>
          <p:cNvPr id="747" name="Google Shape;747;p26"/>
          <p:cNvCxnSpPr/>
          <p:nvPr/>
        </p:nvCxnSpPr>
        <p:spPr>
          <a:xfrm>
            <a:off x="3521000" y="2351900"/>
            <a:ext cx="339900" cy="22800"/>
          </a:xfrm>
          <a:prstGeom prst="straightConnector1">
            <a:avLst/>
          </a:prstGeom>
          <a:noFill/>
          <a:ln cap="flat" cmpd="sng" w="9525">
            <a:solidFill>
              <a:schemeClr val="dk2"/>
            </a:solidFill>
            <a:prstDash val="solid"/>
            <a:round/>
            <a:headEnd len="med" w="med" type="none"/>
            <a:tailEnd len="med" w="med" type="triangle"/>
          </a:ln>
        </p:spPr>
      </p:cxnSp>
      <p:cxnSp>
        <p:nvCxnSpPr>
          <p:cNvPr id="748" name="Google Shape;748;p26"/>
          <p:cNvCxnSpPr/>
          <p:nvPr/>
        </p:nvCxnSpPr>
        <p:spPr>
          <a:xfrm>
            <a:off x="3543675" y="3212925"/>
            <a:ext cx="362400" cy="22800"/>
          </a:xfrm>
          <a:prstGeom prst="straightConnector1">
            <a:avLst/>
          </a:prstGeom>
          <a:noFill/>
          <a:ln cap="flat" cmpd="sng" w="9525">
            <a:solidFill>
              <a:schemeClr val="dk2"/>
            </a:solidFill>
            <a:prstDash val="solid"/>
            <a:round/>
            <a:headEnd len="med" w="med" type="none"/>
            <a:tailEnd len="med" w="med" type="triangle"/>
          </a:ln>
        </p:spPr>
      </p:cxnSp>
      <p:cxnSp>
        <p:nvCxnSpPr>
          <p:cNvPr id="749" name="Google Shape;749;p26"/>
          <p:cNvCxnSpPr/>
          <p:nvPr/>
        </p:nvCxnSpPr>
        <p:spPr>
          <a:xfrm rot="10800000">
            <a:off x="484825" y="3915225"/>
            <a:ext cx="181200" cy="498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27"/>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accent1"/>
              </a:buClr>
              <a:buSzPts val="12000"/>
              <a:buNone/>
            </a:pPr>
            <a:r>
              <a:rPr lang="en-US" sz="4000"/>
              <a:t>… or the forecast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28"/>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 Collections</a:t>
            </a:r>
            <a:endParaRPr/>
          </a:p>
        </p:txBody>
      </p:sp>
      <p:sp>
        <p:nvSpPr>
          <p:cNvPr id="760" name="Google Shape;760;p28"/>
          <p:cNvSpPr txBox="1"/>
          <p:nvPr/>
        </p:nvSpPr>
        <p:spPr>
          <a:xfrm>
            <a:off x="7273428" y="1387814"/>
            <a:ext cx="1630575" cy="29367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Validate the</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forecast at </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different</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levels</a:t>
            </a:r>
            <a:endParaRPr/>
          </a:p>
          <a:p>
            <a:pPr indent="0" lvl="0" marL="0" marR="0" rtl="0" algn="ctr">
              <a:lnSpc>
                <a:spcPct val="100000"/>
              </a:lnSpc>
              <a:spcBef>
                <a:spcPts val="1500"/>
              </a:spcBef>
              <a:spcAft>
                <a:spcPts val="0"/>
              </a:spcAft>
              <a:buNone/>
            </a:pPr>
            <a:r>
              <a:rPr b="0" i="0" lang="en-US" sz="1800" u="none" cap="none" strike="noStrike">
                <a:solidFill>
                  <a:schemeClr val="lt1"/>
                </a:solidFill>
                <a:latin typeface="DM Sans"/>
                <a:ea typeface="DM Sans"/>
                <a:cs typeface="DM Sans"/>
                <a:sym typeface="DM Sans"/>
              </a:rPr>
              <a:t>Can go down</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further i.e:</a:t>
            </a:r>
            <a:endParaRPr/>
          </a:p>
          <a:p>
            <a:pPr indent="0" lvl="0" marL="0" marR="0" rtl="0" algn="ctr">
              <a:lnSpc>
                <a:spcPct val="100000"/>
              </a:lnSpc>
              <a:spcBef>
                <a:spcPts val="1000"/>
              </a:spcBef>
              <a:spcAft>
                <a:spcPts val="0"/>
              </a:spcAft>
              <a:buNone/>
            </a:pPr>
            <a:r>
              <a:rPr b="1" i="0" lang="en-US" sz="1600" u="none" cap="none" strike="noStrike">
                <a:solidFill>
                  <a:schemeClr val="lt1"/>
                </a:solidFill>
                <a:latin typeface="DM Sans"/>
                <a:ea typeface="DM Sans"/>
                <a:cs typeface="DM Sans"/>
                <a:sym typeface="DM Sans"/>
              </a:rPr>
              <a:t>By Supplier,</a:t>
            </a:r>
            <a:br>
              <a:rPr b="1" i="0" lang="en-US" sz="1600" u="none" cap="none" strike="noStrike">
                <a:solidFill>
                  <a:schemeClr val="lt1"/>
                </a:solidFill>
                <a:latin typeface="DM Sans"/>
                <a:ea typeface="DM Sans"/>
                <a:cs typeface="DM Sans"/>
                <a:sym typeface="DM Sans"/>
              </a:rPr>
            </a:br>
            <a:r>
              <a:rPr b="1" i="0" lang="en-US" sz="1600" u="none" cap="none" strike="noStrike">
                <a:solidFill>
                  <a:schemeClr val="lt1"/>
                </a:solidFill>
                <a:latin typeface="DM Sans"/>
                <a:ea typeface="DM Sans"/>
                <a:cs typeface="DM Sans"/>
                <a:sym typeface="DM Sans"/>
              </a:rPr>
              <a:t>By Market,</a:t>
            </a:r>
            <a:br>
              <a:rPr b="1" i="0" lang="en-US" sz="1600" u="none" cap="none" strike="noStrike">
                <a:solidFill>
                  <a:schemeClr val="lt1"/>
                </a:solidFill>
                <a:latin typeface="DM Sans"/>
                <a:ea typeface="DM Sans"/>
                <a:cs typeface="DM Sans"/>
                <a:sym typeface="DM Sans"/>
              </a:rPr>
            </a:br>
            <a:r>
              <a:rPr b="1" i="0" lang="en-US" sz="1600" u="none" cap="none" strike="noStrike">
                <a:solidFill>
                  <a:schemeClr val="lt1"/>
                </a:solidFill>
                <a:latin typeface="DM Sans"/>
                <a:ea typeface="DM Sans"/>
                <a:cs typeface="DM Sans"/>
                <a:sym typeface="DM Sans"/>
              </a:rPr>
              <a:t>By Department</a:t>
            </a:r>
            <a:endParaRPr/>
          </a:p>
        </p:txBody>
      </p:sp>
      <p:sp>
        <p:nvSpPr>
          <p:cNvPr id="761" name="Google Shape;761;p28"/>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2" name="Google Shape;762;p28"/>
          <p:cNvPicPr preferRelativeResize="0"/>
          <p:nvPr/>
        </p:nvPicPr>
        <p:blipFill rotWithShape="1">
          <a:blip r:embed="rId4">
            <a:alphaModFix/>
          </a:blip>
          <a:srcRect b="0" l="0" r="0" t="0"/>
          <a:stretch/>
        </p:blipFill>
        <p:spPr>
          <a:xfrm>
            <a:off x="99400" y="960200"/>
            <a:ext cx="6871724" cy="3223091"/>
          </a:xfrm>
          <a:prstGeom prst="rect">
            <a:avLst/>
          </a:prstGeom>
          <a:noFill/>
          <a:ln>
            <a:noFill/>
          </a:ln>
        </p:spPr>
      </p:pic>
      <p:pic>
        <p:nvPicPr>
          <p:cNvPr id="763" name="Google Shape;763;p28"/>
          <p:cNvPicPr preferRelativeResize="0"/>
          <p:nvPr/>
        </p:nvPicPr>
        <p:blipFill rotWithShape="1">
          <a:blip r:embed="rId5">
            <a:alphaModFix/>
          </a:blip>
          <a:srcRect b="0" l="0" r="0" t="0"/>
          <a:stretch/>
        </p:blipFill>
        <p:spPr>
          <a:xfrm>
            <a:off x="302575" y="4822400"/>
            <a:ext cx="1001051" cy="152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29"/>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accent1"/>
              </a:buClr>
              <a:buSzPts val="12000"/>
              <a:buNone/>
            </a:pPr>
            <a:r>
              <a:rPr lang="en-US" sz="4000"/>
              <a:t>We can’t forget about the </a:t>
            </a:r>
            <a:br>
              <a:rPr lang="en-US" sz="4000"/>
            </a:br>
            <a:r>
              <a:rPr lang="en-US" sz="4000"/>
              <a:t>impact of foreign exchange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 name="Shape 388"/>
        <p:cNvGrpSpPr/>
        <p:nvPr/>
      </p:nvGrpSpPr>
      <p:grpSpPr>
        <a:xfrm>
          <a:off x="0" y="0"/>
          <a:ext cx="0" cy="0"/>
          <a:chOff x="0" y="0"/>
          <a:chExt cx="0" cy="0"/>
        </a:xfrm>
      </p:grpSpPr>
      <p:sp>
        <p:nvSpPr>
          <p:cNvPr id="389" name="Google Shape;389;p2"/>
          <p:cNvSpPr txBox="1"/>
          <p:nvPr/>
        </p:nvSpPr>
        <p:spPr>
          <a:xfrm>
            <a:off x="656325" y="608100"/>
            <a:ext cx="1581300" cy="8418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DM Sans"/>
                <a:ea typeface="DM Sans"/>
                <a:cs typeface="DM Sans"/>
                <a:sym typeface="DM Sans"/>
              </a:rPr>
              <a:t>Agenda</a:t>
            </a:r>
            <a:endParaRPr b="0" i="0" sz="2400" u="none" cap="none" strike="noStrike">
              <a:solidFill>
                <a:srgbClr val="FFFFFF"/>
              </a:solidFill>
              <a:latin typeface="DM Sans"/>
              <a:ea typeface="DM Sans"/>
              <a:cs typeface="DM Sans"/>
              <a:sym typeface="DM Sans"/>
            </a:endParaRPr>
          </a:p>
        </p:txBody>
      </p:sp>
      <p:sp>
        <p:nvSpPr>
          <p:cNvPr id="390" name="Google Shape;390;p2"/>
          <p:cNvSpPr txBox="1"/>
          <p:nvPr/>
        </p:nvSpPr>
        <p:spPr>
          <a:xfrm>
            <a:off x="3353025" y="878100"/>
            <a:ext cx="5143500" cy="3387300"/>
          </a:xfrm>
          <a:prstGeom prst="rect">
            <a:avLst/>
          </a:prstGeom>
          <a:noFill/>
          <a:ln>
            <a:noFill/>
          </a:ln>
        </p:spPr>
        <p:txBody>
          <a:bodyPr anchorCtr="0" anchor="ctr" bIns="91425" lIns="91425" spcFirstLastPara="1" rIns="91425" wrap="square" tIns="91425">
            <a:noAutofit/>
          </a:bodyPr>
          <a:lstStyle/>
          <a:p>
            <a:pPr indent="-340360" lvl="0" marL="457200" marR="0" rtl="0" algn="l">
              <a:lnSpc>
                <a:spcPct val="115000"/>
              </a:lnSpc>
              <a:spcBef>
                <a:spcPts val="0"/>
              </a:spcBef>
              <a:spcAft>
                <a:spcPts val="0"/>
              </a:spcAft>
              <a:buClr>
                <a:schemeClr val="dk1"/>
              </a:buClr>
              <a:buSzPts val="1760"/>
              <a:buFont typeface="DM Sans"/>
              <a:buChar char="●"/>
            </a:pPr>
            <a:r>
              <a:rPr b="0" i="0" lang="en-US" sz="2000" u="none" cap="none" strike="noStrike">
                <a:solidFill>
                  <a:schemeClr val="dk1"/>
                </a:solidFill>
                <a:latin typeface="DM Sans"/>
                <a:ea typeface="DM Sans"/>
                <a:cs typeface="DM Sans"/>
                <a:sym typeface="DM Sans"/>
              </a:rPr>
              <a:t>About Me</a:t>
            </a:r>
            <a:endParaRPr b="0" i="0" sz="2000" u="none" cap="none" strike="noStrike">
              <a:solidFill>
                <a:schemeClr val="dk1"/>
              </a:solidFill>
              <a:latin typeface="DM Sans"/>
              <a:ea typeface="DM Sans"/>
              <a:cs typeface="DM Sans"/>
              <a:sym typeface="DM Sans"/>
            </a:endParaRPr>
          </a:p>
          <a:p>
            <a:pPr indent="-340360" lvl="0" marL="457200" marR="0" rtl="0" algn="l">
              <a:lnSpc>
                <a:spcPct val="115000"/>
              </a:lnSpc>
              <a:spcBef>
                <a:spcPts val="0"/>
              </a:spcBef>
              <a:spcAft>
                <a:spcPts val="0"/>
              </a:spcAft>
              <a:buClr>
                <a:schemeClr val="dk1"/>
              </a:buClr>
              <a:buSzPts val="1760"/>
              <a:buFont typeface="DM Sans"/>
              <a:buChar char="●"/>
            </a:pPr>
            <a:r>
              <a:rPr b="0" i="0" lang="en-US" sz="2000" u="none" cap="none" strike="noStrike">
                <a:solidFill>
                  <a:schemeClr val="dk1"/>
                </a:solidFill>
                <a:latin typeface="DM Sans"/>
                <a:ea typeface="DM Sans"/>
                <a:cs typeface="DM Sans"/>
                <a:sym typeface="DM Sans"/>
              </a:rPr>
              <a:t>About Ten</a:t>
            </a:r>
            <a:endParaRPr b="0" i="0" sz="2000" u="none" cap="none" strike="noStrike">
              <a:solidFill>
                <a:schemeClr val="dk1"/>
              </a:solidFill>
              <a:latin typeface="DM Sans"/>
              <a:ea typeface="DM Sans"/>
              <a:cs typeface="DM Sans"/>
              <a:sym typeface="DM Sans"/>
            </a:endParaRPr>
          </a:p>
          <a:p>
            <a:pPr indent="-340360" lvl="0" marL="457200" marR="0" rtl="0" algn="l">
              <a:lnSpc>
                <a:spcPct val="115000"/>
              </a:lnSpc>
              <a:spcBef>
                <a:spcPts val="0"/>
              </a:spcBef>
              <a:spcAft>
                <a:spcPts val="0"/>
              </a:spcAft>
              <a:buClr>
                <a:schemeClr val="dk1"/>
              </a:buClr>
              <a:buSzPts val="1760"/>
              <a:buFont typeface="DM Sans"/>
              <a:buChar char="●"/>
            </a:pPr>
            <a:r>
              <a:rPr b="0" i="0" lang="en-US" sz="2000" u="none" cap="none" strike="noStrike">
                <a:solidFill>
                  <a:schemeClr val="dk1"/>
                </a:solidFill>
                <a:latin typeface="DM Sans"/>
                <a:ea typeface="DM Sans"/>
                <a:cs typeface="DM Sans"/>
                <a:sym typeface="DM Sans"/>
              </a:rPr>
              <a:t>Digital Finance Transformation</a:t>
            </a:r>
            <a:endParaRPr b="0" i="0" sz="2000" u="none" cap="none" strike="noStrike">
              <a:solidFill>
                <a:schemeClr val="dk1"/>
              </a:solidFill>
              <a:latin typeface="DM Sans"/>
              <a:ea typeface="DM Sans"/>
              <a:cs typeface="DM Sans"/>
              <a:sym typeface="DM Sans"/>
            </a:endParaRPr>
          </a:p>
          <a:p>
            <a:pPr indent="-340360" lvl="0" marL="457200" marR="0" rtl="0" algn="l">
              <a:lnSpc>
                <a:spcPct val="115000"/>
              </a:lnSpc>
              <a:spcBef>
                <a:spcPts val="0"/>
              </a:spcBef>
              <a:spcAft>
                <a:spcPts val="0"/>
              </a:spcAft>
              <a:buClr>
                <a:schemeClr val="dk1"/>
              </a:buClr>
              <a:buSzPts val="1760"/>
              <a:buFont typeface="DM Sans"/>
              <a:buChar char="●"/>
            </a:pPr>
            <a:r>
              <a:rPr b="0" i="0" lang="en-US" sz="2000" u="none" cap="none" strike="noStrike">
                <a:solidFill>
                  <a:schemeClr val="dk1"/>
                </a:solidFill>
                <a:latin typeface="DM Sans"/>
                <a:ea typeface="DM Sans"/>
                <a:cs typeface="DM Sans"/>
                <a:sym typeface="DM Sans"/>
              </a:rPr>
              <a:t>Game changing Planful uses*</a:t>
            </a:r>
            <a:endParaRPr b="0" i="0" sz="2000" u="none" cap="none" strike="noStrike">
              <a:solidFill>
                <a:schemeClr val="dk1"/>
              </a:solidFill>
              <a:latin typeface="DM Sans"/>
              <a:ea typeface="DM Sans"/>
              <a:cs typeface="DM Sans"/>
              <a:sym typeface="DM Sans"/>
            </a:endParaRPr>
          </a:p>
          <a:p>
            <a:pPr indent="-340360" lvl="1" marL="9144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Consolidation</a:t>
            </a:r>
            <a:endParaRPr b="0" i="0" sz="1760" u="none" cap="none" strike="noStrike">
              <a:solidFill>
                <a:schemeClr val="dk1"/>
              </a:solidFill>
              <a:latin typeface="DM Sans"/>
              <a:ea typeface="DM Sans"/>
              <a:cs typeface="DM Sans"/>
              <a:sym typeface="DM Sans"/>
            </a:endParaRPr>
          </a:p>
          <a:p>
            <a:pPr indent="-340360" lvl="1" marL="9144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Reporting</a:t>
            </a:r>
            <a:endParaRPr b="0" i="0" sz="1760" u="none" cap="none" strike="noStrike">
              <a:solidFill>
                <a:schemeClr val="dk1"/>
              </a:solidFill>
              <a:latin typeface="DM Sans"/>
              <a:ea typeface="DM Sans"/>
              <a:cs typeface="DM Sans"/>
              <a:sym typeface="DM Sans"/>
            </a:endParaRPr>
          </a:p>
          <a:p>
            <a:pPr indent="-340360" lvl="1" marL="914400" marR="0" rtl="0" algn="l">
              <a:lnSpc>
                <a:spcPct val="115000"/>
              </a:lnSpc>
              <a:spcBef>
                <a:spcPts val="0"/>
              </a:spcBef>
              <a:spcAft>
                <a:spcPts val="0"/>
              </a:spcAft>
              <a:buClr>
                <a:schemeClr val="dk1"/>
              </a:buClr>
              <a:buSzPts val="1760"/>
              <a:buFont typeface="DM Sans"/>
              <a:buChar char="○"/>
            </a:pPr>
            <a:r>
              <a:rPr b="0" i="0" lang="en-US" sz="1760" u="none" cap="none" strike="noStrike">
                <a:solidFill>
                  <a:schemeClr val="dk1"/>
                </a:solidFill>
                <a:latin typeface="DM Sans"/>
                <a:ea typeface="DM Sans"/>
                <a:cs typeface="DM Sans"/>
                <a:sym typeface="DM Sans"/>
              </a:rPr>
              <a:t>Forecasting</a:t>
            </a:r>
            <a:endParaRPr b="0" i="0" sz="1760" u="none" cap="none" strike="noStrike">
              <a:solidFill>
                <a:schemeClr val="dk1"/>
              </a:solidFill>
              <a:latin typeface="DM Sans"/>
              <a:ea typeface="DM Sans"/>
              <a:cs typeface="DM Sans"/>
              <a:sym typeface="DM Sans"/>
            </a:endParaRPr>
          </a:p>
          <a:p>
            <a:pPr indent="-340360" lvl="0" marL="457200" marR="0" rtl="0" algn="l">
              <a:lnSpc>
                <a:spcPct val="115000"/>
              </a:lnSpc>
              <a:spcBef>
                <a:spcPts val="0"/>
              </a:spcBef>
              <a:spcAft>
                <a:spcPts val="0"/>
              </a:spcAft>
              <a:buClr>
                <a:schemeClr val="dk1"/>
              </a:buClr>
              <a:buSzPts val="1760"/>
              <a:buFont typeface="DM Sans"/>
              <a:buChar char="●"/>
            </a:pPr>
            <a:r>
              <a:rPr b="0" i="0" lang="en-US" sz="2000" u="none" cap="none" strike="noStrike">
                <a:solidFill>
                  <a:schemeClr val="dk1"/>
                </a:solidFill>
                <a:latin typeface="DM Sans"/>
                <a:ea typeface="DM Sans"/>
                <a:cs typeface="DM Sans"/>
                <a:sym typeface="DM Sans"/>
              </a:rPr>
              <a:t>What we’ve learned</a:t>
            </a:r>
            <a:endParaRPr b="0" i="0" sz="2000" u="none" cap="none" strike="noStrike">
              <a:solidFill>
                <a:schemeClr val="dk1"/>
              </a:solidFill>
              <a:latin typeface="DM Sans"/>
              <a:ea typeface="DM Sans"/>
              <a:cs typeface="DM Sans"/>
              <a:sym typeface="DM Sans"/>
            </a:endParaRPr>
          </a:p>
        </p:txBody>
      </p:sp>
      <p:sp>
        <p:nvSpPr>
          <p:cNvPr id="391" name="Google Shape;391;p2"/>
          <p:cNvSpPr txBox="1"/>
          <p:nvPr/>
        </p:nvSpPr>
        <p:spPr>
          <a:xfrm>
            <a:off x="1742675" y="4513900"/>
            <a:ext cx="6918000" cy="3633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160"/>
              <a:buFont typeface="Arial"/>
              <a:buNone/>
            </a:pPr>
            <a:r>
              <a:rPr b="0" i="0" lang="en-US" sz="1160" u="none" cap="none" strike="noStrike">
                <a:solidFill>
                  <a:schemeClr val="dk1"/>
                </a:solidFill>
                <a:latin typeface="DM Sans"/>
                <a:ea typeface="DM Sans"/>
                <a:cs typeface="DM Sans"/>
                <a:sym typeface="DM Sans"/>
              </a:rPr>
              <a:t>*The numbers used in these slides are made up for presentational purposes</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30"/>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Reporting</a:t>
            </a:r>
            <a:endParaRPr/>
          </a:p>
        </p:txBody>
      </p:sp>
      <p:sp>
        <p:nvSpPr>
          <p:cNvPr id="774" name="Google Shape;774;p30"/>
          <p:cNvSpPr txBox="1"/>
          <p:nvPr/>
        </p:nvSpPr>
        <p:spPr>
          <a:xfrm>
            <a:off x="7126752" y="1759710"/>
            <a:ext cx="1923900" cy="287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000">
                <a:solidFill>
                  <a:schemeClr val="lt1"/>
                </a:solidFill>
                <a:latin typeface="DM Sans"/>
                <a:ea typeface="DM Sans"/>
                <a:cs typeface="DM Sans"/>
                <a:sym typeface="DM Sans"/>
              </a:rPr>
              <a:t>Underlying performance / </a:t>
            </a:r>
            <a:r>
              <a:rPr b="1" i="0" lang="en-US" sz="2000" u="none" cap="none" strike="noStrike">
                <a:solidFill>
                  <a:schemeClr val="lt1"/>
                </a:solidFill>
                <a:latin typeface="DM Sans"/>
                <a:ea typeface="DM Sans"/>
                <a:cs typeface="DM Sans"/>
                <a:sym typeface="DM Sans"/>
              </a:rPr>
              <a:t>Impact of FX </a:t>
            </a:r>
            <a:endParaRPr/>
          </a:p>
          <a:p>
            <a:pPr indent="0" lvl="0" marL="0" marR="0" rtl="0" algn="ctr">
              <a:lnSpc>
                <a:spcPct val="100000"/>
              </a:lnSpc>
              <a:spcBef>
                <a:spcPts val="1500"/>
              </a:spcBef>
              <a:spcAft>
                <a:spcPts val="0"/>
              </a:spcAft>
              <a:buNone/>
            </a:pPr>
            <a:r>
              <a:rPr b="0" i="0" lang="en-US" sz="1800" u="none" cap="none" strike="noStrike">
                <a:solidFill>
                  <a:schemeClr val="lt1"/>
                </a:solidFill>
                <a:latin typeface="DM Sans"/>
                <a:ea typeface="DM Sans"/>
                <a:cs typeface="DM Sans"/>
                <a:sym typeface="DM Sans"/>
              </a:rPr>
              <a:t>Comparing the</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actual month, to</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the forecast</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month scenario,</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retranslated at</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today’s FX rates</a:t>
            </a:r>
            <a:endParaRPr b="1" i="0" sz="1800" u="none" cap="none" strike="noStrike">
              <a:solidFill>
                <a:schemeClr val="lt1"/>
              </a:solidFill>
              <a:latin typeface="DM Sans"/>
              <a:ea typeface="DM Sans"/>
              <a:cs typeface="DM Sans"/>
              <a:sym typeface="DM Sans"/>
            </a:endParaRPr>
          </a:p>
        </p:txBody>
      </p:sp>
      <p:sp>
        <p:nvSpPr>
          <p:cNvPr id="775" name="Google Shape;775;p30"/>
          <p:cNvSpPr/>
          <p:nvPr/>
        </p:nvSpPr>
        <p:spPr>
          <a:xfrm>
            <a:off x="0" y="7620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6" name="Google Shape;776;p30"/>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pic>
        <p:nvPicPr>
          <p:cNvPr id="777" name="Google Shape;777;p30"/>
          <p:cNvPicPr preferRelativeResize="0"/>
          <p:nvPr/>
        </p:nvPicPr>
        <p:blipFill rotWithShape="1">
          <a:blip r:embed="rId5">
            <a:alphaModFix/>
          </a:blip>
          <a:srcRect b="0" l="0" r="0" t="0"/>
          <a:stretch/>
        </p:blipFill>
        <p:spPr>
          <a:xfrm>
            <a:off x="1712302" y="66074"/>
            <a:ext cx="3893929" cy="49092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31"/>
          <p:cNvSpPr txBox="1"/>
          <p:nvPr>
            <p:ph type="title"/>
          </p:nvPr>
        </p:nvSpPr>
        <p:spPr>
          <a:xfrm>
            <a:off x="311700" y="1717900"/>
            <a:ext cx="8520600" cy="1963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chemeClr val="accent1"/>
              </a:buClr>
              <a:buSzPct val="300000"/>
              <a:buNone/>
            </a:pPr>
            <a:r>
              <a:rPr lang="en-US" sz="4000"/>
              <a:t>Workforce planning…</a:t>
            </a:r>
            <a:endParaRPr sz="4000"/>
          </a:p>
          <a:p>
            <a:pPr indent="0" lvl="0" marL="0" rtl="0" algn="ctr">
              <a:lnSpc>
                <a:spcPct val="100000"/>
              </a:lnSpc>
              <a:spcBef>
                <a:spcPts val="0"/>
              </a:spcBef>
              <a:spcAft>
                <a:spcPts val="0"/>
              </a:spcAft>
              <a:buClr>
                <a:schemeClr val="accent1"/>
              </a:buClr>
              <a:buSzPct val="300000"/>
              <a:buNone/>
            </a:pPr>
            <a:r>
              <a:t/>
            </a:r>
            <a:endParaRPr sz="4000"/>
          </a:p>
          <a:p>
            <a:pPr indent="0" lvl="0" marL="0" rtl="0" algn="ctr">
              <a:lnSpc>
                <a:spcPct val="100000"/>
              </a:lnSpc>
              <a:spcBef>
                <a:spcPts val="0"/>
              </a:spcBef>
              <a:spcAft>
                <a:spcPts val="0"/>
              </a:spcAft>
              <a:buClr>
                <a:schemeClr val="accent1"/>
              </a:buClr>
              <a:buSzPct val="300000"/>
              <a:buNone/>
            </a:pPr>
            <a:r>
              <a:rPr lang="en-US" sz="4000"/>
              <a:t>75%+ of our cost is payroll</a:t>
            </a:r>
            <a:endParaRPr sz="4000"/>
          </a:p>
          <a:p>
            <a:pPr indent="0" lvl="0" marL="0" rtl="0" algn="ctr">
              <a:lnSpc>
                <a:spcPct val="100000"/>
              </a:lnSpc>
              <a:spcBef>
                <a:spcPts val="0"/>
              </a:spcBef>
              <a:spcAft>
                <a:spcPts val="0"/>
              </a:spcAft>
              <a:buClr>
                <a:schemeClr val="accent1"/>
              </a:buClr>
              <a:buSzPct val="300000"/>
              <a:buNone/>
            </a:pPr>
            <a:r>
              <a:t/>
            </a:r>
            <a:endParaRPr sz="4000"/>
          </a:p>
          <a:p>
            <a:pPr indent="0" lvl="0" marL="0" rtl="0" algn="ctr">
              <a:lnSpc>
                <a:spcPct val="100000"/>
              </a:lnSpc>
              <a:spcBef>
                <a:spcPts val="0"/>
              </a:spcBef>
              <a:spcAft>
                <a:spcPts val="0"/>
              </a:spcAft>
              <a:buClr>
                <a:schemeClr val="accent1"/>
              </a:buClr>
              <a:buSzPct val="300000"/>
              <a:buNone/>
            </a:pPr>
            <a:r>
              <a:rPr lang="en-US" sz="4000"/>
              <a:t>20+ countries</a:t>
            </a:r>
            <a:endParaRPr sz="4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32"/>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Forecasting:</a:t>
            </a:r>
            <a:br>
              <a:rPr b="0" i="0" lang="en-US" sz="1600" u="none" cap="none" strike="noStrike">
                <a:solidFill>
                  <a:schemeClr val="lt1"/>
                </a:solidFill>
                <a:latin typeface="DM Sans"/>
                <a:ea typeface="DM Sans"/>
                <a:cs typeface="DM Sans"/>
                <a:sym typeface="DM Sans"/>
              </a:rPr>
            </a:br>
            <a:r>
              <a:rPr b="0" i="0" lang="en-US" sz="1600" u="none" cap="none" strike="noStrike">
                <a:solidFill>
                  <a:schemeClr val="lt1"/>
                </a:solidFill>
                <a:latin typeface="DM Sans"/>
                <a:ea typeface="DM Sans"/>
                <a:cs typeface="DM Sans"/>
                <a:sym typeface="DM Sans"/>
              </a:rPr>
              <a:t>Workforce Planning</a:t>
            </a:r>
            <a:endParaRPr/>
          </a:p>
        </p:txBody>
      </p:sp>
      <p:sp>
        <p:nvSpPr>
          <p:cNvPr id="788" name="Google Shape;788;p32"/>
          <p:cNvSpPr txBox="1"/>
          <p:nvPr/>
        </p:nvSpPr>
        <p:spPr>
          <a:xfrm>
            <a:off x="7081069" y="2532998"/>
            <a:ext cx="201529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Compensation</a:t>
            </a:r>
            <a:br>
              <a:rPr b="1" i="0" lang="en-US" sz="2000" u="none" cap="none" strike="noStrike">
                <a:solidFill>
                  <a:schemeClr val="lt1"/>
                </a:solidFill>
                <a:latin typeface="DM Sans"/>
                <a:ea typeface="DM Sans"/>
                <a:cs typeface="DM Sans"/>
                <a:sym typeface="DM Sans"/>
              </a:rPr>
            </a:br>
            <a:r>
              <a:rPr b="1" i="0" lang="en-US" sz="2000" u="none" cap="none" strike="noStrike">
                <a:solidFill>
                  <a:schemeClr val="lt1"/>
                </a:solidFill>
                <a:latin typeface="DM Sans"/>
                <a:ea typeface="DM Sans"/>
                <a:cs typeface="DM Sans"/>
                <a:sym typeface="DM Sans"/>
              </a:rPr>
              <a:t>Items</a:t>
            </a:r>
            <a:endParaRPr b="1" i="0" sz="1800" u="none" cap="none" strike="noStrike">
              <a:solidFill>
                <a:schemeClr val="lt1"/>
              </a:solidFill>
              <a:latin typeface="DM Sans"/>
              <a:ea typeface="DM Sans"/>
              <a:cs typeface="DM Sans"/>
              <a:sym typeface="DM Sans"/>
            </a:endParaRPr>
          </a:p>
        </p:txBody>
      </p:sp>
      <p:sp>
        <p:nvSpPr>
          <p:cNvPr id="789" name="Google Shape;789;p32"/>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0" name="Google Shape;790;p32"/>
          <p:cNvPicPr preferRelativeResize="0"/>
          <p:nvPr/>
        </p:nvPicPr>
        <p:blipFill rotWithShape="1">
          <a:blip r:embed="rId4">
            <a:alphaModFix/>
          </a:blip>
          <a:srcRect b="0" l="0" r="0" t="0"/>
          <a:stretch/>
        </p:blipFill>
        <p:spPr>
          <a:xfrm>
            <a:off x="302575" y="4822400"/>
            <a:ext cx="1001051" cy="152925"/>
          </a:xfrm>
          <a:prstGeom prst="rect">
            <a:avLst/>
          </a:prstGeom>
          <a:noFill/>
          <a:ln>
            <a:noFill/>
          </a:ln>
        </p:spPr>
      </p:pic>
      <p:pic>
        <p:nvPicPr>
          <p:cNvPr id="791" name="Google Shape;791;p32"/>
          <p:cNvPicPr preferRelativeResize="0"/>
          <p:nvPr/>
        </p:nvPicPr>
        <p:blipFill rotWithShape="1">
          <a:blip r:embed="rId5">
            <a:alphaModFix/>
          </a:blip>
          <a:srcRect b="0" l="0" r="0" t="0"/>
          <a:stretch/>
        </p:blipFill>
        <p:spPr>
          <a:xfrm>
            <a:off x="139613" y="1212238"/>
            <a:ext cx="6776476" cy="3349398"/>
          </a:xfrm>
          <a:prstGeom prst="rect">
            <a:avLst/>
          </a:prstGeom>
          <a:noFill/>
          <a:ln>
            <a:noFill/>
          </a:ln>
        </p:spPr>
      </p:pic>
      <p:sp>
        <p:nvSpPr>
          <p:cNvPr id="792" name="Google Shape;792;p32"/>
          <p:cNvSpPr txBox="1"/>
          <p:nvPr/>
        </p:nvSpPr>
        <p:spPr>
          <a:xfrm>
            <a:off x="484750" y="289975"/>
            <a:ext cx="6231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DM Sans"/>
                <a:ea typeface="DM Sans"/>
                <a:cs typeface="DM Sans"/>
                <a:sym typeface="DM Sans"/>
              </a:rPr>
              <a:t>Salary data from HR in a prescribed format, marked with flags  joiners, transfers and leavers.</a:t>
            </a:r>
            <a:endParaRPr>
              <a:latin typeface="DM Sans"/>
              <a:ea typeface="DM Sans"/>
              <a:cs typeface="DM Sans"/>
              <a:sym typeface="D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3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accent1"/>
              </a:buClr>
              <a:buSzPts val="12000"/>
              <a:buNone/>
            </a:pPr>
            <a:r>
              <a:rPr lang="en-US" sz="4000"/>
              <a:t>Structured planning...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34"/>
          <p:cNvSpPr/>
          <p:nvPr/>
        </p:nvSpPr>
        <p:spPr>
          <a:xfrm>
            <a:off x="7033425" y="-55418"/>
            <a:ext cx="2110575" cy="685800"/>
          </a:xfrm>
          <a:prstGeom prst="rect">
            <a:avLst/>
          </a:prstGeom>
          <a:solidFill>
            <a:schemeClr val="accent5"/>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600" u="none" cap="none" strike="noStrike">
                <a:solidFill>
                  <a:schemeClr val="lt1"/>
                </a:solidFill>
                <a:latin typeface="DM Sans"/>
                <a:ea typeface="DM Sans"/>
                <a:cs typeface="DM Sans"/>
                <a:sym typeface="DM Sans"/>
              </a:rPr>
              <a:t>Forecasting:</a:t>
            </a:r>
            <a:br>
              <a:rPr b="0" i="0" lang="en-US" sz="1600" u="none" cap="none" strike="noStrike">
                <a:solidFill>
                  <a:schemeClr val="lt1"/>
                </a:solidFill>
                <a:latin typeface="DM Sans"/>
                <a:ea typeface="DM Sans"/>
                <a:cs typeface="DM Sans"/>
                <a:sym typeface="DM Sans"/>
              </a:rPr>
            </a:br>
            <a:r>
              <a:rPr b="0" i="0" lang="en-US" sz="1600" u="none" cap="none" strike="noStrike">
                <a:solidFill>
                  <a:schemeClr val="lt1"/>
                </a:solidFill>
                <a:latin typeface="DM Sans"/>
                <a:ea typeface="DM Sans"/>
                <a:cs typeface="DM Sans"/>
                <a:sym typeface="DM Sans"/>
              </a:rPr>
              <a:t>Templates</a:t>
            </a:r>
            <a:endParaRPr/>
          </a:p>
        </p:txBody>
      </p:sp>
      <p:sp>
        <p:nvSpPr>
          <p:cNvPr id="803" name="Google Shape;803;p34"/>
          <p:cNvSpPr/>
          <p:nvPr/>
        </p:nvSpPr>
        <p:spPr>
          <a:xfrm>
            <a:off x="0" y="0"/>
            <a:ext cx="7055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4" name="Google Shape;804;p34"/>
          <p:cNvPicPr preferRelativeResize="0"/>
          <p:nvPr/>
        </p:nvPicPr>
        <p:blipFill rotWithShape="1">
          <a:blip r:embed="rId3">
            <a:alphaModFix/>
          </a:blip>
          <a:srcRect b="0" l="0" r="0" t="0"/>
          <a:stretch/>
        </p:blipFill>
        <p:spPr>
          <a:xfrm>
            <a:off x="302575" y="4822400"/>
            <a:ext cx="1001051" cy="152925"/>
          </a:xfrm>
          <a:prstGeom prst="rect">
            <a:avLst/>
          </a:prstGeom>
          <a:noFill/>
          <a:ln>
            <a:noFill/>
          </a:ln>
        </p:spPr>
      </p:pic>
      <p:pic>
        <p:nvPicPr>
          <p:cNvPr id="805" name="Google Shape;805;p34"/>
          <p:cNvPicPr preferRelativeResize="0"/>
          <p:nvPr/>
        </p:nvPicPr>
        <p:blipFill rotWithShape="1">
          <a:blip r:embed="rId4">
            <a:alphaModFix/>
          </a:blip>
          <a:srcRect b="2716" l="2775" r="1729" t="1654"/>
          <a:stretch/>
        </p:blipFill>
        <p:spPr>
          <a:xfrm>
            <a:off x="706583" y="168174"/>
            <a:ext cx="5673436" cy="4486051"/>
          </a:xfrm>
          <a:prstGeom prst="rect">
            <a:avLst/>
          </a:prstGeom>
          <a:noFill/>
          <a:ln>
            <a:noFill/>
          </a:ln>
        </p:spPr>
      </p:pic>
      <p:sp>
        <p:nvSpPr>
          <p:cNvPr id="806" name="Google Shape;806;p34"/>
          <p:cNvSpPr txBox="1"/>
          <p:nvPr/>
        </p:nvSpPr>
        <p:spPr>
          <a:xfrm>
            <a:off x="7145992" y="1898209"/>
            <a:ext cx="1885452" cy="19774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DM Sans"/>
                <a:ea typeface="DM Sans"/>
                <a:cs typeface="DM Sans"/>
                <a:sym typeface="DM Sans"/>
              </a:rPr>
              <a:t>Revenue</a:t>
            </a:r>
            <a:endParaRPr/>
          </a:p>
          <a:p>
            <a:pPr indent="0" lvl="0" marL="0" marR="0" rtl="0" algn="ctr">
              <a:lnSpc>
                <a:spcPct val="100000"/>
              </a:lnSpc>
              <a:spcBef>
                <a:spcPts val="1500"/>
              </a:spcBef>
              <a:spcAft>
                <a:spcPts val="0"/>
              </a:spcAft>
              <a:buNone/>
            </a:pPr>
            <a:r>
              <a:rPr b="0" i="0" lang="en-US" sz="1800" u="none" cap="none" strike="noStrike">
                <a:solidFill>
                  <a:schemeClr val="lt1"/>
                </a:solidFill>
                <a:latin typeface="DM Sans"/>
                <a:ea typeface="DM Sans"/>
                <a:cs typeface="DM Sans"/>
                <a:sym typeface="DM Sans"/>
              </a:rPr>
              <a:t>Input</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non-financial</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forecasts, apply</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pricing &amp;</a:t>
            </a:r>
            <a:br>
              <a:rPr b="0" i="0" lang="en-US" sz="1800" u="none" cap="none" strike="noStrike">
                <a:solidFill>
                  <a:schemeClr val="lt1"/>
                </a:solidFill>
                <a:latin typeface="DM Sans"/>
                <a:ea typeface="DM Sans"/>
                <a:cs typeface="DM Sans"/>
                <a:sym typeface="DM Sans"/>
              </a:rPr>
            </a:br>
            <a:r>
              <a:rPr b="0" i="0" lang="en-US" sz="1800" u="none" cap="none" strike="noStrike">
                <a:solidFill>
                  <a:schemeClr val="lt1"/>
                </a:solidFill>
                <a:latin typeface="DM Sans"/>
                <a:ea typeface="DM Sans"/>
                <a:cs typeface="DM Sans"/>
                <a:sym typeface="DM Sans"/>
              </a:rPr>
              <a:t>calculation</a:t>
            </a:r>
            <a:endParaRPr b="1" i="0" sz="1800" u="none" cap="none" strike="noStrike">
              <a:solidFill>
                <a:schemeClr val="lt1"/>
              </a:solidFill>
              <a:latin typeface="DM Sans"/>
              <a:ea typeface="DM Sans"/>
              <a:cs typeface="DM Sans"/>
              <a:sym typeface="D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35"/>
          <p:cNvSpPr txBox="1"/>
          <p:nvPr>
            <p:ph type="title"/>
          </p:nvPr>
        </p:nvSpPr>
        <p:spPr>
          <a:xfrm>
            <a:off x="2675550" y="1678975"/>
            <a:ext cx="5534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sz="4500"/>
              <a:t>Impact</a:t>
            </a:r>
            <a:endParaRPr sz="4500"/>
          </a:p>
        </p:txBody>
      </p:sp>
      <p:sp>
        <p:nvSpPr>
          <p:cNvPr id="812" name="Google Shape;812;p35"/>
          <p:cNvSpPr txBox="1"/>
          <p:nvPr>
            <p:ph idx="1" type="body"/>
          </p:nvPr>
        </p:nvSpPr>
        <p:spPr>
          <a:xfrm>
            <a:off x="2675550" y="2690525"/>
            <a:ext cx="5844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What we’ve learned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36"/>
          <p:cNvSpPr txBox="1"/>
          <p:nvPr>
            <p:ph type="title"/>
          </p:nvPr>
        </p:nvSpPr>
        <p:spPr>
          <a:xfrm>
            <a:off x="311700" y="1256348"/>
            <a:ext cx="8520600" cy="19635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Clr>
                <a:schemeClr val="accent1"/>
              </a:buClr>
              <a:buSzPts val="12000"/>
              <a:buNone/>
            </a:pPr>
            <a:r>
              <a:rPr lang="en-US" sz="4000"/>
              <a:t>“Finance is now a strategic business partner”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37"/>
          <p:cNvSpPr/>
          <p:nvPr/>
        </p:nvSpPr>
        <p:spPr>
          <a:xfrm>
            <a:off x="0" y="4416395"/>
            <a:ext cx="9144000" cy="72710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DM Sans"/>
                <a:ea typeface="DM Sans"/>
                <a:cs typeface="DM Sans"/>
                <a:sym typeface="DM Sans"/>
              </a:rPr>
              <a:t>Less reliance on the pitfalls of relying heavily on Excel!</a:t>
            </a:r>
            <a:endParaRPr/>
          </a:p>
        </p:txBody>
      </p:sp>
      <p:sp>
        <p:nvSpPr>
          <p:cNvPr id="823" name="Google Shape;823;p37"/>
          <p:cNvSpPr/>
          <p:nvPr/>
        </p:nvSpPr>
        <p:spPr>
          <a:xfrm>
            <a:off x="0" y="-1"/>
            <a:ext cx="9158700" cy="4416396"/>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37"/>
          <p:cNvSpPr/>
          <p:nvPr/>
        </p:nvSpPr>
        <p:spPr>
          <a:xfrm>
            <a:off x="480763" y="1261875"/>
            <a:ext cx="2614200" cy="2894783"/>
          </a:xfrm>
          <a:prstGeom prst="roundRect">
            <a:avLst>
              <a:gd fmla="val 5449" name="adj"/>
            </a:avLst>
          </a:prstGeom>
          <a:solidFill>
            <a:srgbClr val="E2DB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37"/>
          <p:cNvSpPr/>
          <p:nvPr/>
        </p:nvSpPr>
        <p:spPr>
          <a:xfrm>
            <a:off x="3264900" y="1261874"/>
            <a:ext cx="2614200" cy="2894784"/>
          </a:xfrm>
          <a:prstGeom prst="roundRect">
            <a:avLst>
              <a:gd fmla="val 438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37"/>
          <p:cNvSpPr/>
          <p:nvPr/>
        </p:nvSpPr>
        <p:spPr>
          <a:xfrm>
            <a:off x="6049037" y="1258408"/>
            <a:ext cx="2614200" cy="2894783"/>
          </a:xfrm>
          <a:prstGeom prst="roundRect">
            <a:avLst>
              <a:gd fmla="val 4124"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37"/>
          <p:cNvSpPr txBox="1"/>
          <p:nvPr/>
        </p:nvSpPr>
        <p:spPr>
          <a:xfrm>
            <a:off x="1039100" y="1325274"/>
            <a:ext cx="156805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DM Sans"/>
                <a:ea typeface="DM Sans"/>
                <a:cs typeface="DM Sans"/>
                <a:sym typeface="DM Sans"/>
              </a:rPr>
              <a:t>Consolidation</a:t>
            </a:r>
            <a:endParaRPr/>
          </a:p>
        </p:txBody>
      </p:sp>
      <p:sp>
        <p:nvSpPr>
          <p:cNvPr id="828" name="Google Shape;828;p37"/>
          <p:cNvSpPr txBox="1"/>
          <p:nvPr/>
        </p:nvSpPr>
        <p:spPr>
          <a:xfrm>
            <a:off x="3992354" y="1325274"/>
            <a:ext cx="1159293"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DM Sans"/>
                <a:ea typeface="DM Sans"/>
                <a:cs typeface="DM Sans"/>
                <a:sym typeface="DM Sans"/>
              </a:rPr>
              <a:t>Reporting</a:t>
            </a:r>
            <a:endParaRPr/>
          </a:p>
        </p:txBody>
      </p:sp>
      <p:sp>
        <p:nvSpPr>
          <p:cNvPr id="829" name="Google Shape;829;p37"/>
          <p:cNvSpPr txBox="1"/>
          <p:nvPr/>
        </p:nvSpPr>
        <p:spPr>
          <a:xfrm>
            <a:off x="6675502" y="1325274"/>
            <a:ext cx="136127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DM Sans"/>
                <a:ea typeface="DM Sans"/>
                <a:cs typeface="DM Sans"/>
                <a:sym typeface="DM Sans"/>
              </a:rPr>
              <a:t>Forecasting</a:t>
            </a:r>
            <a:endParaRPr/>
          </a:p>
        </p:txBody>
      </p:sp>
      <p:sp>
        <p:nvSpPr>
          <p:cNvPr id="830" name="Google Shape;830;p37"/>
          <p:cNvSpPr txBox="1"/>
          <p:nvPr/>
        </p:nvSpPr>
        <p:spPr>
          <a:xfrm>
            <a:off x="582108" y="1736356"/>
            <a:ext cx="2411510" cy="135421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Standardized format</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Currency calculations housed in Planful</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Stronger and transparent processes around top level adjustments</a:t>
            </a:r>
            <a:endParaRPr/>
          </a:p>
        </p:txBody>
      </p:sp>
      <p:sp>
        <p:nvSpPr>
          <p:cNvPr id="831" name="Google Shape;831;p37"/>
          <p:cNvSpPr txBox="1"/>
          <p:nvPr/>
        </p:nvSpPr>
        <p:spPr>
          <a:xfrm>
            <a:off x="3366295" y="1512906"/>
            <a:ext cx="2411400" cy="28014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Month end close from</a:t>
            </a:r>
            <a:br>
              <a:rPr b="0" i="0" lang="en-US" sz="1200" u="none" cap="none" strike="noStrike">
                <a:solidFill>
                  <a:srgbClr val="000000"/>
                </a:solidFill>
                <a:latin typeface="DM Sans"/>
                <a:ea typeface="DM Sans"/>
                <a:cs typeface="DM Sans"/>
                <a:sym typeface="DM Sans"/>
              </a:rPr>
            </a:br>
            <a:r>
              <a:rPr b="0" i="0" lang="en-US" sz="1200" u="none" cap="none" strike="noStrike">
                <a:solidFill>
                  <a:srgbClr val="000000"/>
                </a:solidFill>
                <a:latin typeface="DM Sans"/>
                <a:ea typeface="DM Sans"/>
                <a:cs typeface="DM Sans"/>
                <a:sym typeface="DM Sans"/>
              </a:rPr>
              <a:t>10-15 working days to 5</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Opened up time to analyze business partner add value with new reporting</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Power in bringing in</a:t>
            </a:r>
            <a:br>
              <a:rPr b="0" i="0" lang="en-US" sz="1200" u="none" cap="none" strike="noStrike">
                <a:solidFill>
                  <a:srgbClr val="000000"/>
                </a:solidFill>
                <a:latin typeface="DM Sans"/>
                <a:ea typeface="DM Sans"/>
                <a:cs typeface="DM Sans"/>
                <a:sym typeface="DM Sans"/>
              </a:rPr>
            </a:br>
            <a:r>
              <a:rPr b="0" i="0" lang="en-US" sz="1200" u="none" cap="none" strike="noStrike">
                <a:solidFill>
                  <a:srgbClr val="000000"/>
                </a:solidFill>
                <a:latin typeface="DM Sans"/>
                <a:ea typeface="DM Sans"/>
                <a:cs typeface="DM Sans"/>
                <a:sym typeface="DM Sans"/>
              </a:rPr>
              <a:t>non-financial data across key dimensions</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Bespoke reporting for different stakeholders</a:t>
            </a:r>
            <a:endParaRPr/>
          </a:p>
          <a:p>
            <a:pPr indent="-171450" lvl="0" marL="285750" marR="0" rtl="0" algn="l">
              <a:lnSpc>
                <a:spcPct val="100000"/>
              </a:lnSpc>
              <a:spcBef>
                <a:spcPts val="600"/>
              </a:spcBef>
              <a:spcAft>
                <a:spcPts val="0"/>
              </a:spcAft>
              <a:buClr>
                <a:srgbClr val="000000"/>
              </a:buClr>
              <a:buSzPts val="1800"/>
              <a:buFont typeface="Arial"/>
              <a:buNone/>
            </a:pPr>
            <a:r>
              <a:t/>
            </a:r>
            <a:endParaRPr b="0" i="0" sz="1200" u="none" cap="none" strike="noStrike">
              <a:solidFill>
                <a:srgbClr val="000000"/>
              </a:solidFill>
              <a:latin typeface="DM Sans"/>
              <a:ea typeface="DM Sans"/>
              <a:cs typeface="DM Sans"/>
              <a:sym typeface="DM Sans"/>
            </a:endParaRPr>
          </a:p>
        </p:txBody>
      </p:sp>
      <p:sp>
        <p:nvSpPr>
          <p:cNvPr id="832" name="Google Shape;832;p37"/>
          <p:cNvSpPr txBox="1"/>
          <p:nvPr/>
        </p:nvSpPr>
        <p:spPr>
          <a:xfrm>
            <a:off x="6150381" y="1736356"/>
            <a:ext cx="2512855" cy="23544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More streamlined,</a:t>
            </a:r>
            <a:br>
              <a:rPr b="0" i="0" lang="en-US" sz="1200" u="none" cap="none" strike="noStrike">
                <a:solidFill>
                  <a:srgbClr val="000000"/>
                </a:solidFill>
                <a:latin typeface="DM Sans"/>
                <a:ea typeface="DM Sans"/>
                <a:cs typeface="DM Sans"/>
                <a:sym typeface="DM Sans"/>
              </a:rPr>
            </a:br>
            <a:r>
              <a:rPr b="0" i="0" lang="en-US" sz="1200" u="none" cap="none" strike="noStrike">
                <a:solidFill>
                  <a:srgbClr val="000000"/>
                </a:solidFill>
                <a:latin typeface="DM Sans"/>
                <a:ea typeface="DM Sans"/>
                <a:cs typeface="DM Sans"/>
                <a:sym typeface="DM Sans"/>
              </a:rPr>
              <a:t>detailed &amp; reliable forecasting process</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Workforce Planning – </a:t>
            </a:r>
            <a:br>
              <a:rPr b="0" i="0" lang="en-US" sz="1200" u="none" cap="none" strike="noStrike">
                <a:solidFill>
                  <a:srgbClr val="000000"/>
                </a:solidFill>
                <a:latin typeface="DM Sans"/>
                <a:ea typeface="DM Sans"/>
                <a:cs typeface="DM Sans"/>
                <a:sym typeface="DM Sans"/>
              </a:rPr>
            </a:br>
            <a:r>
              <a:rPr b="0" i="0" lang="en-US" sz="1200" u="none" cap="none" strike="noStrike">
                <a:solidFill>
                  <a:srgbClr val="000000"/>
                </a:solidFill>
                <a:latin typeface="DM Sans"/>
                <a:ea typeface="DM Sans"/>
                <a:cs typeface="DM Sans"/>
                <a:sym typeface="DM Sans"/>
              </a:rPr>
              <a:t>we can now analyze the detail behind our biggest cost – Payroll</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Revenue calculations done in the system</a:t>
            </a:r>
            <a:endParaRPr/>
          </a:p>
          <a:p>
            <a:pPr indent="-285750" lvl="0" marL="285750" marR="0" rtl="0" algn="l">
              <a:lnSpc>
                <a:spcPct val="100000"/>
              </a:lnSpc>
              <a:spcBef>
                <a:spcPts val="600"/>
              </a:spcBef>
              <a:spcAft>
                <a:spcPts val="0"/>
              </a:spcAft>
              <a:buClr>
                <a:srgbClr val="000000"/>
              </a:buClr>
              <a:buSzPts val="1800"/>
              <a:buFont typeface="Arial"/>
              <a:buChar char="•"/>
            </a:pPr>
            <a:r>
              <a:rPr b="0" i="0" lang="en-US" sz="1200" u="none" cap="none" strike="noStrike">
                <a:solidFill>
                  <a:srgbClr val="000000"/>
                </a:solidFill>
                <a:latin typeface="DM Sans"/>
                <a:ea typeface="DM Sans"/>
                <a:cs typeface="DM Sans"/>
                <a:sym typeface="DM Sans"/>
              </a:rPr>
              <a:t>New ways to verify</a:t>
            </a:r>
            <a:br>
              <a:rPr b="0" i="0" lang="en-US" sz="1200" u="none" cap="none" strike="noStrike">
                <a:solidFill>
                  <a:srgbClr val="000000"/>
                </a:solidFill>
                <a:latin typeface="DM Sans"/>
                <a:ea typeface="DM Sans"/>
                <a:cs typeface="DM Sans"/>
                <a:sym typeface="DM Sans"/>
              </a:rPr>
            </a:br>
            <a:r>
              <a:rPr b="0" i="0" lang="en-US" sz="1200" u="none" cap="none" strike="noStrike">
                <a:solidFill>
                  <a:srgbClr val="000000"/>
                </a:solidFill>
                <a:latin typeface="DM Sans"/>
                <a:ea typeface="DM Sans"/>
                <a:cs typeface="DM Sans"/>
                <a:sym typeface="DM Sans"/>
              </a:rPr>
              <a:t>the forecast</a:t>
            </a:r>
            <a:endParaRPr/>
          </a:p>
        </p:txBody>
      </p:sp>
      <p:sp>
        <p:nvSpPr>
          <p:cNvPr id="833" name="Google Shape;833;p37"/>
          <p:cNvSpPr/>
          <p:nvPr/>
        </p:nvSpPr>
        <p:spPr>
          <a:xfrm>
            <a:off x="0" y="-5"/>
            <a:ext cx="9144000" cy="727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2000">
                <a:solidFill>
                  <a:schemeClr val="lt1"/>
                </a:solidFill>
                <a:latin typeface="DM Sans"/>
                <a:ea typeface="DM Sans"/>
                <a:cs typeface="DM Sans"/>
                <a:sym typeface="DM Sans"/>
              </a:rPr>
              <a:t>Finance makes a bigger impact without growing the team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38"/>
          <p:cNvSpPr txBox="1"/>
          <p:nvPr>
            <p:ph type="title"/>
          </p:nvPr>
        </p:nvSpPr>
        <p:spPr>
          <a:xfrm>
            <a:off x="311700" y="2827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Lessons Learned</a:t>
            </a:r>
            <a:endParaRPr/>
          </a:p>
        </p:txBody>
      </p:sp>
      <p:sp>
        <p:nvSpPr>
          <p:cNvPr id="839" name="Google Shape;839;p38"/>
          <p:cNvSpPr txBox="1"/>
          <p:nvPr>
            <p:ph idx="2" type="body"/>
          </p:nvPr>
        </p:nvSpPr>
        <p:spPr>
          <a:xfrm>
            <a:off x="6255104" y="2315438"/>
            <a:ext cx="2684100" cy="2903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400"/>
              <a:buNone/>
            </a:pPr>
            <a:r>
              <a:rPr b="1" lang="en-US">
                <a:solidFill>
                  <a:schemeClr val="accent1"/>
                </a:solidFill>
              </a:rPr>
              <a:t>Finance and IT</a:t>
            </a:r>
            <a:br>
              <a:rPr b="1" lang="en-US">
                <a:solidFill>
                  <a:schemeClr val="accent1"/>
                </a:solidFill>
              </a:rPr>
            </a:br>
            <a:r>
              <a:rPr b="1" lang="en-US">
                <a:solidFill>
                  <a:schemeClr val="accent1"/>
                </a:solidFill>
              </a:rPr>
              <a:t>are evolving</a:t>
            </a:r>
            <a:endParaRPr b="1">
              <a:solidFill>
                <a:schemeClr val="accent1"/>
              </a:solidFill>
            </a:endParaRPr>
          </a:p>
        </p:txBody>
      </p:sp>
      <p:pic>
        <p:nvPicPr>
          <p:cNvPr id="840" name="Google Shape;840;p38"/>
          <p:cNvPicPr preferRelativeResize="0"/>
          <p:nvPr/>
        </p:nvPicPr>
        <p:blipFill rotWithShape="1">
          <a:blip r:embed="rId3">
            <a:alphaModFix/>
          </a:blip>
          <a:srcRect b="0" l="0" r="0" t="0"/>
          <a:stretch/>
        </p:blipFill>
        <p:spPr>
          <a:xfrm>
            <a:off x="6926470" y="924909"/>
            <a:ext cx="1435949" cy="1435949"/>
          </a:xfrm>
          <a:prstGeom prst="rect">
            <a:avLst/>
          </a:prstGeom>
          <a:noFill/>
          <a:ln>
            <a:noFill/>
          </a:ln>
        </p:spPr>
      </p:pic>
      <p:sp>
        <p:nvSpPr>
          <p:cNvPr id="841" name="Google Shape;841;p38"/>
          <p:cNvSpPr txBox="1"/>
          <p:nvPr>
            <p:ph idx="2" type="body"/>
          </p:nvPr>
        </p:nvSpPr>
        <p:spPr>
          <a:xfrm>
            <a:off x="3254497" y="2315438"/>
            <a:ext cx="2684100" cy="23685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400"/>
              <a:buNone/>
            </a:pPr>
            <a:r>
              <a:rPr b="1" lang="en-US">
                <a:solidFill>
                  <a:schemeClr val="accent1"/>
                </a:solidFill>
              </a:rPr>
              <a:t>Good leaders are advocates for technology</a:t>
            </a:r>
            <a:endParaRPr b="1">
              <a:solidFill>
                <a:schemeClr val="accent1"/>
              </a:solidFill>
            </a:endParaRPr>
          </a:p>
        </p:txBody>
      </p:sp>
      <p:sp>
        <p:nvSpPr>
          <p:cNvPr id="842" name="Google Shape;842;p38"/>
          <p:cNvSpPr txBox="1"/>
          <p:nvPr>
            <p:ph idx="2" type="body"/>
          </p:nvPr>
        </p:nvSpPr>
        <p:spPr>
          <a:xfrm>
            <a:off x="253890" y="2315438"/>
            <a:ext cx="2684100" cy="2903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400"/>
              <a:buNone/>
            </a:pPr>
            <a:r>
              <a:rPr b="1" lang="en-US">
                <a:solidFill>
                  <a:schemeClr val="accent1"/>
                </a:solidFill>
              </a:rPr>
              <a:t>There is a vast opportunity to do more, and to do better</a:t>
            </a:r>
            <a:endParaRPr b="1">
              <a:solidFill>
                <a:schemeClr val="accent1"/>
              </a:solidFill>
            </a:endParaRPr>
          </a:p>
          <a:p>
            <a:pPr indent="0" lvl="0" marL="1371600" rtl="0" algn="l">
              <a:lnSpc>
                <a:spcPct val="115000"/>
              </a:lnSpc>
              <a:spcBef>
                <a:spcPts val="1200"/>
              </a:spcBef>
              <a:spcAft>
                <a:spcPts val="0"/>
              </a:spcAft>
              <a:buClr>
                <a:schemeClr val="dk1"/>
              </a:buClr>
              <a:buSzPts val="1100"/>
              <a:buFont typeface="Arial"/>
              <a:buNone/>
            </a:pPr>
            <a:r>
              <a:t/>
            </a:r>
            <a:endParaRPr>
              <a:solidFill>
                <a:schemeClr val="accent1"/>
              </a:solidFill>
            </a:endParaRPr>
          </a:p>
          <a:p>
            <a:pPr indent="0" lvl="0" marL="0" rtl="0" algn="l">
              <a:lnSpc>
                <a:spcPct val="115000"/>
              </a:lnSpc>
              <a:spcBef>
                <a:spcPts val="1200"/>
              </a:spcBef>
              <a:spcAft>
                <a:spcPts val="1200"/>
              </a:spcAft>
              <a:buSzPts val="1400"/>
              <a:buNone/>
            </a:pPr>
            <a:r>
              <a:t/>
            </a:r>
            <a:endParaRPr>
              <a:solidFill>
                <a:schemeClr val="accent1"/>
              </a:solidFill>
            </a:endParaRPr>
          </a:p>
        </p:txBody>
      </p:sp>
      <p:pic>
        <p:nvPicPr>
          <p:cNvPr id="843" name="Google Shape;843;p38"/>
          <p:cNvPicPr preferRelativeResize="0"/>
          <p:nvPr/>
        </p:nvPicPr>
        <p:blipFill rotWithShape="1">
          <a:blip r:embed="rId4">
            <a:alphaModFix/>
          </a:blip>
          <a:srcRect b="0" l="0" r="0" t="0"/>
          <a:stretch/>
        </p:blipFill>
        <p:spPr>
          <a:xfrm>
            <a:off x="4195677" y="1112552"/>
            <a:ext cx="849628" cy="937527"/>
          </a:xfrm>
          <a:prstGeom prst="rect">
            <a:avLst/>
          </a:prstGeom>
          <a:noFill/>
          <a:ln>
            <a:noFill/>
          </a:ln>
        </p:spPr>
      </p:pic>
      <p:sp>
        <p:nvSpPr>
          <p:cNvPr id="844" name="Google Shape;844;p38"/>
          <p:cNvSpPr txBox="1"/>
          <p:nvPr/>
        </p:nvSpPr>
        <p:spPr>
          <a:xfrm>
            <a:off x="253890" y="3108897"/>
            <a:ext cx="2684100" cy="93358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You don’t need to do everything all at once</a:t>
            </a:r>
            <a:endParaRPr/>
          </a:p>
          <a:p>
            <a:pPr indent="-285750" lvl="0" marL="285750" marR="0" rtl="0" algn="l">
              <a:lnSpc>
                <a:spcPct val="100000"/>
              </a:lnSpc>
              <a:spcBef>
                <a:spcPts val="80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Leverage resources: Engage, online guidance, support</a:t>
            </a:r>
            <a:endParaRPr/>
          </a:p>
        </p:txBody>
      </p:sp>
      <p:sp>
        <p:nvSpPr>
          <p:cNvPr id="845" name="Google Shape;845;p38"/>
          <p:cNvSpPr txBox="1"/>
          <p:nvPr/>
        </p:nvSpPr>
        <p:spPr>
          <a:xfrm>
            <a:off x="3248335" y="3108897"/>
            <a:ext cx="2744312" cy="130292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Achieving greater transparency in forecasting &amp; reporting hold finance and business partners more accountable</a:t>
            </a:r>
            <a:endParaRPr/>
          </a:p>
          <a:p>
            <a:pPr indent="-285750" lvl="0" marL="285750" marR="0" rtl="0" algn="l">
              <a:lnSpc>
                <a:spcPct val="100000"/>
              </a:lnSpc>
              <a:spcBef>
                <a:spcPts val="80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Creates more trust</a:t>
            </a:r>
            <a:br>
              <a:rPr b="0" i="0" lang="en-US" sz="1200" u="none" cap="none" strike="noStrike">
                <a:solidFill>
                  <a:srgbClr val="000000"/>
                </a:solidFill>
                <a:latin typeface="DM Sans"/>
                <a:ea typeface="DM Sans"/>
                <a:cs typeface="DM Sans"/>
                <a:sym typeface="DM Sans"/>
              </a:rPr>
            </a:br>
            <a:r>
              <a:rPr b="0" i="0" lang="en-US" sz="1200" u="none" cap="none" strike="noStrike">
                <a:solidFill>
                  <a:srgbClr val="000000"/>
                </a:solidFill>
                <a:latin typeface="DM Sans"/>
                <a:ea typeface="DM Sans"/>
                <a:cs typeface="DM Sans"/>
                <a:sym typeface="DM Sans"/>
              </a:rPr>
              <a:t>in finance</a:t>
            </a:r>
            <a:endParaRPr/>
          </a:p>
        </p:txBody>
      </p:sp>
      <p:sp>
        <p:nvSpPr>
          <p:cNvPr id="846" name="Google Shape;846;p38"/>
          <p:cNvSpPr txBox="1"/>
          <p:nvPr/>
        </p:nvSpPr>
        <p:spPr>
          <a:xfrm>
            <a:off x="6385003" y="3108897"/>
            <a:ext cx="2424302" cy="140551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Embrace this change, and encourage building new skill sets</a:t>
            </a:r>
            <a:endParaRPr/>
          </a:p>
          <a:p>
            <a:pPr indent="-285750" lvl="0" marL="285750" marR="0" rtl="0" algn="l">
              <a:lnSpc>
                <a:spcPct val="100000"/>
              </a:lnSpc>
              <a:spcBef>
                <a:spcPts val="80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Finance Systems IT lead</a:t>
            </a:r>
            <a:endParaRPr/>
          </a:p>
          <a:p>
            <a:pPr indent="-285750" lvl="0" marL="285750" marR="0" rtl="0" algn="l">
              <a:lnSpc>
                <a:spcPct val="100000"/>
              </a:lnSpc>
              <a:spcBef>
                <a:spcPts val="800"/>
              </a:spcBef>
              <a:spcAft>
                <a:spcPts val="0"/>
              </a:spcAft>
              <a:buClr>
                <a:srgbClr val="000000"/>
              </a:buClr>
              <a:buSzPts val="1440"/>
              <a:buFont typeface="Arial"/>
              <a:buChar char="•"/>
            </a:pPr>
            <a:r>
              <a:rPr b="0" i="0" lang="en-US" sz="1200" u="none" cap="none" strike="noStrike">
                <a:solidFill>
                  <a:srgbClr val="000000"/>
                </a:solidFill>
                <a:latin typeface="DM Sans"/>
                <a:ea typeface="DM Sans"/>
                <a:cs typeface="DM Sans"/>
                <a:sym typeface="DM Sans"/>
              </a:rPr>
              <a:t>Bring in Non-Financial data for stronger analysis</a:t>
            </a:r>
            <a:endParaRPr/>
          </a:p>
        </p:txBody>
      </p:sp>
      <p:pic>
        <p:nvPicPr>
          <p:cNvPr id="847" name="Google Shape;847;p38"/>
          <p:cNvPicPr preferRelativeResize="0"/>
          <p:nvPr/>
        </p:nvPicPr>
        <p:blipFill rotWithShape="1">
          <a:blip r:embed="rId5">
            <a:alphaModFix/>
          </a:blip>
          <a:srcRect b="0" l="0" r="0" t="0"/>
          <a:stretch/>
        </p:blipFill>
        <p:spPr>
          <a:xfrm>
            <a:off x="1174962" y="1227956"/>
            <a:ext cx="841955" cy="8419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g2230ce36389_0_9"/>
          <p:cNvPicPr preferRelativeResize="0"/>
          <p:nvPr/>
        </p:nvPicPr>
        <p:blipFill>
          <a:blip r:embed="rId3">
            <a:alphaModFix/>
          </a:blip>
          <a:stretch>
            <a:fillRect/>
          </a:stretch>
        </p:blipFill>
        <p:spPr>
          <a:xfrm>
            <a:off x="238950" y="319300"/>
            <a:ext cx="8752649" cy="44607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5" name="Shape 395"/>
        <p:cNvGrpSpPr/>
        <p:nvPr/>
      </p:nvGrpSpPr>
      <p:grpSpPr>
        <a:xfrm>
          <a:off x="0" y="0"/>
          <a:ext cx="0" cy="0"/>
          <a:chOff x="0" y="0"/>
          <a:chExt cx="0" cy="0"/>
        </a:xfrm>
      </p:grpSpPr>
      <p:grpSp>
        <p:nvGrpSpPr>
          <p:cNvPr id="396" name="Google Shape;396;p4"/>
          <p:cNvGrpSpPr/>
          <p:nvPr/>
        </p:nvGrpSpPr>
        <p:grpSpPr>
          <a:xfrm>
            <a:off x="1204634" y="624034"/>
            <a:ext cx="6734732" cy="3895431"/>
            <a:chOff x="296450" y="322750"/>
            <a:chExt cx="7922692" cy="4582558"/>
          </a:xfrm>
        </p:grpSpPr>
        <p:pic>
          <p:nvPicPr>
            <p:cNvPr id="397" name="Google Shape;397;p4"/>
            <p:cNvPicPr preferRelativeResize="0"/>
            <p:nvPr/>
          </p:nvPicPr>
          <p:blipFill rotWithShape="1">
            <a:blip r:embed="rId3">
              <a:alphaModFix/>
            </a:blip>
            <a:srcRect b="0" l="0" r="0" t="0"/>
            <a:stretch/>
          </p:blipFill>
          <p:spPr>
            <a:xfrm>
              <a:off x="6008917" y="338174"/>
              <a:ext cx="2210225" cy="2461100"/>
            </a:xfrm>
            <a:prstGeom prst="rect">
              <a:avLst/>
            </a:prstGeom>
            <a:noFill/>
            <a:ln>
              <a:noFill/>
            </a:ln>
          </p:spPr>
        </p:pic>
        <p:pic>
          <p:nvPicPr>
            <p:cNvPr id="398" name="Google Shape;398;p4"/>
            <p:cNvPicPr preferRelativeResize="0"/>
            <p:nvPr/>
          </p:nvPicPr>
          <p:blipFill rotWithShape="1">
            <a:blip r:embed="rId4">
              <a:alphaModFix/>
            </a:blip>
            <a:srcRect b="0" l="0" r="0" t="0"/>
            <a:stretch/>
          </p:blipFill>
          <p:spPr>
            <a:xfrm>
              <a:off x="296450" y="1220300"/>
              <a:ext cx="2697001" cy="2702899"/>
            </a:xfrm>
            <a:prstGeom prst="rect">
              <a:avLst/>
            </a:prstGeom>
            <a:noFill/>
            <a:ln>
              <a:noFill/>
            </a:ln>
          </p:spPr>
        </p:pic>
        <p:pic>
          <p:nvPicPr>
            <p:cNvPr id="399" name="Google Shape;399;p4"/>
            <p:cNvPicPr preferRelativeResize="0"/>
            <p:nvPr/>
          </p:nvPicPr>
          <p:blipFill rotWithShape="1">
            <a:blip r:embed="rId5">
              <a:alphaModFix/>
            </a:blip>
            <a:srcRect b="0" l="0" r="0" t="0"/>
            <a:stretch/>
          </p:blipFill>
          <p:spPr>
            <a:xfrm>
              <a:off x="3087901" y="322750"/>
              <a:ext cx="2826566" cy="2205700"/>
            </a:xfrm>
            <a:prstGeom prst="rect">
              <a:avLst/>
            </a:prstGeom>
            <a:noFill/>
            <a:ln>
              <a:noFill/>
            </a:ln>
          </p:spPr>
        </p:pic>
        <p:pic>
          <p:nvPicPr>
            <p:cNvPr id="400" name="Google Shape;400;p4"/>
            <p:cNvPicPr preferRelativeResize="0"/>
            <p:nvPr/>
          </p:nvPicPr>
          <p:blipFill rotWithShape="1">
            <a:blip r:embed="rId6">
              <a:alphaModFix/>
            </a:blip>
            <a:srcRect b="0" l="0" r="0" t="0"/>
            <a:stretch/>
          </p:blipFill>
          <p:spPr>
            <a:xfrm>
              <a:off x="3087900" y="2612825"/>
              <a:ext cx="2826576" cy="2292483"/>
            </a:xfrm>
            <a:prstGeom prst="rect">
              <a:avLst/>
            </a:prstGeom>
            <a:noFill/>
            <a:ln>
              <a:noFill/>
            </a:ln>
          </p:spPr>
        </p:pic>
        <p:pic>
          <p:nvPicPr>
            <p:cNvPr id="401" name="Google Shape;401;p4"/>
            <p:cNvPicPr preferRelativeResize="0"/>
            <p:nvPr/>
          </p:nvPicPr>
          <p:blipFill rotWithShape="1">
            <a:blip r:embed="rId7">
              <a:alphaModFix/>
            </a:blip>
            <a:srcRect b="-871" l="12236" r="2893" t="871"/>
            <a:stretch/>
          </p:blipFill>
          <p:spPr>
            <a:xfrm>
              <a:off x="6008917" y="2900664"/>
              <a:ext cx="2210225" cy="2004644"/>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6" name="Shape 856"/>
        <p:cNvGrpSpPr/>
        <p:nvPr/>
      </p:nvGrpSpPr>
      <p:grpSpPr>
        <a:xfrm>
          <a:off x="0" y="0"/>
          <a:ext cx="0" cy="0"/>
          <a:chOff x="0" y="0"/>
          <a:chExt cx="0" cy="0"/>
        </a:xfrm>
      </p:grpSpPr>
      <p:sp>
        <p:nvSpPr>
          <p:cNvPr id="857" name="Google Shape;857;p39"/>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solidFill>
                  <a:schemeClr val="dk1"/>
                </a:solidFill>
              </a:rPr>
              <a:t>Questions?</a:t>
            </a:r>
            <a:endParaRPr>
              <a:solidFill>
                <a:schemeClr val="dk1"/>
              </a:solidFill>
            </a:endParaRPr>
          </a:p>
        </p:txBody>
      </p:sp>
      <p:sp>
        <p:nvSpPr>
          <p:cNvPr id="858" name="Google Shape;858;p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lang="en-US"/>
              <a:t>Q&amp;A with your speaker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2" name="Shape 862"/>
        <p:cNvGrpSpPr/>
        <p:nvPr/>
      </p:nvGrpSpPr>
      <p:grpSpPr>
        <a:xfrm>
          <a:off x="0" y="0"/>
          <a:ext cx="0" cy="0"/>
          <a:chOff x="0" y="0"/>
          <a:chExt cx="0" cy="0"/>
        </a:xfrm>
      </p:grpSpPr>
      <p:sp>
        <p:nvSpPr>
          <p:cNvPr id="863" name="Google Shape;863;p40"/>
          <p:cNvSpPr txBox="1"/>
          <p:nvPr/>
        </p:nvSpPr>
        <p:spPr>
          <a:xfrm>
            <a:off x="534500" y="2187000"/>
            <a:ext cx="28116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chemeClr val="lt1"/>
                </a:solidFill>
                <a:latin typeface="DM Sans"/>
                <a:ea typeface="DM Sans"/>
                <a:cs typeface="DM Sans"/>
                <a:sym typeface="DM Sans"/>
              </a:rPr>
              <a:t>Thank you!</a:t>
            </a:r>
            <a:endParaRPr b="1" i="0" sz="3800" u="none" cap="none" strike="noStrike">
              <a:solidFill>
                <a:schemeClr val="lt1"/>
              </a:solidFill>
              <a:latin typeface="DM Sans"/>
              <a:ea typeface="DM Sans"/>
              <a:cs typeface="DM Sans"/>
              <a:sym typeface="DM Sans"/>
            </a:endParaRPr>
          </a:p>
        </p:txBody>
      </p:sp>
      <p:sp>
        <p:nvSpPr>
          <p:cNvPr id="864" name="Google Shape;864;p40"/>
          <p:cNvSpPr txBox="1"/>
          <p:nvPr/>
        </p:nvSpPr>
        <p:spPr>
          <a:xfrm>
            <a:off x="3810725" y="1258200"/>
            <a:ext cx="2811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DM Sans"/>
                <a:ea typeface="DM Sans"/>
                <a:cs typeface="DM Sans"/>
                <a:sym typeface="DM Sans"/>
              </a:rPr>
              <a:t>Up Next</a:t>
            </a:r>
            <a:endParaRPr b="0" i="0" sz="1200" u="none" cap="none" strike="noStrike">
              <a:solidFill>
                <a:schemeClr val="lt1"/>
              </a:solidFill>
              <a:latin typeface="DM Sans"/>
              <a:ea typeface="DM Sans"/>
              <a:cs typeface="DM Sans"/>
              <a:sym typeface="DM Sans"/>
            </a:endParaRPr>
          </a:p>
        </p:txBody>
      </p:sp>
      <p:sp>
        <p:nvSpPr>
          <p:cNvPr id="865" name="Google Shape;865;p40"/>
          <p:cNvSpPr txBox="1"/>
          <p:nvPr/>
        </p:nvSpPr>
        <p:spPr>
          <a:xfrm>
            <a:off x="3810725" y="1627500"/>
            <a:ext cx="46626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DM Sans"/>
                <a:ea typeface="DM Sans"/>
                <a:cs typeface="DM Sans"/>
                <a:sym typeface="DM Sans"/>
              </a:rPr>
              <a:t>A Truckload of Financial Value: The Logistics of Moving from Excel to Automation at Merchants Fleet</a:t>
            </a:r>
            <a:endParaRPr b="1" i="0" sz="4500" u="none" cap="none" strike="noStrike">
              <a:solidFill>
                <a:schemeClr val="lt1"/>
              </a:solidFill>
              <a:latin typeface="DM Sans"/>
              <a:ea typeface="DM Sans"/>
              <a:cs typeface="DM Sans"/>
              <a:sym typeface="DM Sans"/>
            </a:endParaRPr>
          </a:p>
        </p:txBody>
      </p:sp>
      <p:sp>
        <p:nvSpPr>
          <p:cNvPr id="866" name="Google Shape;866;p40"/>
          <p:cNvSpPr txBox="1"/>
          <p:nvPr/>
        </p:nvSpPr>
        <p:spPr>
          <a:xfrm>
            <a:off x="3810725" y="3197400"/>
            <a:ext cx="4203600" cy="68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200"/>
              </a:spcAft>
              <a:buClr>
                <a:srgbClr val="000000"/>
              </a:buClr>
              <a:buSzPts val="1800"/>
              <a:buFont typeface="Arial"/>
              <a:buNone/>
            </a:pPr>
            <a:r>
              <a:rPr b="0" i="0" lang="en-US" sz="1800" u="none" cap="none" strike="noStrike">
                <a:solidFill>
                  <a:srgbClr val="FFFCF8"/>
                </a:solidFill>
                <a:latin typeface="DM Sans"/>
                <a:ea typeface="DM Sans"/>
                <a:cs typeface="DM Sans"/>
                <a:sym typeface="DM Sans"/>
              </a:rPr>
              <a:t>Russ Bonilla</a:t>
            </a:r>
            <a:br>
              <a:rPr b="0" i="0" lang="en-US" sz="2000" u="none" cap="none" strike="noStrike">
                <a:solidFill>
                  <a:srgbClr val="FFFCF8"/>
                </a:solidFill>
                <a:latin typeface="DM Sans"/>
                <a:ea typeface="DM Sans"/>
                <a:cs typeface="DM Sans"/>
                <a:sym typeface="DM Sans"/>
              </a:rPr>
            </a:br>
            <a:r>
              <a:rPr b="0" i="0" lang="en-US" sz="1200" u="none" cap="none" strike="noStrike">
                <a:solidFill>
                  <a:srgbClr val="FFFCF8"/>
                </a:solidFill>
                <a:latin typeface="DM Sans"/>
                <a:ea typeface="DM Sans"/>
                <a:cs typeface="DM Sans"/>
                <a:sym typeface="DM Sans"/>
              </a:rPr>
              <a:t>Director Financial Planning &amp; Analysis; Merchants Fleet</a:t>
            </a:r>
            <a:endParaRPr b="0" i="0" sz="1200" u="none" cap="none" strike="noStrike">
              <a:solidFill>
                <a:srgbClr val="FFFCF8"/>
              </a:solidFill>
              <a:latin typeface="DM Sans"/>
              <a:ea typeface="DM Sans"/>
              <a:cs typeface="DM Sans"/>
              <a:sym typeface="DM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0" name="Shape 870"/>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
          <p:cNvSpPr txBox="1"/>
          <p:nvPr/>
        </p:nvSpPr>
        <p:spPr>
          <a:xfrm>
            <a:off x="4875894" y="2815125"/>
            <a:ext cx="3892125" cy="237113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chemeClr val="lt1"/>
              </a:solidFill>
              <a:latin typeface="DM Sans"/>
              <a:ea typeface="DM Sans"/>
              <a:cs typeface="DM Sans"/>
              <a:sym typeface="DM Sans"/>
            </a:endParaRPr>
          </a:p>
          <a:p>
            <a:pPr indent="0" lvl="0" marL="0" marR="0" rtl="0" algn="ctr">
              <a:lnSpc>
                <a:spcPct val="100000"/>
              </a:lnSpc>
              <a:spcBef>
                <a:spcPts val="1500"/>
              </a:spcBef>
              <a:spcAft>
                <a:spcPts val="0"/>
              </a:spcAft>
              <a:buClr>
                <a:schemeClr val="dk1"/>
              </a:buClr>
              <a:buSzPts val="1100"/>
              <a:buFont typeface="Arial"/>
              <a:buNone/>
            </a:pPr>
            <a:r>
              <a:rPr b="0" i="0" lang="en-US" sz="1200" u="none" cap="none" strike="noStrike">
                <a:solidFill>
                  <a:schemeClr val="lt1"/>
                </a:solidFill>
                <a:latin typeface="DM Sans"/>
                <a:ea typeface="DM Sans"/>
                <a:cs typeface="DM Sans"/>
                <a:sym typeface="DM Sans"/>
              </a:rPr>
              <a:t>Corporate clients use Ten’s offline and online services to acquire, engage and retain affluent,</a:t>
            </a:r>
            <a:br>
              <a:rPr b="0" i="0" lang="en-US" sz="1200" u="none" cap="none" strike="noStrike">
                <a:solidFill>
                  <a:schemeClr val="lt1"/>
                </a:solidFill>
                <a:latin typeface="DM Sans"/>
                <a:ea typeface="DM Sans"/>
                <a:cs typeface="DM Sans"/>
                <a:sym typeface="DM Sans"/>
              </a:rPr>
            </a:br>
            <a:r>
              <a:rPr b="0" i="0" lang="en-US" sz="1200" u="none" cap="none" strike="noStrike">
                <a:solidFill>
                  <a:schemeClr val="lt1"/>
                </a:solidFill>
                <a:latin typeface="DM Sans"/>
                <a:ea typeface="DM Sans"/>
                <a:cs typeface="DM Sans"/>
                <a:sym typeface="DM Sans"/>
              </a:rPr>
              <a:t>high-net-worth customers and valued employees. </a:t>
            </a:r>
            <a:endParaRPr b="0" i="0" sz="1200" u="none" cap="none" strike="noStrike">
              <a:solidFill>
                <a:schemeClr val="lt1"/>
              </a:solidFill>
              <a:latin typeface="DM Sans"/>
              <a:ea typeface="DM Sans"/>
              <a:cs typeface="DM Sans"/>
              <a:sym typeface="DM Sans"/>
            </a:endParaRPr>
          </a:p>
          <a:p>
            <a:pPr indent="0" lvl="0" marL="0" marR="0" rtl="0" algn="ctr">
              <a:lnSpc>
                <a:spcPct val="100000"/>
              </a:lnSpc>
              <a:spcBef>
                <a:spcPts val="1100"/>
              </a:spcBef>
              <a:spcAft>
                <a:spcPts val="0"/>
              </a:spcAft>
              <a:buClr>
                <a:schemeClr val="dk1"/>
              </a:buClr>
              <a:buSzPts val="1100"/>
              <a:buFont typeface="Arial"/>
              <a:buNone/>
            </a:pPr>
            <a:r>
              <a:rPr b="0" i="0" lang="en-US" sz="1200" u="none" cap="none" strike="noStrike">
                <a:solidFill>
                  <a:schemeClr val="lt1"/>
                </a:solidFill>
                <a:latin typeface="DM Sans"/>
                <a:ea typeface="DM Sans"/>
                <a:cs typeface="DM Sans"/>
                <a:sym typeface="DM Sans"/>
              </a:rPr>
              <a:t>The service drives critical customer metrics, including Revenue growth and Net Promoter Score, and supports digital transformation initiatives. </a:t>
            </a:r>
            <a:endParaRPr b="0" i="0" sz="1200" u="none" cap="none" strike="noStrike">
              <a:solidFill>
                <a:schemeClr val="lt1"/>
              </a:solidFill>
              <a:latin typeface="DM Sans"/>
              <a:ea typeface="DM Sans"/>
              <a:cs typeface="DM Sans"/>
              <a:sym typeface="DM Sans"/>
            </a:endParaRPr>
          </a:p>
          <a:p>
            <a:pPr indent="0" lvl="0" marL="0" marR="0" rtl="0" algn="ctr">
              <a:lnSpc>
                <a:spcPct val="115000"/>
              </a:lnSpc>
              <a:spcBef>
                <a:spcPts val="1100"/>
              </a:spcBef>
              <a:spcAft>
                <a:spcPts val="1200"/>
              </a:spcAft>
              <a:buClr>
                <a:schemeClr val="dk1"/>
              </a:buClr>
              <a:buSzPts val="1100"/>
              <a:buFont typeface="Arial"/>
              <a:buNone/>
            </a:pPr>
            <a:r>
              <a:t/>
            </a:r>
            <a:endParaRPr b="0" i="0" sz="1500" u="none" cap="none" strike="noStrike">
              <a:solidFill>
                <a:schemeClr val="lt1"/>
              </a:solidFill>
              <a:latin typeface="DM Sans"/>
              <a:ea typeface="DM Sans"/>
              <a:cs typeface="DM Sans"/>
              <a:sym typeface="DM Sans"/>
            </a:endParaRPr>
          </a:p>
        </p:txBody>
      </p:sp>
      <p:pic>
        <p:nvPicPr>
          <p:cNvPr id="407" name="Google Shape;407;p5"/>
          <p:cNvPicPr preferRelativeResize="0"/>
          <p:nvPr/>
        </p:nvPicPr>
        <p:blipFill rotWithShape="1">
          <a:blip r:embed="rId3">
            <a:alphaModFix/>
          </a:blip>
          <a:srcRect b="0" l="0" r="0" t="0"/>
          <a:stretch/>
        </p:blipFill>
        <p:spPr>
          <a:xfrm>
            <a:off x="1154501" y="375583"/>
            <a:ext cx="2262999" cy="1229563"/>
          </a:xfrm>
          <a:prstGeom prst="rect">
            <a:avLst/>
          </a:prstGeom>
          <a:noFill/>
          <a:ln>
            <a:noFill/>
          </a:ln>
        </p:spPr>
      </p:pic>
      <p:pic>
        <p:nvPicPr>
          <p:cNvPr id="408" name="Google Shape;408;p5"/>
          <p:cNvPicPr preferRelativeResize="0"/>
          <p:nvPr/>
        </p:nvPicPr>
        <p:blipFill rotWithShape="1">
          <a:blip r:embed="rId4">
            <a:alphaModFix/>
          </a:blip>
          <a:srcRect b="0" l="0" r="0" t="0"/>
          <a:stretch/>
        </p:blipFill>
        <p:spPr>
          <a:xfrm>
            <a:off x="4185775" y="-378975"/>
            <a:ext cx="5938976" cy="3458925"/>
          </a:xfrm>
          <a:prstGeom prst="rect">
            <a:avLst/>
          </a:prstGeom>
          <a:noFill/>
          <a:ln>
            <a:noFill/>
          </a:ln>
        </p:spPr>
      </p:pic>
      <p:sp>
        <p:nvSpPr>
          <p:cNvPr id="409" name="Google Shape;409;p5"/>
          <p:cNvSpPr txBox="1"/>
          <p:nvPr/>
        </p:nvSpPr>
        <p:spPr>
          <a:xfrm>
            <a:off x="4646057" y="-378968"/>
            <a:ext cx="2175900" cy="202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10" name="Google Shape;410;p5"/>
          <p:cNvSpPr txBox="1"/>
          <p:nvPr/>
        </p:nvSpPr>
        <p:spPr>
          <a:xfrm>
            <a:off x="527838" y="1605146"/>
            <a:ext cx="3516325" cy="111566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1500"/>
              </a:spcAft>
              <a:buClr>
                <a:srgbClr val="000000"/>
              </a:buClr>
              <a:buSzPts val="1200"/>
              <a:buFont typeface="Arial"/>
              <a:buNone/>
            </a:pPr>
            <a:r>
              <a:rPr b="0" i="0" lang="en-US" sz="1200" u="none" cap="none" strike="noStrike">
                <a:solidFill>
                  <a:schemeClr val="dk1"/>
                </a:solidFill>
                <a:latin typeface="DM Sans"/>
                <a:ea typeface="DM Sans"/>
                <a:cs typeface="DM Sans"/>
                <a:sym typeface="DM Sans"/>
              </a:rPr>
              <a:t>Our lifestyle and travel concierge service is offered to some of the most valuable customers of the world's leading private banks, premium financial services and luxury brands.</a:t>
            </a:r>
            <a:endParaRPr b="0" i="0" sz="1400" u="none" cap="none" strike="noStrike">
              <a:solidFill>
                <a:schemeClr val="dk1"/>
              </a:solidFill>
              <a:latin typeface="Arial"/>
              <a:ea typeface="Arial"/>
              <a:cs typeface="Arial"/>
              <a:sym typeface="Arial"/>
            </a:endParaRPr>
          </a:p>
        </p:txBody>
      </p:sp>
      <p:grpSp>
        <p:nvGrpSpPr>
          <p:cNvPr id="411" name="Google Shape;411;p5"/>
          <p:cNvGrpSpPr/>
          <p:nvPr/>
        </p:nvGrpSpPr>
        <p:grpSpPr>
          <a:xfrm>
            <a:off x="464312" y="2759040"/>
            <a:ext cx="3643377" cy="1374063"/>
            <a:chOff x="542398" y="2949677"/>
            <a:chExt cx="3643377" cy="1374063"/>
          </a:xfrm>
        </p:grpSpPr>
        <p:sp>
          <p:nvSpPr>
            <p:cNvPr id="412" name="Google Shape;412;p5"/>
            <p:cNvSpPr/>
            <p:nvPr/>
          </p:nvSpPr>
          <p:spPr>
            <a:xfrm>
              <a:off x="542398" y="2949677"/>
              <a:ext cx="1704273" cy="60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DM Sans"/>
                  <a:ea typeface="DM Sans"/>
                  <a:cs typeface="DM Sans"/>
                  <a:sym typeface="DM Sans"/>
                </a:rPr>
                <a:t>Headquartered</a:t>
              </a:r>
              <a:br>
                <a:rPr b="0" i="0" lang="en-US" sz="1400" u="none" cap="none" strike="noStrike">
                  <a:solidFill>
                    <a:schemeClr val="dk1"/>
                  </a:solidFill>
                  <a:latin typeface="DM Sans"/>
                  <a:ea typeface="DM Sans"/>
                  <a:cs typeface="DM Sans"/>
                  <a:sym typeface="DM Sans"/>
                </a:rPr>
              </a:br>
              <a:r>
                <a:rPr b="1" i="0" lang="en-US" sz="1400" u="none" cap="none" strike="noStrike">
                  <a:solidFill>
                    <a:schemeClr val="accent1"/>
                  </a:solidFill>
                  <a:latin typeface="DM Sans"/>
                  <a:ea typeface="DM Sans"/>
                  <a:cs typeface="DM Sans"/>
                  <a:sym typeface="DM Sans"/>
                </a:rPr>
                <a:t>London, UK</a:t>
              </a:r>
              <a:endParaRPr/>
            </a:p>
          </p:txBody>
        </p:sp>
        <p:sp>
          <p:nvSpPr>
            <p:cNvPr id="413" name="Google Shape;413;p5"/>
            <p:cNvSpPr/>
            <p:nvPr/>
          </p:nvSpPr>
          <p:spPr>
            <a:xfrm>
              <a:off x="2472971" y="2949677"/>
              <a:ext cx="1704273" cy="60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DM Sans"/>
                  <a:ea typeface="DM Sans"/>
                  <a:cs typeface="DM Sans"/>
                  <a:sym typeface="DM Sans"/>
                </a:rPr>
                <a:t>Employees</a:t>
              </a:r>
              <a:br>
                <a:rPr b="0" i="0" lang="en-US" sz="1400" u="none" cap="none" strike="noStrike">
                  <a:solidFill>
                    <a:schemeClr val="dk1"/>
                  </a:solidFill>
                  <a:latin typeface="DM Sans"/>
                  <a:ea typeface="DM Sans"/>
                  <a:cs typeface="DM Sans"/>
                  <a:sym typeface="DM Sans"/>
                </a:rPr>
              </a:br>
              <a:r>
                <a:rPr b="1" i="0" lang="en-US" sz="1400" u="none" cap="none" strike="noStrike">
                  <a:solidFill>
                    <a:schemeClr val="accent1"/>
                  </a:solidFill>
                  <a:latin typeface="DM Sans"/>
                  <a:ea typeface="DM Sans"/>
                  <a:cs typeface="DM Sans"/>
                  <a:sym typeface="DM Sans"/>
                </a:rPr>
                <a:t>1,300</a:t>
              </a:r>
              <a:endParaRPr/>
            </a:p>
          </p:txBody>
        </p:sp>
        <p:sp>
          <p:nvSpPr>
            <p:cNvPr id="414" name="Google Shape;414;p5"/>
            <p:cNvSpPr/>
            <p:nvPr/>
          </p:nvSpPr>
          <p:spPr>
            <a:xfrm>
              <a:off x="547592" y="3720849"/>
              <a:ext cx="1704273" cy="60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DM Sans"/>
                  <a:ea typeface="DM Sans"/>
                  <a:cs typeface="DM Sans"/>
                  <a:sym typeface="DM Sans"/>
                </a:rPr>
                <a:t>Office Locations</a:t>
              </a:r>
              <a:br>
                <a:rPr b="0" i="0" lang="en-US" sz="1400" u="none" cap="none" strike="noStrike">
                  <a:solidFill>
                    <a:schemeClr val="dk1"/>
                  </a:solidFill>
                  <a:latin typeface="DM Sans"/>
                  <a:ea typeface="DM Sans"/>
                  <a:cs typeface="DM Sans"/>
                  <a:sym typeface="DM Sans"/>
                </a:rPr>
              </a:br>
              <a:r>
                <a:rPr b="1" i="0" lang="en-US" sz="1400" u="none" cap="none" strike="noStrike">
                  <a:solidFill>
                    <a:schemeClr val="accent1"/>
                  </a:solidFill>
                  <a:latin typeface="DM Sans"/>
                  <a:ea typeface="DM Sans"/>
                  <a:cs typeface="DM Sans"/>
                  <a:sym typeface="DM Sans"/>
                </a:rPr>
                <a:t>22</a:t>
              </a:r>
              <a:endParaRPr/>
            </a:p>
          </p:txBody>
        </p:sp>
        <p:sp>
          <p:nvSpPr>
            <p:cNvPr id="415" name="Google Shape;415;p5"/>
            <p:cNvSpPr/>
            <p:nvPr/>
          </p:nvSpPr>
          <p:spPr>
            <a:xfrm>
              <a:off x="2481502" y="3723440"/>
              <a:ext cx="1704273" cy="60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DM Sans"/>
                  <a:ea typeface="DM Sans"/>
                  <a:cs typeface="DM Sans"/>
                  <a:sym typeface="DM Sans"/>
                </a:rPr>
                <a:t>Planful Users</a:t>
              </a:r>
              <a:br>
                <a:rPr b="0" i="0" lang="en-US" sz="1400" u="none" cap="none" strike="noStrike">
                  <a:solidFill>
                    <a:schemeClr val="dk1"/>
                  </a:solidFill>
                  <a:latin typeface="DM Sans"/>
                  <a:ea typeface="DM Sans"/>
                  <a:cs typeface="DM Sans"/>
                  <a:sym typeface="DM Sans"/>
                </a:rPr>
              </a:br>
              <a:r>
                <a:rPr b="1" i="0" lang="en-US" sz="1400" u="none" cap="none" strike="noStrike">
                  <a:solidFill>
                    <a:schemeClr val="accent1"/>
                  </a:solidFill>
                  <a:latin typeface="DM Sans"/>
                  <a:ea typeface="DM Sans"/>
                  <a:cs typeface="DM Sans"/>
                  <a:sym typeface="DM Sans"/>
                </a:rPr>
                <a:t>8</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Proposition for Members</a:t>
            </a:r>
            <a:endParaRPr/>
          </a:p>
        </p:txBody>
      </p:sp>
      <p:sp>
        <p:nvSpPr>
          <p:cNvPr id="421" name="Google Shape;421;p6"/>
          <p:cNvSpPr txBox="1"/>
          <p:nvPr/>
        </p:nvSpPr>
        <p:spPr>
          <a:xfrm>
            <a:off x="307088" y="1998475"/>
            <a:ext cx="1343100" cy="2701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accent1"/>
                </a:solidFill>
                <a:latin typeface="DM Sans"/>
                <a:ea typeface="DM Sans"/>
                <a:cs typeface="DM Sans"/>
                <a:sym typeface="DM Sans"/>
              </a:rPr>
              <a:t>Travel</a:t>
            </a:r>
            <a:endParaRPr/>
          </a:p>
          <a:p>
            <a:pPr indent="-182880" lvl="0" marL="182880" marR="0" rtl="0" algn="l">
              <a:lnSpc>
                <a:spcPct val="100000"/>
              </a:lnSpc>
              <a:spcBef>
                <a:spcPts val="15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Full Travel service IATA licensed</a:t>
            </a:r>
            <a:endParaRPr/>
          </a:p>
          <a:p>
            <a:pPr indent="-182880" lvl="0" marL="182880" marR="0" rtl="0" algn="l">
              <a:lnSpc>
                <a:spcPct val="100000"/>
              </a:lnSpc>
              <a:spcBef>
                <a:spcPts val="600"/>
              </a:spcBef>
              <a:spcAft>
                <a:spcPts val="0"/>
              </a:spcAft>
              <a:buClr>
                <a:srgbClr val="000000"/>
              </a:buClr>
              <a:buSzPts val="800"/>
              <a:buChar char="•"/>
            </a:pPr>
            <a:r>
              <a:rPr b="1" i="0" lang="en-US" sz="800" u="none" cap="none" strike="noStrike">
                <a:solidFill>
                  <a:srgbClr val="000000"/>
                </a:solidFill>
                <a:latin typeface="DM Sans"/>
                <a:ea typeface="DM Sans"/>
                <a:cs typeface="DM Sans"/>
                <a:sym typeface="DM Sans"/>
              </a:rPr>
              <a:t>Exclusive benefits at 4000+ 4*/5* hotels</a:t>
            </a:r>
            <a:endParaRPr b="1"/>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15% off at 650,000 hotels</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Exclusively negotiated discounted flights and car hire with benefits</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Tailormade holidays</a:t>
            </a:r>
            <a:endParaRPr/>
          </a:p>
          <a:p>
            <a:pPr indent="-182880" lvl="0" marL="182880" marR="0" rtl="0" algn="l">
              <a:lnSpc>
                <a:spcPct val="100000"/>
              </a:lnSpc>
              <a:spcBef>
                <a:spcPts val="600"/>
              </a:spcBef>
              <a:spcAft>
                <a:spcPts val="0"/>
              </a:spcAft>
              <a:buClr>
                <a:srgbClr val="000000"/>
              </a:buClr>
              <a:buSzPts val="800"/>
              <a:buChar char="•"/>
            </a:pPr>
            <a:r>
              <a:rPr b="1" i="0" lang="en-US" sz="800" u="none" cap="none" strike="noStrike">
                <a:solidFill>
                  <a:srgbClr val="000000"/>
                </a:solidFill>
                <a:latin typeface="DM Sans"/>
                <a:ea typeface="DM Sans"/>
                <a:cs typeface="DM Sans"/>
                <a:sym typeface="DM Sans"/>
              </a:rPr>
              <a:t>Private Jets / Yachts</a:t>
            </a:r>
            <a:endParaRPr b="1"/>
          </a:p>
        </p:txBody>
      </p:sp>
      <p:sp>
        <p:nvSpPr>
          <p:cNvPr id="422" name="Google Shape;422;p6"/>
          <p:cNvSpPr txBox="1"/>
          <p:nvPr/>
        </p:nvSpPr>
        <p:spPr>
          <a:xfrm>
            <a:off x="1748151" y="1998475"/>
            <a:ext cx="1329000" cy="20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accent1"/>
                </a:solidFill>
                <a:latin typeface="DM Sans"/>
                <a:ea typeface="DM Sans"/>
                <a:cs typeface="DM Sans"/>
                <a:sym typeface="DM Sans"/>
              </a:rPr>
              <a:t>Dining</a:t>
            </a:r>
            <a:endParaRPr/>
          </a:p>
          <a:p>
            <a:pPr indent="-182880" lvl="0" marL="182880" marR="0" rtl="0" algn="l">
              <a:lnSpc>
                <a:spcPct val="100000"/>
              </a:lnSpc>
              <a:spcBef>
                <a:spcPts val="1500"/>
              </a:spcBef>
              <a:spcAft>
                <a:spcPts val="0"/>
              </a:spcAft>
              <a:buClr>
                <a:srgbClr val="000000"/>
              </a:buClr>
              <a:buSzPts val="800"/>
              <a:buChar char="•"/>
            </a:pPr>
            <a:r>
              <a:rPr b="1" i="0" lang="en-US" sz="800" u="none" cap="none" strike="noStrike">
                <a:solidFill>
                  <a:srgbClr val="000000"/>
                </a:solidFill>
                <a:latin typeface="DM Sans"/>
                <a:ea typeface="DM Sans"/>
                <a:cs typeface="DM Sans"/>
                <a:sym typeface="DM Sans"/>
              </a:rPr>
              <a:t>Held Tables, priority access and exclusive benefits at thousands of </a:t>
            </a:r>
            <a:br>
              <a:rPr b="1" i="0" lang="en-US" sz="800" u="none" cap="none" strike="noStrike">
                <a:solidFill>
                  <a:srgbClr val="000000"/>
                </a:solidFill>
                <a:latin typeface="DM Sans"/>
                <a:ea typeface="DM Sans"/>
                <a:cs typeface="DM Sans"/>
                <a:sym typeface="DM Sans"/>
              </a:rPr>
            </a:br>
            <a:r>
              <a:rPr b="1" i="0" lang="en-US" sz="800" u="none" cap="none" strike="noStrike">
                <a:solidFill>
                  <a:srgbClr val="000000"/>
                </a:solidFill>
                <a:latin typeface="DM Sans"/>
                <a:ea typeface="DM Sans"/>
                <a:cs typeface="DM Sans"/>
                <a:sym typeface="DM Sans"/>
              </a:rPr>
              <a:t>the world’s best restaurants</a:t>
            </a:r>
            <a:endParaRPr b="1"/>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11,500+ restaurants</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Industry insights and expertise</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Exclusive hosted events</a:t>
            </a:r>
            <a:endParaRPr/>
          </a:p>
        </p:txBody>
      </p:sp>
      <p:sp>
        <p:nvSpPr>
          <p:cNvPr id="423" name="Google Shape;423;p6"/>
          <p:cNvSpPr txBox="1"/>
          <p:nvPr/>
        </p:nvSpPr>
        <p:spPr>
          <a:xfrm>
            <a:off x="3193826" y="1998475"/>
            <a:ext cx="1329000" cy="290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accent1"/>
                </a:solidFill>
                <a:latin typeface="DM Sans"/>
                <a:ea typeface="DM Sans"/>
                <a:cs typeface="DM Sans"/>
                <a:sym typeface="DM Sans"/>
              </a:rPr>
              <a:t>Entertainment</a:t>
            </a:r>
            <a:endParaRPr/>
          </a:p>
          <a:p>
            <a:pPr indent="-182880" lvl="0" marL="182880" marR="0" rtl="0" algn="l">
              <a:lnSpc>
                <a:spcPct val="100000"/>
              </a:lnSpc>
              <a:spcBef>
                <a:spcPts val="1500"/>
              </a:spcBef>
              <a:spcAft>
                <a:spcPts val="0"/>
              </a:spcAft>
              <a:buClr>
                <a:srgbClr val="000000"/>
              </a:buClr>
              <a:buSzPts val="800"/>
              <a:buChar char="•"/>
            </a:pPr>
            <a:r>
              <a:rPr b="1" i="0" lang="en-US" sz="800" u="none" cap="none" strike="noStrike">
                <a:solidFill>
                  <a:srgbClr val="000000"/>
                </a:solidFill>
                <a:latin typeface="DM Sans"/>
                <a:ea typeface="DM Sans"/>
                <a:cs typeface="DM Sans"/>
                <a:sym typeface="DM Sans"/>
              </a:rPr>
              <a:t>Access to the best seats, VIP packages and face value tickets, not available to the general public or sold out</a:t>
            </a:r>
            <a:endParaRPr b="1"/>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Partnerships with the O2, Royal Opera House,</a:t>
            </a:r>
            <a:r>
              <a:rPr b="1" i="0" lang="en-US" sz="800" u="none" cap="none" strike="noStrike">
                <a:solidFill>
                  <a:srgbClr val="000000"/>
                </a:solidFill>
                <a:latin typeface="DM Sans"/>
                <a:ea typeface="DM Sans"/>
                <a:cs typeface="DM Sans"/>
                <a:sym typeface="DM Sans"/>
              </a:rPr>
              <a:t> Chase Centre San Francisco</a:t>
            </a:r>
            <a:r>
              <a:rPr b="0" i="0" lang="en-US" sz="800" u="none" cap="none" strike="noStrike">
                <a:solidFill>
                  <a:srgbClr val="000000"/>
                </a:solidFill>
                <a:latin typeface="DM Sans"/>
                <a:ea typeface="DM Sans"/>
                <a:cs typeface="DM Sans"/>
                <a:sym typeface="DM Sans"/>
              </a:rPr>
              <a:t> and more</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Guaranteed inventory at desirable events in key cities</a:t>
            </a:r>
            <a:endParaRPr/>
          </a:p>
          <a:p>
            <a:pPr indent="-132080" lvl="0" marL="182880" marR="0" rtl="0" algn="l">
              <a:lnSpc>
                <a:spcPct val="100000"/>
              </a:lnSpc>
              <a:spcBef>
                <a:spcPts val="1500"/>
              </a:spcBef>
              <a:spcAft>
                <a:spcPts val="0"/>
              </a:spcAft>
              <a:buClr>
                <a:srgbClr val="000000"/>
              </a:buClr>
              <a:buSzPts val="800"/>
              <a:buFont typeface="Arial"/>
              <a:buNone/>
            </a:pPr>
            <a:r>
              <a:t/>
            </a:r>
            <a:endParaRPr b="0" i="0" sz="800" u="none" cap="none" strike="noStrike">
              <a:solidFill>
                <a:srgbClr val="000000"/>
              </a:solidFill>
              <a:latin typeface="DM Sans"/>
              <a:ea typeface="DM Sans"/>
              <a:cs typeface="DM Sans"/>
              <a:sym typeface="DM Sans"/>
            </a:endParaRPr>
          </a:p>
        </p:txBody>
      </p:sp>
      <p:sp>
        <p:nvSpPr>
          <p:cNvPr id="424" name="Google Shape;424;p6"/>
          <p:cNvSpPr txBox="1"/>
          <p:nvPr/>
        </p:nvSpPr>
        <p:spPr>
          <a:xfrm>
            <a:off x="4621053" y="1998475"/>
            <a:ext cx="1329121" cy="21236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accent1"/>
                </a:solidFill>
                <a:latin typeface="DM Sans"/>
                <a:ea typeface="DM Sans"/>
                <a:cs typeface="DM Sans"/>
                <a:sym typeface="DM Sans"/>
              </a:rPr>
              <a:t>Luxury Retail</a:t>
            </a:r>
            <a:endParaRPr/>
          </a:p>
          <a:p>
            <a:pPr indent="-182880" lvl="0" marL="182880" marR="0" rtl="0" algn="l">
              <a:lnSpc>
                <a:spcPct val="100000"/>
              </a:lnSpc>
              <a:spcBef>
                <a:spcPts val="15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Personal shopping</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Sourcing coveted products such as handbags, watches, jewelry</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Exclusive offers on luxury lifestyle brands</a:t>
            </a:r>
            <a:endParaRPr/>
          </a:p>
          <a:p>
            <a:pPr indent="-132080" lvl="0" marL="182880" marR="0" rtl="0" algn="l">
              <a:lnSpc>
                <a:spcPct val="100000"/>
              </a:lnSpc>
              <a:spcBef>
                <a:spcPts val="600"/>
              </a:spcBef>
              <a:spcAft>
                <a:spcPts val="0"/>
              </a:spcAft>
              <a:buClr>
                <a:srgbClr val="000000"/>
              </a:buClr>
              <a:buSzPts val="800"/>
              <a:buFont typeface="Arial"/>
              <a:buNone/>
            </a:pPr>
            <a:r>
              <a:t/>
            </a:r>
            <a:endParaRPr b="0" i="0" sz="800" u="none" cap="none" strike="noStrike">
              <a:solidFill>
                <a:srgbClr val="000000"/>
              </a:solidFill>
              <a:latin typeface="DM Sans"/>
              <a:ea typeface="DM Sans"/>
              <a:cs typeface="DM Sans"/>
              <a:sym typeface="DM Sans"/>
            </a:endParaRPr>
          </a:p>
          <a:p>
            <a:pPr indent="-132080" lvl="0" marL="182880" marR="0" rtl="0" algn="l">
              <a:lnSpc>
                <a:spcPct val="100000"/>
              </a:lnSpc>
              <a:spcBef>
                <a:spcPts val="1500"/>
              </a:spcBef>
              <a:spcAft>
                <a:spcPts val="0"/>
              </a:spcAft>
              <a:buClr>
                <a:srgbClr val="000000"/>
              </a:buClr>
              <a:buSzPts val="800"/>
              <a:buFont typeface="Arial"/>
              <a:buNone/>
            </a:pPr>
            <a:r>
              <a:t/>
            </a:r>
            <a:endParaRPr b="0" i="0" sz="800" u="none" cap="none" strike="noStrike">
              <a:solidFill>
                <a:srgbClr val="000000"/>
              </a:solidFill>
              <a:latin typeface="DM Sans"/>
              <a:ea typeface="DM Sans"/>
              <a:cs typeface="DM Sans"/>
              <a:sym typeface="DM Sans"/>
            </a:endParaRPr>
          </a:p>
        </p:txBody>
      </p:sp>
      <p:sp>
        <p:nvSpPr>
          <p:cNvPr id="425" name="Google Shape;425;p6"/>
          <p:cNvSpPr txBox="1"/>
          <p:nvPr/>
        </p:nvSpPr>
        <p:spPr>
          <a:xfrm>
            <a:off x="6062116" y="1991318"/>
            <a:ext cx="1329121" cy="150041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accent1"/>
                </a:solidFill>
                <a:latin typeface="DM Sans"/>
                <a:ea typeface="DM Sans"/>
                <a:cs typeface="DM Sans"/>
                <a:sym typeface="DM Sans"/>
              </a:rPr>
              <a:t>Experiences</a:t>
            </a:r>
            <a:br>
              <a:rPr b="1" i="0" lang="en-US" sz="1200" u="none" cap="none" strike="noStrike">
                <a:solidFill>
                  <a:schemeClr val="accent1"/>
                </a:solidFill>
                <a:latin typeface="DM Sans"/>
                <a:ea typeface="DM Sans"/>
                <a:cs typeface="DM Sans"/>
                <a:sym typeface="DM Sans"/>
              </a:rPr>
            </a:br>
            <a:r>
              <a:rPr b="1" i="0" lang="en-US" sz="1200" u="none" cap="none" strike="noStrike">
                <a:solidFill>
                  <a:schemeClr val="accent1"/>
                </a:solidFill>
                <a:latin typeface="DM Sans"/>
                <a:ea typeface="DM Sans"/>
                <a:cs typeface="DM Sans"/>
                <a:sym typeface="DM Sans"/>
              </a:rPr>
              <a:t>&amp; Events</a:t>
            </a:r>
            <a:endParaRPr/>
          </a:p>
          <a:p>
            <a:pPr indent="-182880" lvl="0" marL="182880" marR="0" rtl="0" algn="l">
              <a:lnSpc>
                <a:spcPct val="100000"/>
              </a:lnSpc>
              <a:spcBef>
                <a:spcPts val="15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Member events</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Online Masterclass </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Virtual Book Club – with top authors</a:t>
            </a:r>
            <a:endParaRPr/>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Art club</a:t>
            </a:r>
            <a:endParaRPr/>
          </a:p>
        </p:txBody>
      </p:sp>
      <p:sp>
        <p:nvSpPr>
          <p:cNvPr id="426" name="Google Shape;426;p6"/>
          <p:cNvSpPr txBox="1"/>
          <p:nvPr/>
        </p:nvSpPr>
        <p:spPr>
          <a:xfrm>
            <a:off x="7503178" y="1998475"/>
            <a:ext cx="1329000" cy="173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200" u="none" cap="none" strike="noStrike">
                <a:solidFill>
                  <a:schemeClr val="accent1"/>
                </a:solidFill>
                <a:latin typeface="DM Sans"/>
                <a:ea typeface="DM Sans"/>
                <a:cs typeface="DM Sans"/>
                <a:sym typeface="DM Sans"/>
              </a:rPr>
              <a:t>Inspiration</a:t>
            </a:r>
            <a:br>
              <a:rPr b="1" i="0" lang="en-US" sz="1200" u="none" cap="none" strike="noStrike">
                <a:solidFill>
                  <a:schemeClr val="accent1"/>
                </a:solidFill>
                <a:latin typeface="DM Sans"/>
                <a:ea typeface="DM Sans"/>
                <a:cs typeface="DM Sans"/>
                <a:sym typeface="DM Sans"/>
              </a:rPr>
            </a:br>
            <a:endParaRPr b="0" i="0" sz="800" u="none" cap="none" strike="noStrike">
              <a:solidFill>
                <a:schemeClr val="accent1"/>
              </a:solidFill>
              <a:latin typeface="DM Sans"/>
              <a:ea typeface="DM Sans"/>
              <a:cs typeface="DM Sans"/>
              <a:sym typeface="DM Sans"/>
            </a:endParaRPr>
          </a:p>
          <a:p>
            <a:pPr indent="-182880" lvl="0" marL="182880" marR="0" rtl="0" algn="l">
              <a:lnSpc>
                <a:spcPct val="100000"/>
              </a:lnSpc>
              <a:spcBef>
                <a:spcPts val="600"/>
              </a:spcBef>
              <a:spcAft>
                <a:spcPts val="0"/>
              </a:spcAft>
              <a:buClr>
                <a:srgbClr val="000000"/>
              </a:buClr>
              <a:buSzPts val="800"/>
              <a:buChar char="•"/>
            </a:pPr>
            <a:r>
              <a:rPr b="1" i="0" lang="en-US" sz="800" u="none" cap="none" strike="noStrike">
                <a:solidFill>
                  <a:srgbClr val="000000"/>
                </a:solidFill>
                <a:latin typeface="DM Sans"/>
                <a:ea typeface="DM Sans"/>
                <a:cs typeface="DM Sans"/>
                <a:sym typeface="DM Sans"/>
              </a:rPr>
              <a:t>In-depth City Guides</a:t>
            </a:r>
            <a:endParaRPr b="1"/>
          </a:p>
          <a:p>
            <a:pPr indent="-182880" lvl="0" marL="182880" marR="0" rtl="0" algn="l">
              <a:lnSpc>
                <a:spcPct val="100000"/>
              </a:lnSpc>
              <a:spcBef>
                <a:spcPts val="600"/>
              </a:spcBef>
              <a:spcAft>
                <a:spcPts val="0"/>
              </a:spcAft>
              <a:buClr>
                <a:srgbClr val="000000"/>
              </a:buClr>
              <a:buSzPts val="800"/>
              <a:buFont typeface="Arial"/>
              <a:buChar char="•"/>
            </a:pPr>
            <a:r>
              <a:rPr b="0" i="0" lang="en-US" sz="800" u="none" cap="none" strike="noStrike">
                <a:solidFill>
                  <a:srgbClr val="000000"/>
                </a:solidFill>
                <a:latin typeface="DM Sans"/>
                <a:ea typeface="DM Sans"/>
                <a:cs typeface="DM Sans"/>
                <a:sym typeface="DM Sans"/>
              </a:rPr>
              <a:t>Articles and interviews with industry experts</a:t>
            </a:r>
            <a:endParaRPr/>
          </a:p>
          <a:p>
            <a:pPr indent="-182880" lvl="0" marL="182880" marR="0" rtl="0" algn="l">
              <a:lnSpc>
                <a:spcPct val="100000"/>
              </a:lnSpc>
              <a:spcBef>
                <a:spcPts val="600"/>
              </a:spcBef>
              <a:spcAft>
                <a:spcPts val="0"/>
              </a:spcAft>
              <a:buClr>
                <a:srgbClr val="000000"/>
              </a:buClr>
              <a:buSzPts val="800"/>
              <a:buChar char="•"/>
            </a:pPr>
            <a:r>
              <a:rPr b="1" i="0" lang="en-US" sz="800" u="none" cap="none" strike="noStrike">
                <a:solidFill>
                  <a:srgbClr val="000000"/>
                </a:solidFill>
                <a:latin typeface="DM Sans"/>
                <a:ea typeface="DM Sans"/>
                <a:cs typeface="DM Sans"/>
                <a:sym typeface="DM Sans"/>
              </a:rPr>
              <a:t>Digital Magazines s - WINE, DINE, EXPLORE (travel), TREND (fashion)</a:t>
            </a:r>
            <a:endParaRPr b="1"/>
          </a:p>
        </p:txBody>
      </p:sp>
      <p:pic>
        <p:nvPicPr>
          <p:cNvPr id="427" name="Google Shape;427;p6"/>
          <p:cNvPicPr preferRelativeResize="0"/>
          <p:nvPr/>
        </p:nvPicPr>
        <p:blipFill rotWithShape="1">
          <a:blip r:embed="rId3">
            <a:alphaModFix/>
          </a:blip>
          <a:srcRect b="0" l="0" r="0" t="0"/>
          <a:stretch/>
        </p:blipFill>
        <p:spPr>
          <a:xfrm>
            <a:off x="7742658" y="1166928"/>
            <a:ext cx="850392" cy="850392"/>
          </a:xfrm>
          <a:prstGeom prst="rect">
            <a:avLst/>
          </a:prstGeom>
          <a:noFill/>
          <a:ln>
            <a:noFill/>
          </a:ln>
        </p:spPr>
      </p:pic>
      <p:pic>
        <p:nvPicPr>
          <p:cNvPr id="428" name="Google Shape;428;p6"/>
          <p:cNvPicPr preferRelativeResize="0"/>
          <p:nvPr/>
        </p:nvPicPr>
        <p:blipFill rotWithShape="1">
          <a:blip r:embed="rId4">
            <a:alphaModFix/>
          </a:blip>
          <a:srcRect b="0" l="0" r="0" t="0"/>
          <a:stretch/>
        </p:blipFill>
        <p:spPr>
          <a:xfrm>
            <a:off x="6301480" y="1166928"/>
            <a:ext cx="850392" cy="850392"/>
          </a:xfrm>
          <a:prstGeom prst="rect">
            <a:avLst/>
          </a:prstGeom>
          <a:noFill/>
          <a:ln>
            <a:noFill/>
          </a:ln>
        </p:spPr>
      </p:pic>
      <p:pic>
        <p:nvPicPr>
          <p:cNvPr id="429" name="Google Shape;429;p6"/>
          <p:cNvPicPr preferRelativeResize="0"/>
          <p:nvPr/>
        </p:nvPicPr>
        <p:blipFill rotWithShape="1">
          <a:blip r:embed="rId5">
            <a:alphaModFix/>
          </a:blip>
          <a:srcRect b="0" l="0" r="0" t="0"/>
          <a:stretch/>
        </p:blipFill>
        <p:spPr>
          <a:xfrm>
            <a:off x="3433190" y="1166928"/>
            <a:ext cx="850392" cy="850392"/>
          </a:xfrm>
          <a:prstGeom prst="rect">
            <a:avLst/>
          </a:prstGeom>
          <a:noFill/>
          <a:ln>
            <a:noFill/>
          </a:ln>
        </p:spPr>
      </p:pic>
      <p:pic>
        <p:nvPicPr>
          <p:cNvPr id="430" name="Google Shape;430;p6"/>
          <p:cNvPicPr preferRelativeResize="0"/>
          <p:nvPr/>
        </p:nvPicPr>
        <p:blipFill rotWithShape="1">
          <a:blip r:embed="rId6">
            <a:alphaModFix/>
          </a:blip>
          <a:srcRect b="0" l="0" r="0" t="0"/>
          <a:stretch/>
        </p:blipFill>
        <p:spPr>
          <a:xfrm>
            <a:off x="4850182" y="1166928"/>
            <a:ext cx="850392" cy="850392"/>
          </a:xfrm>
          <a:prstGeom prst="rect">
            <a:avLst/>
          </a:prstGeom>
          <a:noFill/>
          <a:ln>
            <a:noFill/>
          </a:ln>
        </p:spPr>
      </p:pic>
      <p:pic>
        <p:nvPicPr>
          <p:cNvPr id="431" name="Google Shape;431;p6"/>
          <p:cNvPicPr preferRelativeResize="0"/>
          <p:nvPr/>
        </p:nvPicPr>
        <p:blipFill rotWithShape="1">
          <a:blip r:embed="rId7">
            <a:alphaModFix/>
          </a:blip>
          <a:srcRect b="0" l="0" r="0" t="0"/>
          <a:stretch/>
        </p:blipFill>
        <p:spPr>
          <a:xfrm>
            <a:off x="551064" y="1166928"/>
            <a:ext cx="850392" cy="850392"/>
          </a:xfrm>
          <a:prstGeom prst="rect">
            <a:avLst/>
          </a:prstGeom>
          <a:noFill/>
          <a:ln>
            <a:noFill/>
          </a:ln>
        </p:spPr>
      </p:pic>
      <p:pic>
        <p:nvPicPr>
          <p:cNvPr id="432" name="Google Shape;432;p6"/>
          <p:cNvPicPr preferRelativeResize="0"/>
          <p:nvPr/>
        </p:nvPicPr>
        <p:blipFill rotWithShape="1">
          <a:blip r:embed="rId8">
            <a:alphaModFix/>
          </a:blip>
          <a:srcRect b="0" l="0" r="0" t="0"/>
          <a:stretch/>
        </p:blipFill>
        <p:spPr>
          <a:xfrm>
            <a:off x="1978462" y="1166928"/>
            <a:ext cx="850392" cy="8503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
          <p:cNvSpPr/>
          <p:nvPr/>
        </p:nvSpPr>
        <p:spPr>
          <a:xfrm>
            <a:off x="4175089" y="3000165"/>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39" name="Google Shape;439;p7"/>
          <p:cNvSpPr/>
          <p:nvPr/>
        </p:nvSpPr>
        <p:spPr>
          <a:xfrm>
            <a:off x="423361" y="114874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highlight>
                <a:srgbClr val="F5F4F0"/>
              </a:highlight>
              <a:latin typeface="Work Sans Light"/>
              <a:ea typeface="Work Sans Light"/>
              <a:cs typeface="Work Sans Light"/>
              <a:sym typeface="Work Sans Light"/>
            </a:endParaRPr>
          </a:p>
        </p:txBody>
      </p:sp>
      <p:sp>
        <p:nvSpPr>
          <p:cNvPr id="440" name="Google Shape;440;p7"/>
          <p:cNvSpPr/>
          <p:nvPr/>
        </p:nvSpPr>
        <p:spPr>
          <a:xfrm>
            <a:off x="4169359" y="114874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1" name="Google Shape;441;p7"/>
          <p:cNvSpPr/>
          <p:nvPr/>
        </p:nvSpPr>
        <p:spPr>
          <a:xfrm>
            <a:off x="1359859" y="114874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2" name="Google Shape;442;p7"/>
          <p:cNvSpPr/>
          <p:nvPr/>
        </p:nvSpPr>
        <p:spPr>
          <a:xfrm>
            <a:off x="2296359" y="114874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3" name="Google Shape;443;p7"/>
          <p:cNvSpPr/>
          <p:nvPr/>
        </p:nvSpPr>
        <p:spPr>
          <a:xfrm>
            <a:off x="3232859" y="114874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4" name="Google Shape;444;p7"/>
          <p:cNvSpPr/>
          <p:nvPr/>
        </p:nvSpPr>
        <p:spPr>
          <a:xfrm>
            <a:off x="5105859" y="114874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5" name="Google Shape;445;p7"/>
          <p:cNvSpPr/>
          <p:nvPr/>
        </p:nvSpPr>
        <p:spPr>
          <a:xfrm>
            <a:off x="6042359" y="1146096"/>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6" name="Google Shape;446;p7"/>
          <p:cNvSpPr/>
          <p:nvPr/>
        </p:nvSpPr>
        <p:spPr>
          <a:xfrm>
            <a:off x="6978859" y="1158796"/>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7" name="Google Shape;447;p7"/>
          <p:cNvSpPr/>
          <p:nvPr/>
        </p:nvSpPr>
        <p:spPr>
          <a:xfrm>
            <a:off x="7915359" y="1158796"/>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8" name="Google Shape;448;p7"/>
          <p:cNvSpPr/>
          <p:nvPr/>
        </p:nvSpPr>
        <p:spPr>
          <a:xfrm>
            <a:off x="423359" y="207603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49" name="Google Shape;449;p7"/>
          <p:cNvSpPr/>
          <p:nvPr/>
        </p:nvSpPr>
        <p:spPr>
          <a:xfrm>
            <a:off x="4169359" y="207603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0" name="Google Shape;450;p7"/>
          <p:cNvSpPr/>
          <p:nvPr/>
        </p:nvSpPr>
        <p:spPr>
          <a:xfrm>
            <a:off x="1359859" y="207603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1" name="Google Shape;451;p7"/>
          <p:cNvSpPr/>
          <p:nvPr/>
        </p:nvSpPr>
        <p:spPr>
          <a:xfrm>
            <a:off x="2296359" y="207603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2" name="Google Shape;452;p7"/>
          <p:cNvSpPr/>
          <p:nvPr/>
        </p:nvSpPr>
        <p:spPr>
          <a:xfrm>
            <a:off x="3232859" y="207603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highlight>
                <a:srgbClr val="FEFFFF"/>
              </a:highlight>
              <a:latin typeface="Work Sans Light"/>
              <a:ea typeface="Work Sans Light"/>
              <a:cs typeface="Work Sans Light"/>
              <a:sym typeface="Work Sans Light"/>
            </a:endParaRPr>
          </a:p>
        </p:txBody>
      </p:sp>
      <p:sp>
        <p:nvSpPr>
          <p:cNvPr id="453" name="Google Shape;453;p7"/>
          <p:cNvSpPr/>
          <p:nvPr/>
        </p:nvSpPr>
        <p:spPr>
          <a:xfrm>
            <a:off x="5105859" y="2076033"/>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4" name="Google Shape;454;p7"/>
          <p:cNvSpPr/>
          <p:nvPr/>
        </p:nvSpPr>
        <p:spPr>
          <a:xfrm>
            <a:off x="6042359" y="2073386"/>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5" name="Google Shape;455;p7"/>
          <p:cNvSpPr/>
          <p:nvPr/>
        </p:nvSpPr>
        <p:spPr>
          <a:xfrm>
            <a:off x="6978859" y="2086086"/>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6" name="Google Shape;456;p7"/>
          <p:cNvSpPr/>
          <p:nvPr/>
        </p:nvSpPr>
        <p:spPr>
          <a:xfrm>
            <a:off x="7915359" y="2086086"/>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7" name="Google Shape;457;p7"/>
          <p:cNvSpPr/>
          <p:nvPr/>
        </p:nvSpPr>
        <p:spPr>
          <a:xfrm>
            <a:off x="429089" y="3000165"/>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8" name="Google Shape;458;p7"/>
          <p:cNvSpPr/>
          <p:nvPr/>
        </p:nvSpPr>
        <p:spPr>
          <a:xfrm>
            <a:off x="1365589" y="3000165"/>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59" name="Google Shape;459;p7"/>
          <p:cNvSpPr/>
          <p:nvPr/>
        </p:nvSpPr>
        <p:spPr>
          <a:xfrm>
            <a:off x="2302089" y="3000165"/>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0" name="Google Shape;460;p7"/>
          <p:cNvSpPr/>
          <p:nvPr/>
        </p:nvSpPr>
        <p:spPr>
          <a:xfrm>
            <a:off x="3238589" y="3000165"/>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1" name="Google Shape;461;p7"/>
          <p:cNvSpPr/>
          <p:nvPr/>
        </p:nvSpPr>
        <p:spPr>
          <a:xfrm>
            <a:off x="6048089" y="299751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2" name="Google Shape;462;p7"/>
          <p:cNvSpPr/>
          <p:nvPr/>
        </p:nvSpPr>
        <p:spPr>
          <a:xfrm>
            <a:off x="6984589" y="301021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3" name="Google Shape;463;p7"/>
          <p:cNvSpPr/>
          <p:nvPr/>
        </p:nvSpPr>
        <p:spPr>
          <a:xfrm>
            <a:off x="7921089" y="301021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4" name="Google Shape;464;p7"/>
          <p:cNvSpPr/>
          <p:nvPr/>
        </p:nvSpPr>
        <p:spPr>
          <a:xfrm>
            <a:off x="5810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5" name="Google Shape;465;p7"/>
          <p:cNvSpPr/>
          <p:nvPr/>
        </p:nvSpPr>
        <p:spPr>
          <a:xfrm>
            <a:off x="43270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6" name="Google Shape;466;p7"/>
          <p:cNvSpPr/>
          <p:nvPr/>
        </p:nvSpPr>
        <p:spPr>
          <a:xfrm>
            <a:off x="15175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7" name="Google Shape;467;p7"/>
          <p:cNvSpPr/>
          <p:nvPr/>
        </p:nvSpPr>
        <p:spPr>
          <a:xfrm>
            <a:off x="24540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8" name="Google Shape;468;p7"/>
          <p:cNvSpPr/>
          <p:nvPr/>
        </p:nvSpPr>
        <p:spPr>
          <a:xfrm>
            <a:off x="33905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69" name="Google Shape;469;p7"/>
          <p:cNvSpPr/>
          <p:nvPr/>
        </p:nvSpPr>
        <p:spPr>
          <a:xfrm>
            <a:off x="52635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70" name="Google Shape;470;p7"/>
          <p:cNvSpPr/>
          <p:nvPr/>
        </p:nvSpPr>
        <p:spPr>
          <a:xfrm>
            <a:off x="62000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71" name="Google Shape;471;p7"/>
          <p:cNvSpPr/>
          <p:nvPr/>
        </p:nvSpPr>
        <p:spPr>
          <a:xfrm>
            <a:off x="71365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72" name="Google Shape;472;p7"/>
          <p:cNvSpPr/>
          <p:nvPr/>
        </p:nvSpPr>
        <p:spPr>
          <a:xfrm>
            <a:off x="8073017" y="3973458"/>
            <a:ext cx="711300" cy="684000"/>
          </a:xfrm>
          <a:prstGeom prst="rect">
            <a:avLst/>
          </a:prstGeom>
          <a:solidFill>
            <a:schemeClr val="lt1"/>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3B1B2"/>
              </a:solidFill>
              <a:latin typeface="Work Sans Light"/>
              <a:ea typeface="Work Sans Light"/>
              <a:cs typeface="Work Sans Light"/>
              <a:sym typeface="Work Sans Light"/>
            </a:endParaRPr>
          </a:p>
        </p:txBody>
      </p:sp>
      <p:sp>
        <p:nvSpPr>
          <p:cNvPr id="473" name="Google Shape;473;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About Ten: Our Corporate Clients</a:t>
            </a:r>
            <a:endParaRPr/>
          </a:p>
        </p:txBody>
      </p:sp>
      <p:pic>
        <p:nvPicPr>
          <p:cNvPr descr="Image result for dnb norway" id="474" name="Google Shape;474;p7"/>
          <p:cNvPicPr preferRelativeResize="0"/>
          <p:nvPr/>
        </p:nvPicPr>
        <p:blipFill rotWithShape="1">
          <a:blip r:embed="rId3">
            <a:alphaModFix/>
          </a:blip>
          <a:srcRect b="0" l="0" r="0" t="0"/>
          <a:stretch/>
        </p:blipFill>
        <p:spPr>
          <a:xfrm>
            <a:off x="3279702" y="1343310"/>
            <a:ext cx="617675" cy="314973"/>
          </a:xfrm>
          <a:prstGeom prst="rect">
            <a:avLst/>
          </a:prstGeom>
          <a:solidFill>
            <a:schemeClr val="lt1"/>
          </a:solidFill>
          <a:ln>
            <a:noFill/>
          </a:ln>
        </p:spPr>
      </p:pic>
      <p:pic>
        <p:nvPicPr>
          <p:cNvPr id="475" name="Google Shape;475;p7"/>
          <p:cNvPicPr preferRelativeResize="0"/>
          <p:nvPr/>
        </p:nvPicPr>
        <p:blipFill rotWithShape="1">
          <a:blip r:embed="rId4">
            <a:alphaModFix/>
          </a:blip>
          <a:srcRect b="-51002" l="-27134" r="-18044" t="-60101"/>
          <a:stretch/>
        </p:blipFill>
        <p:spPr>
          <a:xfrm>
            <a:off x="5026186" y="3978381"/>
            <a:ext cx="870707" cy="447178"/>
          </a:xfrm>
          <a:prstGeom prst="rect">
            <a:avLst/>
          </a:prstGeom>
          <a:solidFill>
            <a:schemeClr val="lt1"/>
          </a:solidFill>
          <a:ln>
            <a:noFill/>
          </a:ln>
        </p:spPr>
      </p:pic>
      <p:pic>
        <p:nvPicPr>
          <p:cNvPr id="476" name="Google Shape;476;p7"/>
          <p:cNvPicPr preferRelativeResize="0"/>
          <p:nvPr/>
        </p:nvPicPr>
        <p:blipFill rotWithShape="1">
          <a:blip r:embed="rId5">
            <a:alphaModFix/>
          </a:blip>
          <a:srcRect b="0" l="-77540" r="-41564" t="0"/>
          <a:stretch/>
        </p:blipFill>
        <p:spPr>
          <a:xfrm>
            <a:off x="3993263" y="1250909"/>
            <a:ext cx="968165" cy="497232"/>
          </a:xfrm>
          <a:prstGeom prst="rect">
            <a:avLst/>
          </a:prstGeom>
          <a:solidFill>
            <a:schemeClr val="lt1"/>
          </a:solidFill>
          <a:ln>
            <a:noFill/>
          </a:ln>
        </p:spPr>
      </p:pic>
      <p:pic>
        <p:nvPicPr>
          <p:cNvPr descr="HSBC Logo, history, meaning, symbol, PNG" id="477" name="Google Shape;477;p7"/>
          <p:cNvPicPr preferRelativeResize="0"/>
          <p:nvPr/>
        </p:nvPicPr>
        <p:blipFill rotWithShape="1">
          <a:blip r:embed="rId6">
            <a:alphaModFix/>
          </a:blip>
          <a:srcRect b="0" l="0" r="0" t="0"/>
          <a:stretch/>
        </p:blipFill>
        <p:spPr>
          <a:xfrm>
            <a:off x="2334309" y="1309195"/>
            <a:ext cx="651120" cy="366255"/>
          </a:xfrm>
          <a:prstGeom prst="rect">
            <a:avLst/>
          </a:prstGeom>
          <a:solidFill>
            <a:schemeClr val="lt1"/>
          </a:solidFill>
          <a:ln>
            <a:noFill/>
          </a:ln>
        </p:spPr>
      </p:pic>
      <p:pic>
        <p:nvPicPr>
          <p:cNvPr descr="ocbc-bank-logo - NMPi" id="478" name="Google Shape;478;p7"/>
          <p:cNvPicPr preferRelativeResize="0"/>
          <p:nvPr/>
        </p:nvPicPr>
        <p:blipFill rotWithShape="1">
          <a:blip r:embed="rId7">
            <a:alphaModFix/>
          </a:blip>
          <a:srcRect b="16677" l="6782" r="3003" t="11775"/>
          <a:stretch/>
        </p:blipFill>
        <p:spPr>
          <a:xfrm>
            <a:off x="6103235" y="3091302"/>
            <a:ext cx="625824" cy="496307"/>
          </a:xfrm>
          <a:prstGeom prst="rect">
            <a:avLst/>
          </a:prstGeom>
          <a:solidFill>
            <a:schemeClr val="lt1"/>
          </a:solidFill>
          <a:ln>
            <a:noFill/>
          </a:ln>
        </p:spPr>
      </p:pic>
      <p:pic>
        <p:nvPicPr>
          <p:cNvPr descr="Morgan Stanley - Home | Facebook" id="479" name="Google Shape;479;p7"/>
          <p:cNvPicPr preferRelativeResize="0"/>
          <p:nvPr/>
        </p:nvPicPr>
        <p:blipFill rotWithShape="1">
          <a:blip r:embed="rId8">
            <a:alphaModFix/>
          </a:blip>
          <a:srcRect b="0" l="0" r="0" t="0"/>
          <a:stretch/>
        </p:blipFill>
        <p:spPr>
          <a:xfrm>
            <a:off x="1411886" y="1184461"/>
            <a:ext cx="623828" cy="623828"/>
          </a:xfrm>
          <a:prstGeom prst="rect">
            <a:avLst/>
          </a:prstGeom>
          <a:solidFill>
            <a:schemeClr val="lt1"/>
          </a:solidFill>
          <a:ln>
            <a:noFill/>
          </a:ln>
        </p:spPr>
      </p:pic>
      <p:pic>
        <p:nvPicPr>
          <p:cNvPr id="480" name="Google Shape;480;p7"/>
          <p:cNvPicPr preferRelativeResize="0"/>
          <p:nvPr/>
        </p:nvPicPr>
        <p:blipFill rotWithShape="1">
          <a:blip r:embed="rId9">
            <a:alphaModFix/>
          </a:blip>
          <a:srcRect b="-29824" l="-9664" r="-9651" t="-29841"/>
          <a:stretch/>
        </p:blipFill>
        <p:spPr>
          <a:xfrm>
            <a:off x="7898704" y="3996378"/>
            <a:ext cx="800618" cy="411184"/>
          </a:xfrm>
          <a:prstGeom prst="rect">
            <a:avLst/>
          </a:prstGeom>
          <a:solidFill>
            <a:schemeClr val="lt1"/>
          </a:solidFill>
          <a:ln>
            <a:noFill/>
          </a:ln>
        </p:spPr>
      </p:pic>
      <p:pic>
        <p:nvPicPr>
          <p:cNvPr descr="Mastercard's new logo suggests a future where payment is digital - Vox" id="481" name="Google Shape;481;p7"/>
          <p:cNvPicPr preferRelativeResize="0"/>
          <p:nvPr/>
        </p:nvPicPr>
        <p:blipFill rotWithShape="1">
          <a:blip r:embed="rId10">
            <a:alphaModFix/>
          </a:blip>
          <a:srcRect b="0" l="0" r="0" t="0"/>
          <a:stretch/>
        </p:blipFill>
        <p:spPr>
          <a:xfrm>
            <a:off x="6103235" y="3973458"/>
            <a:ext cx="639333" cy="457025"/>
          </a:xfrm>
          <a:prstGeom prst="rect">
            <a:avLst/>
          </a:prstGeom>
          <a:solidFill>
            <a:schemeClr val="lt1"/>
          </a:solidFill>
          <a:ln>
            <a:noFill/>
          </a:ln>
        </p:spPr>
      </p:pic>
      <p:pic>
        <p:nvPicPr>
          <p:cNvPr descr="Sumitomo Mitsui Trust Bank Branch Locator" id="482" name="Google Shape;482;p7"/>
          <p:cNvPicPr preferRelativeResize="0"/>
          <p:nvPr/>
        </p:nvPicPr>
        <p:blipFill rotWithShape="1">
          <a:blip r:embed="rId11">
            <a:alphaModFix/>
          </a:blip>
          <a:srcRect b="0" l="0" r="0" t="0"/>
          <a:stretch/>
        </p:blipFill>
        <p:spPr>
          <a:xfrm>
            <a:off x="443559" y="3097938"/>
            <a:ext cx="666701" cy="503729"/>
          </a:xfrm>
          <a:prstGeom prst="rect">
            <a:avLst/>
          </a:prstGeom>
          <a:solidFill>
            <a:schemeClr val="lt1"/>
          </a:solidFill>
          <a:ln>
            <a:noFill/>
          </a:ln>
        </p:spPr>
      </p:pic>
      <p:pic>
        <p:nvPicPr>
          <p:cNvPr descr="The Bank of East Asia Ltd. Branch Locator" id="483" name="Google Shape;483;p7"/>
          <p:cNvPicPr preferRelativeResize="0"/>
          <p:nvPr/>
        </p:nvPicPr>
        <p:blipFill rotWithShape="1">
          <a:blip r:embed="rId12">
            <a:alphaModFix/>
          </a:blip>
          <a:srcRect b="0" l="0" r="0" t="0"/>
          <a:stretch/>
        </p:blipFill>
        <p:spPr>
          <a:xfrm>
            <a:off x="7948569" y="1245869"/>
            <a:ext cx="664773" cy="502273"/>
          </a:xfrm>
          <a:prstGeom prst="rect">
            <a:avLst/>
          </a:prstGeom>
          <a:solidFill>
            <a:schemeClr val="lt1"/>
          </a:solidFill>
          <a:ln>
            <a:noFill/>
          </a:ln>
        </p:spPr>
      </p:pic>
      <p:pic>
        <p:nvPicPr>
          <p:cNvPr descr="Itaú Unibanco - Wikipedia" id="484" name="Google Shape;484;p7"/>
          <p:cNvPicPr preferRelativeResize="0"/>
          <p:nvPr/>
        </p:nvPicPr>
        <p:blipFill rotWithShape="1">
          <a:blip r:embed="rId13">
            <a:alphaModFix/>
          </a:blip>
          <a:srcRect b="0" l="0" r="0" t="0"/>
          <a:stretch/>
        </p:blipFill>
        <p:spPr>
          <a:xfrm>
            <a:off x="6106868" y="2117217"/>
            <a:ext cx="585307" cy="593180"/>
          </a:xfrm>
          <a:prstGeom prst="rect">
            <a:avLst/>
          </a:prstGeom>
          <a:solidFill>
            <a:schemeClr val="lt1"/>
          </a:solidFill>
          <a:ln>
            <a:noFill/>
          </a:ln>
        </p:spPr>
      </p:pic>
      <p:pic>
        <p:nvPicPr>
          <p:cNvPr descr="Best online Banks in Japan - Banks Reviews" id="485" name="Google Shape;485;p7"/>
          <p:cNvPicPr preferRelativeResize="0"/>
          <p:nvPr/>
        </p:nvPicPr>
        <p:blipFill rotWithShape="1">
          <a:blip r:embed="rId14">
            <a:alphaModFix/>
          </a:blip>
          <a:srcRect b="0" l="0" r="0" t="0"/>
          <a:stretch/>
        </p:blipFill>
        <p:spPr>
          <a:xfrm>
            <a:off x="6990529" y="1278894"/>
            <a:ext cx="693228" cy="448674"/>
          </a:xfrm>
          <a:prstGeom prst="rect">
            <a:avLst/>
          </a:prstGeom>
          <a:solidFill>
            <a:schemeClr val="lt1"/>
          </a:solidFill>
          <a:ln>
            <a:noFill/>
          </a:ln>
        </p:spPr>
      </p:pic>
      <p:pic>
        <p:nvPicPr>
          <p:cNvPr descr="SEB Bank Green Logo transparent PNG - StickPNG" id="486" name="Google Shape;486;p7"/>
          <p:cNvPicPr preferRelativeResize="0"/>
          <p:nvPr/>
        </p:nvPicPr>
        <p:blipFill rotWithShape="1">
          <a:blip r:embed="rId15">
            <a:alphaModFix/>
          </a:blip>
          <a:srcRect b="0" l="0" r="0" t="0"/>
          <a:stretch/>
        </p:blipFill>
        <p:spPr>
          <a:xfrm>
            <a:off x="6992517" y="2230189"/>
            <a:ext cx="691240" cy="425379"/>
          </a:xfrm>
          <a:prstGeom prst="rect">
            <a:avLst/>
          </a:prstGeom>
          <a:solidFill>
            <a:schemeClr val="lt1"/>
          </a:solidFill>
          <a:ln>
            <a:noFill/>
          </a:ln>
        </p:spPr>
      </p:pic>
      <p:pic>
        <p:nvPicPr>
          <p:cNvPr descr="http://logok.org/wp-content/uploads/2015/02/China-Merchants-Bank-Logo-logotype.png" id="487" name="Google Shape;487;p7"/>
          <p:cNvPicPr preferRelativeResize="0"/>
          <p:nvPr/>
        </p:nvPicPr>
        <p:blipFill rotWithShape="1">
          <a:blip r:embed="rId16">
            <a:alphaModFix/>
          </a:blip>
          <a:srcRect b="0" l="0" r="0" t="0"/>
          <a:stretch/>
        </p:blipFill>
        <p:spPr>
          <a:xfrm>
            <a:off x="5985073" y="1170232"/>
            <a:ext cx="825934" cy="619451"/>
          </a:xfrm>
          <a:prstGeom prst="rect">
            <a:avLst/>
          </a:prstGeom>
          <a:solidFill>
            <a:schemeClr val="lt1"/>
          </a:solidFill>
          <a:ln>
            <a:noFill/>
          </a:ln>
        </p:spPr>
      </p:pic>
      <p:pic>
        <p:nvPicPr>
          <p:cNvPr descr="TOP｜Tokai Tokyo Financial Holdings" id="488" name="Google Shape;488;p7"/>
          <p:cNvPicPr preferRelativeResize="0"/>
          <p:nvPr/>
        </p:nvPicPr>
        <p:blipFill rotWithShape="1">
          <a:blip r:embed="rId17">
            <a:alphaModFix/>
          </a:blip>
          <a:srcRect b="0" l="0" r="0" t="-361"/>
          <a:stretch/>
        </p:blipFill>
        <p:spPr>
          <a:xfrm>
            <a:off x="7015906" y="4131029"/>
            <a:ext cx="683299" cy="141882"/>
          </a:xfrm>
          <a:prstGeom prst="rect">
            <a:avLst/>
          </a:prstGeom>
          <a:solidFill>
            <a:schemeClr val="lt1"/>
          </a:solidFill>
          <a:ln>
            <a:noFill/>
          </a:ln>
        </p:spPr>
      </p:pic>
      <p:pic>
        <p:nvPicPr>
          <p:cNvPr descr="Diners Logo PNG Vectors Free Download" id="489" name="Google Shape;489;p7"/>
          <p:cNvPicPr preferRelativeResize="0"/>
          <p:nvPr/>
        </p:nvPicPr>
        <p:blipFill rotWithShape="1">
          <a:blip r:embed="rId18">
            <a:alphaModFix/>
          </a:blip>
          <a:srcRect b="0" l="0" r="0" t="0"/>
          <a:stretch/>
        </p:blipFill>
        <p:spPr>
          <a:xfrm>
            <a:off x="467598" y="2180253"/>
            <a:ext cx="603236" cy="464492"/>
          </a:xfrm>
          <a:prstGeom prst="rect">
            <a:avLst/>
          </a:prstGeom>
          <a:solidFill>
            <a:schemeClr val="lt1"/>
          </a:solidFill>
          <a:ln>
            <a:noFill/>
          </a:ln>
        </p:spPr>
      </p:pic>
      <p:pic>
        <p:nvPicPr>
          <p:cNvPr descr="Download The Royal Bank of Scotland Group (RBS Group) Logo in SVG Vector or  PNG File Format - Logo.wine" id="490" name="Google Shape;490;p7"/>
          <p:cNvPicPr preferRelativeResize="0"/>
          <p:nvPr/>
        </p:nvPicPr>
        <p:blipFill rotWithShape="1">
          <a:blip r:embed="rId19">
            <a:alphaModFix/>
          </a:blip>
          <a:srcRect b="0" l="0" r="0" t="0"/>
          <a:stretch/>
        </p:blipFill>
        <p:spPr>
          <a:xfrm>
            <a:off x="5112855" y="1256224"/>
            <a:ext cx="709532" cy="473021"/>
          </a:xfrm>
          <a:prstGeom prst="rect">
            <a:avLst/>
          </a:prstGeom>
          <a:solidFill>
            <a:schemeClr val="lt1"/>
          </a:solidFill>
          <a:ln>
            <a:noFill/>
          </a:ln>
        </p:spPr>
      </p:pic>
      <p:pic>
        <p:nvPicPr>
          <p:cNvPr id="491" name="Google Shape;491;p7"/>
          <p:cNvPicPr preferRelativeResize="0"/>
          <p:nvPr/>
        </p:nvPicPr>
        <p:blipFill rotWithShape="1">
          <a:blip r:embed="rId20">
            <a:alphaModFix/>
          </a:blip>
          <a:srcRect b="0" l="0" r="0" t="0"/>
          <a:stretch/>
        </p:blipFill>
        <p:spPr>
          <a:xfrm>
            <a:off x="8037472" y="2202828"/>
            <a:ext cx="454815" cy="454815"/>
          </a:xfrm>
          <a:prstGeom prst="rect">
            <a:avLst/>
          </a:prstGeom>
          <a:solidFill>
            <a:schemeClr val="lt1"/>
          </a:solidFill>
          <a:ln>
            <a:noFill/>
          </a:ln>
        </p:spPr>
      </p:pic>
      <p:pic>
        <p:nvPicPr>
          <p:cNvPr id="492" name="Google Shape;492;p7"/>
          <p:cNvPicPr preferRelativeResize="0"/>
          <p:nvPr/>
        </p:nvPicPr>
        <p:blipFill rotWithShape="1">
          <a:blip r:embed="rId21">
            <a:alphaModFix/>
          </a:blip>
          <a:srcRect b="0" l="0" r="0" t="0"/>
          <a:stretch/>
        </p:blipFill>
        <p:spPr>
          <a:xfrm>
            <a:off x="3272737" y="3873736"/>
            <a:ext cx="656469" cy="656469"/>
          </a:xfrm>
          <a:prstGeom prst="rect">
            <a:avLst/>
          </a:prstGeom>
          <a:noFill/>
          <a:ln>
            <a:noFill/>
          </a:ln>
        </p:spPr>
      </p:pic>
      <p:pic>
        <p:nvPicPr>
          <p:cNvPr descr="Logo, company name&#10;&#10;Description automatically generated" id="493" name="Google Shape;493;p7"/>
          <p:cNvPicPr preferRelativeResize="0"/>
          <p:nvPr/>
        </p:nvPicPr>
        <p:blipFill rotWithShape="1">
          <a:blip r:embed="rId22">
            <a:alphaModFix/>
          </a:blip>
          <a:srcRect b="0" l="0" r="0" t="0"/>
          <a:stretch/>
        </p:blipFill>
        <p:spPr>
          <a:xfrm>
            <a:off x="392948" y="1330565"/>
            <a:ext cx="779661" cy="438559"/>
          </a:xfrm>
          <a:prstGeom prst="rect">
            <a:avLst/>
          </a:prstGeom>
          <a:noFill/>
          <a:ln>
            <a:noFill/>
          </a:ln>
        </p:spPr>
      </p:pic>
      <p:pic>
        <p:nvPicPr>
          <p:cNvPr descr="Shape&#10;&#10;Description automatically generated with medium confidence" id="494" name="Google Shape;494;p7"/>
          <p:cNvPicPr preferRelativeResize="0"/>
          <p:nvPr/>
        </p:nvPicPr>
        <p:blipFill rotWithShape="1">
          <a:blip r:embed="rId23">
            <a:alphaModFix/>
          </a:blip>
          <a:srcRect b="0" l="0" r="0" t="0"/>
          <a:stretch/>
        </p:blipFill>
        <p:spPr>
          <a:xfrm>
            <a:off x="1317601" y="2332665"/>
            <a:ext cx="786047" cy="212233"/>
          </a:xfrm>
          <a:prstGeom prst="rect">
            <a:avLst/>
          </a:prstGeom>
          <a:noFill/>
          <a:ln>
            <a:noFill/>
          </a:ln>
        </p:spPr>
      </p:pic>
      <p:pic>
        <p:nvPicPr>
          <p:cNvPr descr="Logo&#10;&#10;Description automatically generated" id="495" name="Google Shape;495;p7"/>
          <p:cNvPicPr preferRelativeResize="0"/>
          <p:nvPr/>
        </p:nvPicPr>
        <p:blipFill rotWithShape="1">
          <a:blip r:embed="rId24">
            <a:alphaModFix/>
          </a:blip>
          <a:srcRect b="0" l="0" r="0" t="0"/>
          <a:stretch/>
        </p:blipFill>
        <p:spPr>
          <a:xfrm>
            <a:off x="2365933" y="2348195"/>
            <a:ext cx="665089" cy="179754"/>
          </a:xfrm>
          <a:prstGeom prst="rect">
            <a:avLst/>
          </a:prstGeom>
          <a:noFill/>
          <a:ln>
            <a:noFill/>
          </a:ln>
        </p:spPr>
      </p:pic>
      <p:pic>
        <p:nvPicPr>
          <p:cNvPr descr="Logo, company name&#10;&#10;Description automatically generated" id="496" name="Google Shape;496;p7"/>
          <p:cNvPicPr preferRelativeResize="0"/>
          <p:nvPr/>
        </p:nvPicPr>
        <p:blipFill rotWithShape="1">
          <a:blip r:embed="rId25">
            <a:alphaModFix/>
          </a:blip>
          <a:srcRect b="29237" l="23715" r="20152" t="13144"/>
          <a:stretch/>
        </p:blipFill>
        <p:spPr>
          <a:xfrm>
            <a:off x="3312455" y="2272100"/>
            <a:ext cx="644063" cy="330556"/>
          </a:xfrm>
          <a:prstGeom prst="rect">
            <a:avLst/>
          </a:prstGeom>
          <a:noFill/>
          <a:ln>
            <a:noFill/>
          </a:ln>
        </p:spPr>
      </p:pic>
      <p:pic>
        <p:nvPicPr>
          <p:cNvPr descr="Text, logo, company name&#10;&#10;Description automatically generated" id="497" name="Google Shape;497;p7"/>
          <p:cNvPicPr preferRelativeResize="0"/>
          <p:nvPr/>
        </p:nvPicPr>
        <p:blipFill rotWithShape="1">
          <a:blip r:embed="rId26">
            <a:alphaModFix/>
          </a:blip>
          <a:srcRect b="0" l="0" r="0" t="0"/>
          <a:stretch/>
        </p:blipFill>
        <p:spPr>
          <a:xfrm>
            <a:off x="4126869" y="2134189"/>
            <a:ext cx="831865" cy="554576"/>
          </a:xfrm>
          <a:prstGeom prst="rect">
            <a:avLst/>
          </a:prstGeom>
          <a:noFill/>
          <a:ln>
            <a:noFill/>
          </a:ln>
        </p:spPr>
      </p:pic>
      <p:pic>
        <p:nvPicPr>
          <p:cNvPr descr="Logo&#10;&#10;Description automatically generated with medium confidence" id="498" name="Google Shape;498;p7"/>
          <p:cNvPicPr preferRelativeResize="0"/>
          <p:nvPr/>
        </p:nvPicPr>
        <p:blipFill rotWithShape="1">
          <a:blip r:embed="rId27">
            <a:alphaModFix/>
          </a:blip>
          <a:srcRect b="0" l="0" r="0" t="0"/>
          <a:stretch/>
        </p:blipFill>
        <p:spPr>
          <a:xfrm>
            <a:off x="5112854" y="2330059"/>
            <a:ext cx="693751" cy="197890"/>
          </a:xfrm>
          <a:prstGeom prst="rect">
            <a:avLst/>
          </a:prstGeom>
          <a:noFill/>
          <a:ln>
            <a:noFill/>
          </a:ln>
        </p:spPr>
      </p:pic>
      <p:pic>
        <p:nvPicPr>
          <p:cNvPr descr="Logo&#10;&#10;Description automatically generated" id="499" name="Google Shape;499;p7"/>
          <p:cNvPicPr preferRelativeResize="0"/>
          <p:nvPr/>
        </p:nvPicPr>
        <p:blipFill rotWithShape="1">
          <a:blip r:embed="rId28">
            <a:alphaModFix/>
          </a:blip>
          <a:srcRect b="0" l="0" r="0" t="0"/>
          <a:stretch/>
        </p:blipFill>
        <p:spPr>
          <a:xfrm>
            <a:off x="1426475" y="3259955"/>
            <a:ext cx="722199" cy="178622"/>
          </a:xfrm>
          <a:prstGeom prst="rect">
            <a:avLst/>
          </a:prstGeom>
          <a:noFill/>
          <a:ln>
            <a:noFill/>
          </a:ln>
        </p:spPr>
      </p:pic>
      <p:pic>
        <p:nvPicPr>
          <p:cNvPr descr="A picture containing text, clipart&#10;&#10;Description automatically generated" id="500" name="Google Shape;500;p7"/>
          <p:cNvPicPr preferRelativeResize="0"/>
          <p:nvPr/>
        </p:nvPicPr>
        <p:blipFill rotWithShape="1">
          <a:blip r:embed="rId29">
            <a:alphaModFix/>
          </a:blip>
          <a:srcRect b="0" l="0" r="0" t="0"/>
          <a:stretch/>
        </p:blipFill>
        <p:spPr>
          <a:xfrm>
            <a:off x="2326965" y="3218645"/>
            <a:ext cx="711301" cy="188914"/>
          </a:xfrm>
          <a:prstGeom prst="rect">
            <a:avLst/>
          </a:prstGeom>
          <a:noFill/>
          <a:ln>
            <a:noFill/>
          </a:ln>
        </p:spPr>
      </p:pic>
      <p:pic>
        <p:nvPicPr>
          <p:cNvPr descr="Logo, company name&#10;&#10;Description automatically generated" id="501" name="Google Shape;501;p7"/>
          <p:cNvPicPr preferRelativeResize="0"/>
          <p:nvPr/>
        </p:nvPicPr>
        <p:blipFill rotWithShape="1">
          <a:blip r:embed="rId30">
            <a:alphaModFix/>
          </a:blip>
          <a:srcRect b="0" l="0" r="0" t="0"/>
          <a:stretch/>
        </p:blipFill>
        <p:spPr>
          <a:xfrm>
            <a:off x="3449134" y="3127189"/>
            <a:ext cx="554283" cy="361489"/>
          </a:xfrm>
          <a:prstGeom prst="rect">
            <a:avLst/>
          </a:prstGeom>
          <a:noFill/>
          <a:ln>
            <a:noFill/>
          </a:ln>
        </p:spPr>
      </p:pic>
      <p:pic>
        <p:nvPicPr>
          <p:cNvPr descr="Logo&#10;&#10;Description automatically generated with medium confidence" id="502" name="Google Shape;502;p7"/>
          <p:cNvPicPr preferRelativeResize="0"/>
          <p:nvPr/>
        </p:nvPicPr>
        <p:blipFill rotWithShape="1">
          <a:blip r:embed="rId31">
            <a:alphaModFix/>
          </a:blip>
          <a:srcRect b="0" l="23213" r="23616" t="0"/>
          <a:stretch/>
        </p:blipFill>
        <p:spPr>
          <a:xfrm>
            <a:off x="4296960" y="2997518"/>
            <a:ext cx="491682" cy="616890"/>
          </a:xfrm>
          <a:prstGeom prst="rect">
            <a:avLst/>
          </a:prstGeom>
          <a:noFill/>
          <a:ln>
            <a:noFill/>
          </a:ln>
        </p:spPr>
      </p:pic>
      <p:pic>
        <p:nvPicPr>
          <p:cNvPr descr="Logo&#10;&#10;Description automatically generated" id="503" name="Google Shape;503;p7"/>
          <p:cNvPicPr preferRelativeResize="0"/>
          <p:nvPr/>
        </p:nvPicPr>
        <p:blipFill rotWithShape="1">
          <a:blip r:embed="rId32">
            <a:alphaModFix/>
          </a:blip>
          <a:srcRect b="0" l="0" r="0" t="0"/>
          <a:stretch/>
        </p:blipFill>
        <p:spPr>
          <a:xfrm>
            <a:off x="5031885" y="3265796"/>
            <a:ext cx="870707" cy="172781"/>
          </a:xfrm>
          <a:prstGeom prst="rect">
            <a:avLst/>
          </a:prstGeom>
          <a:noFill/>
          <a:ln>
            <a:noFill/>
          </a:ln>
        </p:spPr>
      </p:pic>
      <p:pic>
        <p:nvPicPr>
          <p:cNvPr descr="Text, logo&#10;&#10;Description automatically generated" id="504" name="Google Shape;504;p7"/>
          <p:cNvPicPr preferRelativeResize="0"/>
          <p:nvPr/>
        </p:nvPicPr>
        <p:blipFill rotWithShape="1">
          <a:blip r:embed="rId33">
            <a:alphaModFix/>
          </a:blip>
          <a:srcRect b="0" l="0" r="0" t="0"/>
          <a:stretch/>
        </p:blipFill>
        <p:spPr>
          <a:xfrm>
            <a:off x="7100616" y="3093897"/>
            <a:ext cx="494168" cy="493344"/>
          </a:xfrm>
          <a:prstGeom prst="rect">
            <a:avLst/>
          </a:prstGeom>
          <a:noFill/>
          <a:ln>
            <a:noFill/>
          </a:ln>
        </p:spPr>
      </p:pic>
      <p:pic>
        <p:nvPicPr>
          <p:cNvPr descr="A picture containing text&#10;&#10;Description automatically generated" id="505" name="Google Shape;505;p7"/>
          <p:cNvPicPr preferRelativeResize="0"/>
          <p:nvPr/>
        </p:nvPicPr>
        <p:blipFill rotWithShape="1">
          <a:blip r:embed="rId34">
            <a:alphaModFix/>
          </a:blip>
          <a:srcRect b="0" l="0" r="0" t="0"/>
          <a:stretch/>
        </p:blipFill>
        <p:spPr>
          <a:xfrm>
            <a:off x="7974617" y="3164168"/>
            <a:ext cx="613322" cy="333494"/>
          </a:xfrm>
          <a:prstGeom prst="rect">
            <a:avLst/>
          </a:prstGeom>
          <a:noFill/>
          <a:ln>
            <a:noFill/>
          </a:ln>
        </p:spPr>
      </p:pic>
      <p:pic>
        <p:nvPicPr>
          <p:cNvPr descr="Text&#10;&#10;Description automatically generated" id="506" name="Google Shape;506;p7"/>
          <p:cNvPicPr preferRelativeResize="0"/>
          <p:nvPr/>
        </p:nvPicPr>
        <p:blipFill rotWithShape="1">
          <a:blip r:embed="rId35">
            <a:alphaModFix/>
          </a:blip>
          <a:srcRect b="0" l="0" r="0" t="0"/>
          <a:stretch/>
        </p:blipFill>
        <p:spPr>
          <a:xfrm>
            <a:off x="359683" y="3935334"/>
            <a:ext cx="948039" cy="533272"/>
          </a:xfrm>
          <a:prstGeom prst="rect">
            <a:avLst/>
          </a:prstGeom>
          <a:noFill/>
          <a:ln>
            <a:noFill/>
          </a:ln>
        </p:spPr>
      </p:pic>
      <p:pic>
        <p:nvPicPr>
          <p:cNvPr descr="Logo&#10;&#10;Description automatically generated" id="507" name="Google Shape;507;p7"/>
          <p:cNvPicPr preferRelativeResize="0"/>
          <p:nvPr/>
        </p:nvPicPr>
        <p:blipFill rotWithShape="1">
          <a:blip r:embed="rId36">
            <a:alphaModFix/>
          </a:blip>
          <a:srcRect b="0" l="0" r="0" t="0"/>
          <a:stretch/>
        </p:blipFill>
        <p:spPr>
          <a:xfrm>
            <a:off x="1354639" y="3964056"/>
            <a:ext cx="845917" cy="475828"/>
          </a:xfrm>
          <a:prstGeom prst="rect">
            <a:avLst/>
          </a:prstGeom>
          <a:noFill/>
          <a:ln>
            <a:noFill/>
          </a:ln>
        </p:spPr>
      </p:pic>
      <p:pic>
        <p:nvPicPr>
          <p:cNvPr descr="A picture containing logo&#10;&#10;Description automatically generated" id="508" name="Google Shape;508;p7"/>
          <p:cNvPicPr preferRelativeResize="0"/>
          <p:nvPr/>
        </p:nvPicPr>
        <p:blipFill rotWithShape="1">
          <a:blip r:embed="rId37">
            <a:alphaModFix/>
          </a:blip>
          <a:srcRect b="0" l="0" r="0" t="0"/>
          <a:stretch/>
        </p:blipFill>
        <p:spPr>
          <a:xfrm>
            <a:off x="2229610" y="3950386"/>
            <a:ext cx="894522" cy="503169"/>
          </a:xfrm>
          <a:prstGeom prst="rect">
            <a:avLst/>
          </a:prstGeom>
          <a:noFill/>
          <a:ln>
            <a:noFill/>
          </a:ln>
        </p:spPr>
      </p:pic>
      <p:pic>
        <p:nvPicPr>
          <p:cNvPr descr="Logo&#10;&#10;Description automatically generated" id="509" name="Google Shape;509;p7"/>
          <p:cNvPicPr preferRelativeResize="0"/>
          <p:nvPr/>
        </p:nvPicPr>
        <p:blipFill rotWithShape="1">
          <a:blip r:embed="rId38">
            <a:alphaModFix/>
          </a:blip>
          <a:srcRect b="0" l="0" r="0" t="0"/>
          <a:stretch/>
        </p:blipFill>
        <p:spPr>
          <a:xfrm>
            <a:off x="4131461" y="3974281"/>
            <a:ext cx="809561" cy="4553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
          <p:cNvSpPr txBox="1"/>
          <p:nvPr>
            <p:ph type="title"/>
          </p:nvPr>
        </p:nvSpPr>
        <p:spPr>
          <a:xfrm>
            <a:off x="2675550" y="1357500"/>
            <a:ext cx="5534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US" sz="4500"/>
              <a:t>Digital Financial Transformation</a:t>
            </a:r>
            <a:endParaRPr sz="4500"/>
          </a:p>
        </p:txBody>
      </p:sp>
      <p:sp>
        <p:nvSpPr>
          <p:cNvPr id="515" name="Google Shape;515;p8"/>
          <p:cNvSpPr txBox="1"/>
          <p:nvPr>
            <p:ph idx="1" type="body"/>
          </p:nvPr>
        </p:nvSpPr>
        <p:spPr>
          <a:xfrm>
            <a:off x="2750300" y="2869950"/>
            <a:ext cx="58443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US"/>
              <a:t>Getting out of Excel city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9" name="Shape 519"/>
        <p:cNvGrpSpPr/>
        <p:nvPr/>
      </p:nvGrpSpPr>
      <p:grpSpPr>
        <a:xfrm>
          <a:off x="0" y="0"/>
          <a:ext cx="0" cy="0"/>
          <a:chOff x="0" y="0"/>
          <a:chExt cx="0" cy="0"/>
        </a:xfrm>
      </p:grpSpPr>
      <p:sp>
        <p:nvSpPr>
          <p:cNvPr id="520" name="Google Shape;520;p9"/>
          <p:cNvSpPr/>
          <p:nvPr/>
        </p:nvSpPr>
        <p:spPr>
          <a:xfrm>
            <a:off x="251400" y="237525"/>
            <a:ext cx="8641200" cy="1374925"/>
          </a:xfrm>
          <a:prstGeom prst="roundRect">
            <a:avLst>
              <a:gd fmla="val 10209"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9"/>
          <p:cNvSpPr txBox="1"/>
          <p:nvPr/>
        </p:nvSpPr>
        <p:spPr>
          <a:xfrm>
            <a:off x="1348200" y="648003"/>
            <a:ext cx="6447600"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DM Sans"/>
                <a:ea typeface="DM Sans"/>
                <a:cs typeface="DM Sans"/>
                <a:sym typeface="DM Sans"/>
              </a:rPr>
              <a:t>FP&amp;A Before Digital Transformation</a:t>
            </a:r>
            <a:endParaRPr/>
          </a:p>
        </p:txBody>
      </p:sp>
      <p:sp>
        <p:nvSpPr>
          <p:cNvPr id="522" name="Google Shape;522;p9"/>
          <p:cNvSpPr txBox="1"/>
          <p:nvPr>
            <p:ph idx="4294967295" type="title"/>
          </p:nvPr>
        </p:nvSpPr>
        <p:spPr>
          <a:xfrm>
            <a:off x="3340913" y="2684850"/>
            <a:ext cx="2416800" cy="799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000"/>
              <a:buNone/>
            </a:pPr>
            <a:r>
              <a:rPr b="1" lang="en-US" sz="3800">
                <a:solidFill>
                  <a:schemeClr val="lt1"/>
                </a:solidFill>
              </a:rPr>
              <a:t>88 </a:t>
            </a:r>
            <a:endParaRPr b="1" sz="3800">
              <a:solidFill>
                <a:schemeClr val="lt1"/>
              </a:solidFill>
            </a:endParaRPr>
          </a:p>
        </p:txBody>
      </p:sp>
      <p:sp>
        <p:nvSpPr>
          <p:cNvPr id="523" name="Google Shape;523;p9"/>
          <p:cNvSpPr txBox="1"/>
          <p:nvPr>
            <p:ph idx="4294967295" type="body"/>
          </p:nvPr>
        </p:nvSpPr>
        <p:spPr>
          <a:xfrm>
            <a:off x="3340931" y="3544525"/>
            <a:ext cx="2416800" cy="8400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lang="en-US">
                <a:solidFill>
                  <a:schemeClr val="lt1"/>
                </a:solidFill>
              </a:rPr>
              <a:t>Sessions </a:t>
            </a:r>
            <a:endParaRPr>
              <a:solidFill>
                <a:schemeClr val="lt1"/>
              </a:solidFill>
            </a:endParaRPr>
          </a:p>
        </p:txBody>
      </p:sp>
      <p:sp>
        <p:nvSpPr>
          <p:cNvPr id="524" name="Google Shape;524;p9"/>
          <p:cNvSpPr/>
          <p:nvPr/>
        </p:nvSpPr>
        <p:spPr>
          <a:xfrm>
            <a:off x="183375" y="2166938"/>
            <a:ext cx="2028000" cy="2389812"/>
          </a:xfrm>
          <a:prstGeom prst="roundRect">
            <a:avLst>
              <a:gd fmla="val 6359" name="adj"/>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DM Sans"/>
                <a:ea typeface="DM Sans"/>
                <a:cs typeface="DM Sans"/>
                <a:sym typeface="DM Sans"/>
              </a:rPr>
              <a:t>Undefined FP&amp;A Function</a:t>
            </a:r>
            <a:endParaRPr b="0" i="0" sz="1600" u="none" cap="none" strike="noStrike">
              <a:solidFill>
                <a:schemeClr val="dk1"/>
              </a:solidFill>
              <a:latin typeface="DM Sans"/>
              <a:ea typeface="DM Sans"/>
              <a:cs typeface="DM Sans"/>
              <a:sym typeface="DM Sans"/>
            </a:endParaRPr>
          </a:p>
        </p:txBody>
      </p:sp>
      <p:sp>
        <p:nvSpPr>
          <p:cNvPr id="525" name="Google Shape;525;p9"/>
          <p:cNvSpPr/>
          <p:nvPr/>
        </p:nvSpPr>
        <p:spPr>
          <a:xfrm>
            <a:off x="2430467" y="2166938"/>
            <a:ext cx="2028000" cy="2389812"/>
          </a:xfrm>
          <a:prstGeom prst="roundRect">
            <a:avLst>
              <a:gd fmla="val 6359" name="adj"/>
            </a:avLst>
          </a:prstGeom>
          <a:solidFill>
            <a:schemeClr val="accent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DM Sans"/>
                <a:ea typeface="DM Sans"/>
                <a:cs typeface="DM Sans"/>
                <a:sym typeface="DM Sans"/>
              </a:rPr>
              <a:t>Fragile &amp;</a:t>
            </a:r>
            <a:br>
              <a:rPr b="0" i="0" lang="en-US" sz="1600" u="none" cap="none" strike="noStrike">
                <a:solidFill>
                  <a:schemeClr val="dk1"/>
                </a:solidFill>
                <a:latin typeface="DM Sans"/>
                <a:ea typeface="DM Sans"/>
                <a:cs typeface="DM Sans"/>
                <a:sym typeface="DM Sans"/>
              </a:rPr>
            </a:br>
            <a:r>
              <a:rPr b="0" i="0" lang="en-US" sz="1600" u="none" cap="none" strike="noStrike">
                <a:solidFill>
                  <a:schemeClr val="dk1"/>
                </a:solidFill>
                <a:latin typeface="DM Sans"/>
                <a:ea typeface="DM Sans"/>
                <a:cs typeface="DM Sans"/>
                <a:sym typeface="DM Sans"/>
              </a:rPr>
              <a:t>Complex Models driving reporting/</a:t>
            </a:r>
            <a:br>
              <a:rPr b="0" i="0" lang="en-US" sz="1600" u="none" cap="none" strike="noStrike">
                <a:solidFill>
                  <a:schemeClr val="dk1"/>
                </a:solidFill>
                <a:latin typeface="DM Sans"/>
                <a:ea typeface="DM Sans"/>
                <a:cs typeface="DM Sans"/>
                <a:sym typeface="DM Sans"/>
              </a:rPr>
            </a:br>
            <a:r>
              <a:rPr b="0" i="0" lang="en-US" sz="1600" u="none" cap="none" strike="noStrike">
                <a:solidFill>
                  <a:schemeClr val="dk1"/>
                </a:solidFill>
                <a:latin typeface="DM Sans"/>
                <a:ea typeface="DM Sans"/>
                <a:cs typeface="DM Sans"/>
                <a:sym typeface="DM Sans"/>
              </a:rPr>
              <a:t>forecasting</a:t>
            </a:r>
            <a:endParaRPr b="0" i="0" sz="1600" u="none" cap="none" strike="noStrike">
              <a:solidFill>
                <a:schemeClr val="dk1"/>
              </a:solidFill>
              <a:latin typeface="DM Sans"/>
              <a:ea typeface="DM Sans"/>
              <a:cs typeface="DM Sans"/>
              <a:sym typeface="DM Sans"/>
            </a:endParaRPr>
          </a:p>
        </p:txBody>
      </p:sp>
      <p:sp>
        <p:nvSpPr>
          <p:cNvPr id="526" name="Google Shape;526;p9"/>
          <p:cNvSpPr/>
          <p:nvPr/>
        </p:nvSpPr>
        <p:spPr>
          <a:xfrm>
            <a:off x="4677559" y="2166938"/>
            <a:ext cx="2028000" cy="2389812"/>
          </a:xfrm>
          <a:prstGeom prst="roundRect">
            <a:avLst>
              <a:gd fmla="val 6359" name="adj"/>
            </a:avLst>
          </a:prstGeom>
          <a:solidFill>
            <a:schemeClr val="accent2"/>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DM Sans"/>
                <a:ea typeface="DM Sans"/>
                <a:cs typeface="DM Sans"/>
                <a:sym typeface="DM Sans"/>
              </a:rPr>
              <a:t>Multiple Sources of Truth</a:t>
            </a:r>
            <a:endParaRPr b="0" i="0" sz="1600" u="none" cap="none" strike="noStrike">
              <a:solidFill>
                <a:schemeClr val="dk1"/>
              </a:solidFill>
              <a:latin typeface="DM Sans"/>
              <a:ea typeface="DM Sans"/>
              <a:cs typeface="DM Sans"/>
              <a:sym typeface="DM Sans"/>
            </a:endParaRPr>
          </a:p>
        </p:txBody>
      </p:sp>
      <p:sp>
        <p:nvSpPr>
          <p:cNvPr id="527" name="Google Shape;527;p9"/>
          <p:cNvSpPr/>
          <p:nvPr/>
        </p:nvSpPr>
        <p:spPr>
          <a:xfrm>
            <a:off x="6924650" y="2166938"/>
            <a:ext cx="2028000" cy="2389812"/>
          </a:xfrm>
          <a:prstGeom prst="roundRect">
            <a:avLst>
              <a:gd fmla="val 6359" name="adj"/>
            </a:avLst>
          </a:prstGeom>
          <a:solidFill>
            <a:schemeClr val="accen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DM Sans"/>
                <a:ea typeface="DM Sans"/>
                <a:cs typeface="DM Sans"/>
                <a:sym typeface="DM Sans"/>
              </a:rPr>
              <a:t>Less effective Business Partnering</a:t>
            </a:r>
            <a:endParaRPr b="0" i="0" sz="1600" u="none" cap="none" strike="noStrike">
              <a:solidFill>
                <a:schemeClr val="lt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Perform Theme">
  <a:themeElements>
    <a:clrScheme name="Simple Light">
      <a:dk1>
        <a:srgbClr val="000000"/>
      </a:dk1>
      <a:lt1>
        <a:srgbClr val="FFFFFF"/>
      </a:lt1>
      <a:dk2>
        <a:srgbClr val="344054"/>
      </a:dk2>
      <a:lt2>
        <a:srgbClr val="FEF9F0"/>
      </a:lt2>
      <a:accent1>
        <a:srgbClr val="7C4FFF"/>
      </a:accent1>
      <a:accent2>
        <a:srgbClr val="36CC99"/>
      </a:accent2>
      <a:accent3>
        <a:srgbClr val="F7C565"/>
      </a:accent3>
      <a:accent4>
        <a:srgbClr val="6B87FF"/>
      </a:accent4>
      <a:accent5>
        <a:srgbClr val="E85DC5"/>
      </a:accent5>
      <a:accent6>
        <a:srgbClr val="FC3E3E"/>
      </a:accent6>
      <a:hlink>
        <a:srgbClr val="7C4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zoe</dc:creator>
</cp:coreProperties>
</file>