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Roboto"/>
      <p:regular r:id="rId28"/>
      <p:bold r:id="rId29"/>
      <p:italic r:id="rId30"/>
      <p:boldItalic r:id="rId31"/>
    </p:embeddedFont>
    <p:embeddedFont>
      <p:font typeface="DM Sans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http://customooxmlschemas.google.com/">
      <go:slidesCustomData xmlns:go="http://customooxmlschemas.google.com/" r:id="rId36" roundtripDataSignature="AMtx7mg91miM+G2irnk+aG1fHSiRhJzk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6.xml"/><Relationship Id="rId33" Type="http://schemas.openxmlformats.org/officeDocument/2006/relationships/font" Target="fonts/DMSans-bold.fntdata"/><Relationship Id="rId10" Type="http://schemas.openxmlformats.org/officeDocument/2006/relationships/slide" Target="slides/slide5.xml"/><Relationship Id="rId32" Type="http://schemas.openxmlformats.org/officeDocument/2006/relationships/font" Target="fonts/DMSans-regular.fntdata"/><Relationship Id="rId13" Type="http://schemas.openxmlformats.org/officeDocument/2006/relationships/slide" Target="slides/slide8.xml"/><Relationship Id="rId35" Type="http://schemas.openxmlformats.org/officeDocument/2006/relationships/font" Target="fonts/DMSans-boldItalic.fntdata"/><Relationship Id="rId12" Type="http://schemas.openxmlformats.org/officeDocument/2006/relationships/slide" Target="slides/slide7.xml"/><Relationship Id="rId34" Type="http://schemas.openxmlformats.org/officeDocument/2006/relationships/font" Target="fonts/DMSans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customschemas.google.com/relationships/presentationmetadata" Target="meta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Gen note: it would be really cool to possibly dive into how the normalization occurred.</a:t>
            </a:r>
            <a:br>
              <a:rPr lang="en"/>
            </a:br>
            <a:r>
              <a:rPr lang="en"/>
              <a:t>Cam note: story is </a:t>
            </a:r>
            <a:r>
              <a:rPr lang="en"/>
              <a:t>built</a:t>
            </a:r>
            <a:r>
              <a:rPr lang="en"/>
              <a:t> in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" name="Google Shape;31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Albeit a simple solution, it is powerful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Cam note “how the conversations have changed”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" name="Google Shape;38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p4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Cam note: Ask for them to raise hands; by slide 3 anything else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Cam note: Set the stage - acknowledge cases across finance funnel, different stages of a career, different needs as well</a:t>
            </a:r>
            <a:br>
              <a:rPr lang="en"/>
            </a:br>
            <a:r>
              <a:rPr lang="en"/>
              <a:t>“While I go through these examples, I want to you to imagine how you would feel”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Genevieve note: it’s great to show your career journey aspect</a:t>
            </a:r>
            <a:br>
              <a:rPr lang="en"/>
            </a:br>
            <a:r>
              <a:rPr lang="en"/>
              <a:t>Cam note: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Gen note: an impact or a specific example to help ground the slide and feedback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2 1">
  <p:cSld name="One Column 2 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4"/>
          <p:cNvPicPr preferRelativeResize="0"/>
          <p:nvPr/>
        </p:nvPicPr>
        <p:blipFill rotWithShape="1">
          <a:blip r:embed="rId2">
            <a:alphaModFix/>
          </a:blip>
          <a:srcRect b="8059" l="9698" r="0" t="8053"/>
          <a:stretch/>
        </p:blipFill>
        <p:spPr>
          <a:xfrm>
            <a:off x="3" y="-32900"/>
            <a:ext cx="9144003" cy="520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4"/>
          <p:cNvSpPr/>
          <p:nvPr/>
        </p:nvSpPr>
        <p:spPr>
          <a:xfrm>
            <a:off x="227875" y="231875"/>
            <a:ext cx="8662800" cy="4727700"/>
          </a:xfrm>
          <a:prstGeom prst="roundRect">
            <a:avLst>
              <a:gd fmla="val 4834" name="adj"/>
            </a:avLst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8424309" y="465333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" y="0"/>
            <a:ext cx="2591725" cy="31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975" y="4663225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3708">
          <p15:clr>
            <a:srgbClr val="FA7B17"/>
          </p15:clr>
        </p15:guide>
        <p15:guide id="2" pos="5151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69" name="Google Shape;69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" name="Google Shape;70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001" y="4655604"/>
            <a:ext cx="1199421" cy="1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3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34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" name="Google Shape;77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 Layout 4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80" name="Google Shape;80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001" y="4655604"/>
            <a:ext cx="1199421" cy="18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ndscape slide 1">
  <p:cSld name="Landscape slide 1">
    <p:bg>
      <p:bgPr>
        <a:solidFill>
          <a:schemeClr val="l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6"/>
          <p:cNvPicPr preferRelativeResize="0"/>
          <p:nvPr/>
        </p:nvPicPr>
        <p:blipFill rotWithShape="1">
          <a:blip r:embed="rId2">
            <a:alphaModFix/>
          </a:blip>
          <a:srcRect b="8058" l="9698" r="0" t="8053"/>
          <a:stretch/>
        </p:blipFill>
        <p:spPr>
          <a:xfrm>
            <a:off x="3" y="-32900"/>
            <a:ext cx="9144003" cy="52093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6"/>
          <p:cNvSpPr/>
          <p:nvPr/>
        </p:nvSpPr>
        <p:spPr>
          <a:xfrm>
            <a:off x="0" y="0"/>
            <a:ext cx="7933800" cy="51435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6"/>
          <p:cNvSpPr txBox="1"/>
          <p:nvPr>
            <p:ph type="ctrTitle"/>
          </p:nvPr>
        </p:nvSpPr>
        <p:spPr>
          <a:xfrm>
            <a:off x="197500" y="1650225"/>
            <a:ext cx="44649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pic>
        <p:nvPicPr>
          <p:cNvPr id="85" name="Google Shape;85;p36"/>
          <p:cNvPicPr preferRelativeResize="0"/>
          <p:nvPr/>
        </p:nvPicPr>
        <p:blipFill rotWithShape="1">
          <a:blip r:embed="rId3">
            <a:alphaModFix/>
          </a:blip>
          <a:srcRect b="20758" l="0" r="7191" t="0"/>
          <a:stretch/>
        </p:blipFill>
        <p:spPr>
          <a:xfrm>
            <a:off x="8130300" y="4447000"/>
            <a:ext cx="1055401" cy="69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ullet Content">
  <p:cSld name="Title and Bullet Content">
    <p:bg>
      <p:bgPr>
        <a:solidFill>
          <a:schemeClr val="accen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7"/>
          <p:cNvSpPr/>
          <p:nvPr/>
        </p:nvSpPr>
        <p:spPr>
          <a:xfrm>
            <a:off x="0" y="2278625"/>
            <a:ext cx="9158700" cy="28650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7"/>
          <p:cNvSpPr txBox="1"/>
          <p:nvPr>
            <p:ph idx="1" type="body"/>
          </p:nvPr>
        </p:nvSpPr>
        <p:spPr>
          <a:xfrm>
            <a:off x="1474850" y="2416925"/>
            <a:ext cx="6032100" cy="25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>
                <a:solidFill>
                  <a:schemeClr val="accent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>
                <a:solidFill>
                  <a:schemeClr val="accent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accent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>
                <a:solidFill>
                  <a:schemeClr val="accen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Char char="■"/>
              <a:defRPr>
                <a:solidFill>
                  <a:schemeClr val="accent1"/>
                </a:solidFill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chemeClr val="accent1"/>
                </a:solidFill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>
                <a:solidFill>
                  <a:schemeClr val="accent1"/>
                </a:solidFill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9" name="Google Shape;89;p37"/>
          <p:cNvSpPr txBox="1"/>
          <p:nvPr>
            <p:ph type="title"/>
          </p:nvPr>
        </p:nvSpPr>
        <p:spPr>
          <a:xfrm>
            <a:off x="1828800" y="589950"/>
            <a:ext cx="5501100" cy="78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id="90" name="Google Shape;90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">
  <p:cSld name="Timelin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" name="Google Shape;93;p38"/>
          <p:cNvSpPr txBox="1"/>
          <p:nvPr>
            <p:ph idx="1" type="body"/>
          </p:nvPr>
        </p:nvSpPr>
        <p:spPr>
          <a:xfrm>
            <a:off x="247500" y="2020725"/>
            <a:ext cx="1550400" cy="15336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94" name="Google Shape;94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5" name="Google Shape;95;p38"/>
          <p:cNvCxnSpPr/>
          <p:nvPr/>
        </p:nvCxnSpPr>
        <p:spPr>
          <a:xfrm flipH="1" rot="10800000">
            <a:off x="10925" y="1462875"/>
            <a:ext cx="9094800" cy="33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" name="Google Shape;96;p38"/>
          <p:cNvSpPr txBox="1"/>
          <p:nvPr>
            <p:ph idx="2" type="body"/>
          </p:nvPr>
        </p:nvSpPr>
        <p:spPr>
          <a:xfrm>
            <a:off x="1980552" y="2020725"/>
            <a:ext cx="1550400" cy="15336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97" name="Google Shape;97;p38"/>
          <p:cNvSpPr txBox="1"/>
          <p:nvPr>
            <p:ph idx="3" type="body"/>
          </p:nvPr>
        </p:nvSpPr>
        <p:spPr>
          <a:xfrm>
            <a:off x="3796807" y="2020725"/>
            <a:ext cx="1550400" cy="15336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98" name="Google Shape;98;p38"/>
          <p:cNvSpPr txBox="1"/>
          <p:nvPr>
            <p:ph idx="4" type="body"/>
          </p:nvPr>
        </p:nvSpPr>
        <p:spPr>
          <a:xfrm>
            <a:off x="5613074" y="2020725"/>
            <a:ext cx="1550400" cy="15336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sp>
        <p:nvSpPr>
          <p:cNvPr id="99" name="Google Shape;99;p38"/>
          <p:cNvSpPr txBox="1"/>
          <p:nvPr>
            <p:ph idx="5" type="body"/>
          </p:nvPr>
        </p:nvSpPr>
        <p:spPr>
          <a:xfrm>
            <a:off x="7346126" y="2020725"/>
            <a:ext cx="1550400" cy="15336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  <p:pic>
        <p:nvPicPr>
          <p:cNvPr id="100" name="Google Shape;100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001" y="4655604"/>
            <a:ext cx="1199421" cy="1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 and body 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9"/>
          <p:cNvSpPr txBox="1"/>
          <p:nvPr>
            <p:ph idx="1" type="body"/>
          </p:nvPr>
        </p:nvSpPr>
        <p:spPr>
          <a:xfrm>
            <a:off x="311700" y="1597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104" name="Google Shape;104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5" name="Google Shape;10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6" name="Google Shape;106;p39"/>
          <p:cNvSpPr txBox="1"/>
          <p:nvPr>
            <p:ph idx="2" type="title"/>
          </p:nvPr>
        </p:nvSpPr>
        <p:spPr>
          <a:xfrm>
            <a:off x="311700" y="1017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07" name="Google Shape;107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0001" y="4655604"/>
            <a:ext cx="1199421" cy="1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 only 1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40"/>
          <p:cNvPicPr preferRelativeResize="0"/>
          <p:nvPr/>
        </p:nvPicPr>
        <p:blipFill rotWithShape="1">
          <a:blip r:embed="rId2">
            <a:alphaModFix/>
          </a:blip>
          <a:srcRect b="0" l="0" r="911" t="7062"/>
          <a:stretch/>
        </p:blipFill>
        <p:spPr>
          <a:xfrm>
            <a:off x="-51450" y="-76200"/>
            <a:ext cx="9247002" cy="53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40"/>
          <p:cNvSpPr/>
          <p:nvPr/>
        </p:nvSpPr>
        <p:spPr>
          <a:xfrm>
            <a:off x="671100" y="437400"/>
            <a:ext cx="7801800" cy="4268700"/>
          </a:xfrm>
          <a:prstGeom prst="rect">
            <a:avLst/>
          </a:prstGeom>
          <a:solidFill>
            <a:schemeClr val="accent1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0"/>
          <p:cNvSpPr txBox="1"/>
          <p:nvPr>
            <p:ph type="title"/>
          </p:nvPr>
        </p:nvSpPr>
        <p:spPr>
          <a:xfrm>
            <a:off x="311700" y="2170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None/>
              <a:defRPr sz="3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/>
        </p:txBody>
      </p:sp>
      <p:sp>
        <p:nvSpPr>
          <p:cNvPr id="113" name="Google Shape;11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4" name="Google Shape;11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40637" y="4295075"/>
            <a:ext cx="1462825" cy="22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40"/>
          <p:cNvPicPr preferRelativeResize="0"/>
          <p:nvPr/>
        </p:nvPicPr>
        <p:blipFill rotWithShape="1">
          <a:blip r:embed="rId4">
            <a:alphaModFix/>
          </a:blip>
          <a:srcRect b="-30191" l="0" r="-10985" t="0"/>
          <a:stretch/>
        </p:blipFill>
        <p:spPr>
          <a:xfrm>
            <a:off x="7500250" y="3983736"/>
            <a:ext cx="1574902" cy="1427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8" name="Google Shape;118;p4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9" name="Google Shape;119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" name="Google Shape;120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3" name="Google Shape;123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" name="Google Shape;124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ndscape slide 1 1">
  <p:cSld name="Landscape slide 1 1"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5"/>
          <p:cNvPicPr preferRelativeResize="0"/>
          <p:nvPr/>
        </p:nvPicPr>
        <p:blipFill rotWithShape="1">
          <a:blip r:embed="rId2">
            <a:alphaModFix/>
          </a:blip>
          <a:srcRect b="7826" l="88048" r="0" t="9350"/>
          <a:stretch/>
        </p:blipFill>
        <p:spPr>
          <a:xfrm>
            <a:off x="7933800" y="-100"/>
            <a:ext cx="12101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5"/>
          <p:cNvSpPr/>
          <p:nvPr/>
        </p:nvSpPr>
        <p:spPr>
          <a:xfrm>
            <a:off x="0" y="-100"/>
            <a:ext cx="79338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5"/>
          <p:cNvSpPr txBox="1"/>
          <p:nvPr>
            <p:ph type="ctrTitle"/>
          </p:nvPr>
        </p:nvSpPr>
        <p:spPr>
          <a:xfrm>
            <a:off x="197500" y="1512500"/>
            <a:ext cx="68514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pic>
        <p:nvPicPr>
          <p:cNvPr id="18" name="Google Shape;18;p25"/>
          <p:cNvPicPr preferRelativeResize="0"/>
          <p:nvPr/>
        </p:nvPicPr>
        <p:blipFill rotWithShape="1">
          <a:blip r:embed="rId3">
            <a:alphaModFix/>
          </a:blip>
          <a:srcRect b="20758" l="0" r="7191" t="0"/>
          <a:stretch/>
        </p:blipFill>
        <p:spPr>
          <a:xfrm>
            <a:off x="8130300" y="4447000"/>
            <a:ext cx="1055401" cy="6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5225" y="711150"/>
            <a:ext cx="2599624" cy="39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5"/>
          <p:cNvSpPr txBox="1"/>
          <p:nvPr>
            <p:ph idx="2" type="ctrTitle"/>
          </p:nvPr>
        </p:nvSpPr>
        <p:spPr>
          <a:xfrm>
            <a:off x="197500" y="3763400"/>
            <a:ext cx="6152700" cy="5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xtra Wide Chart">
  <p:cSld name="Extra Wide Chart">
    <p:bg>
      <p:bgPr>
        <a:solidFill>
          <a:schemeClr val="accen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3"/>
          <p:cNvSpPr txBox="1"/>
          <p:nvPr>
            <p:ph type="title"/>
          </p:nvPr>
        </p:nvSpPr>
        <p:spPr>
          <a:xfrm>
            <a:off x="7264575" y="269975"/>
            <a:ext cx="1444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Google Shape;127;p43"/>
          <p:cNvSpPr txBox="1"/>
          <p:nvPr/>
        </p:nvSpPr>
        <p:spPr>
          <a:xfrm>
            <a:off x="1563225" y="2311225"/>
            <a:ext cx="48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8" name="Google Shape;128;p43"/>
          <p:cNvSpPr/>
          <p:nvPr/>
        </p:nvSpPr>
        <p:spPr>
          <a:xfrm>
            <a:off x="0" y="0"/>
            <a:ext cx="7055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43"/>
          <p:cNvSpPr txBox="1"/>
          <p:nvPr>
            <p:ph idx="1" type="body"/>
          </p:nvPr>
        </p:nvSpPr>
        <p:spPr>
          <a:xfrm>
            <a:off x="7319525" y="1967225"/>
            <a:ext cx="18243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30" name="Google Shape;130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2">
  <p:cSld name="Big number 2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44"/>
          <p:cNvPicPr preferRelativeResize="0"/>
          <p:nvPr/>
        </p:nvPicPr>
        <p:blipFill rotWithShape="1">
          <a:blip r:embed="rId2">
            <a:alphaModFix/>
          </a:blip>
          <a:srcRect b="8058" l="9698" r="0" t="8053"/>
          <a:stretch/>
        </p:blipFill>
        <p:spPr>
          <a:xfrm>
            <a:off x="3" y="-32900"/>
            <a:ext cx="9144003" cy="520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44"/>
          <p:cNvSpPr/>
          <p:nvPr/>
        </p:nvSpPr>
        <p:spPr>
          <a:xfrm>
            <a:off x="227875" y="231875"/>
            <a:ext cx="8662800" cy="4727700"/>
          </a:xfrm>
          <a:prstGeom prst="roundRect">
            <a:avLst>
              <a:gd fmla="val 4834" name="adj"/>
            </a:avLst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975" y="4663225"/>
            <a:ext cx="1001051" cy="152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44"/>
          <p:cNvSpPr txBox="1"/>
          <p:nvPr>
            <p:ph type="title"/>
          </p:nvPr>
        </p:nvSpPr>
        <p:spPr>
          <a:xfrm>
            <a:off x="311700" y="1295300"/>
            <a:ext cx="26937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36" name="Google Shape;136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" name="Google Shape;137;p44"/>
          <p:cNvSpPr txBox="1"/>
          <p:nvPr>
            <p:ph idx="2" type="title"/>
          </p:nvPr>
        </p:nvSpPr>
        <p:spPr>
          <a:xfrm>
            <a:off x="3005400" y="1295300"/>
            <a:ext cx="26937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38" name="Google Shape;138;p44"/>
          <p:cNvSpPr txBox="1"/>
          <p:nvPr>
            <p:ph idx="3" type="title"/>
          </p:nvPr>
        </p:nvSpPr>
        <p:spPr>
          <a:xfrm>
            <a:off x="5813275" y="1295300"/>
            <a:ext cx="26937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95FF"/>
              </a:buClr>
              <a:buSzPts val="7200"/>
              <a:buNone/>
              <a:defRPr sz="7200">
                <a:solidFill>
                  <a:srgbClr val="B095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39" name="Google Shape;139;p44"/>
          <p:cNvSpPr txBox="1"/>
          <p:nvPr>
            <p:ph idx="4" type="title"/>
          </p:nvPr>
        </p:nvSpPr>
        <p:spPr>
          <a:xfrm>
            <a:off x="311700" y="2995500"/>
            <a:ext cx="26937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40" name="Google Shape;140;p44"/>
          <p:cNvSpPr txBox="1"/>
          <p:nvPr>
            <p:ph idx="5" type="title"/>
          </p:nvPr>
        </p:nvSpPr>
        <p:spPr>
          <a:xfrm>
            <a:off x="3005400" y="2995500"/>
            <a:ext cx="26937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41" name="Google Shape;141;p44"/>
          <p:cNvSpPr txBox="1"/>
          <p:nvPr>
            <p:ph idx="6" type="title"/>
          </p:nvPr>
        </p:nvSpPr>
        <p:spPr>
          <a:xfrm>
            <a:off x="5813275" y="2995500"/>
            <a:ext cx="2693700" cy="89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095FF"/>
              </a:buClr>
              <a:buSzPts val="7200"/>
              <a:buNone/>
              <a:defRPr sz="7200">
                <a:solidFill>
                  <a:srgbClr val="B095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42" name="Google Shape;142;p44"/>
          <p:cNvSpPr txBox="1"/>
          <p:nvPr>
            <p:ph idx="1" type="body"/>
          </p:nvPr>
        </p:nvSpPr>
        <p:spPr>
          <a:xfrm>
            <a:off x="311700" y="2028600"/>
            <a:ext cx="21699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3" name="Google Shape;143;p44"/>
          <p:cNvSpPr txBox="1"/>
          <p:nvPr>
            <p:ph idx="7" type="body"/>
          </p:nvPr>
        </p:nvSpPr>
        <p:spPr>
          <a:xfrm>
            <a:off x="3005400" y="2028600"/>
            <a:ext cx="21699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4" name="Google Shape;144;p44"/>
          <p:cNvSpPr txBox="1"/>
          <p:nvPr>
            <p:ph idx="8" type="body"/>
          </p:nvPr>
        </p:nvSpPr>
        <p:spPr>
          <a:xfrm>
            <a:off x="5699100" y="2028600"/>
            <a:ext cx="21699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5" name="Google Shape;145;p44"/>
          <p:cNvSpPr txBox="1"/>
          <p:nvPr>
            <p:ph idx="9" type="body"/>
          </p:nvPr>
        </p:nvSpPr>
        <p:spPr>
          <a:xfrm>
            <a:off x="311700" y="3823225"/>
            <a:ext cx="21699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6" name="Google Shape;146;p44"/>
          <p:cNvSpPr txBox="1"/>
          <p:nvPr>
            <p:ph idx="13" type="body"/>
          </p:nvPr>
        </p:nvSpPr>
        <p:spPr>
          <a:xfrm>
            <a:off x="3005400" y="3823225"/>
            <a:ext cx="21699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7" name="Google Shape;147;p44"/>
          <p:cNvSpPr txBox="1"/>
          <p:nvPr>
            <p:ph idx="14" type="body"/>
          </p:nvPr>
        </p:nvSpPr>
        <p:spPr>
          <a:xfrm>
            <a:off x="5699100" y="3823225"/>
            <a:ext cx="21699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48" name="Google Shape;148;p44"/>
          <p:cNvSpPr txBox="1"/>
          <p:nvPr>
            <p:ph idx="15" type="title"/>
          </p:nvPr>
        </p:nvSpPr>
        <p:spPr>
          <a:xfrm>
            <a:off x="311700" y="220975"/>
            <a:ext cx="55017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 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46"/>
          <p:cNvPicPr preferRelativeResize="0"/>
          <p:nvPr/>
        </p:nvPicPr>
        <p:blipFill rotWithShape="1">
          <a:blip r:embed="rId2">
            <a:alphaModFix/>
          </a:blip>
          <a:srcRect b="8058" l="9698" r="0" t="8053"/>
          <a:stretch/>
        </p:blipFill>
        <p:spPr>
          <a:xfrm>
            <a:off x="3" y="-32900"/>
            <a:ext cx="9144003" cy="520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46"/>
          <p:cNvSpPr/>
          <p:nvPr/>
        </p:nvSpPr>
        <p:spPr>
          <a:xfrm>
            <a:off x="251400" y="237525"/>
            <a:ext cx="8641200" cy="1760400"/>
          </a:xfrm>
          <a:prstGeom prst="roundRect">
            <a:avLst>
              <a:gd fmla="val 10209" name="adj"/>
            </a:avLst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46"/>
          <p:cNvSpPr/>
          <p:nvPr/>
        </p:nvSpPr>
        <p:spPr>
          <a:xfrm>
            <a:off x="251475" y="2270300"/>
            <a:ext cx="2710500" cy="2598600"/>
          </a:xfrm>
          <a:prstGeom prst="roundRect">
            <a:avLst>
              <a:gd fmla="val 7527" name="adj"/>
            </a:avLst>
          </a:prstGeom>
          <a:solidFill>
            <a:schemeClr val="accent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46"/>
          <p:cNvSpPr/>
          <p:nvPr/>
        </p:nvSpPr>
        <p:spPr>
          <a:xfrm>
            <a:off x="3200288" y="2270300"/>
            <a:ext cx="2710500" cy="2598600"/>
          </a:xfrm>
          <a:prstGeom prst="roundRect">
            <a:avLst>
              <a:gd fmla="val 7527" name="adj"/>
            </a:avLst>
          </a:prstGeom>
          <a:solidFill>
            <a:schemeClr val="accen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46"/>
          <p:cNvSpPr/>
          <p:nvPr/>
        </p:nvSpPr>
        <p:spPr>
          <a:xfrm>
            <a:off x="6136675" y="2270300"/>
            <a:ext cx="2710500" cy="2598600"/>
          </a:xfrm>
          <a:prstGeom prst="roundRect">
            <a:avLst>
              <a:gd fmla="val 7527" name="adj"/>
            </a:avLst>
          </a:prstGeom>
          <a:solidFill>
            <a:schemeClr val="accent5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6"/>
          <p:cNvSpPr txBox="1"/>
          <p:nvPr>
            <p:ph type="title"/>
          </p:nvPr>
        </p:nvSpPr>
        <p:spPr>
          <a:xfrm>
            <a:off x="3225638" y="2530400"/>
            <a:ext cx="26598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8" name="Google Shape;158;p46"/>
          <p:cNvSpPr txBox="1"/>
          <p:nvPr>
            <p:ph idx="1" type="body"/>
          </p:nvPr>
        </p:nvSpPr>
        <p:spPr>
          <a:xfrm>
            <a:off x="3225638" y="3390075"/>
            <a:ext cx="26598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9" name="Google Shape;159;p46"/>
          <p:cNvSpPr txBox="1"/>
          <p:nvPr>
            <p:ph idx="2" type="title"/>
          </p:nvPr>
        </p:nvSpPr>
        <p:spPr>
          <a:xfrm>
            <a:off x="6162025" y="2530400"/>
            <a:ext cx="26598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60" name="Google Shape;160;p46"/>
          <p:cNvSpPr txBox="1"/>
          <p:nvPr>
            <p:ph idx="3" type="body"/>
          </p:nvPr>
        </p:nvSpPr>
        <p:spPr>
          <a:xfrm>
            <a:off x="6162025" y="3390075"/>
            <a:ext cx="26598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1" name="Google Shape;161;p46"/>
          <p:cNvSpPr txBox="1"/>
          <p:nvPr>
            <p:ph idx="4" type="title"/>
          </p:nvPr>
        </p:nvSpPr>
        <p:spPr>
          <a:xfrm>
            <a:off x="251400" y="2530400"/>
            <a:ext cx="26598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62" name="Google Shape;162;p46"/>
          <p:cNvSpPr txBox="1"/>
          <p:nvPr>
            <p:ph idx="5" type="body"/>
          </p:nvPr>
        </p:nvSpPr>
        <p:spPr>
          <a:xfrm>
            <a:off x="251400" y="3390075"/>
            <a:ext cx="26598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63" name="Google Shape;163;p46"/>
          <p:cNvSpPr txBox="1"/>
          <p:nvPr>
            <p:ph idx="6" type="title"/>
          </p:nvPr>
        </p:nvSpPr>
        <p:spPr>
          <a:xfrm>
            <a:off x="0" y="673025"/>
            <a:ext cx="9144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-Blank">
  <p:cSld name="White-Blank"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 Layout 2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7" name="Google Shape;167;p48"/>
          <p:cNvSpPr/>
          <p:nvPr/>
        </p:nvSpPr>
        <p:spPr>
          <a:xfrm>
            <a:off x="480763" y="1417293"/>
            <a:ext cx="2614200" cy="1218600"/>
          </a:xfrm>
          <a:prstGeom prst="roundRect">
            <a:avLst>
              <a:gd fmla="val 13383" name="adj"/>
            </a:avLst>
          </a:prstGeom>
          <a:solidFill>
            <a:srgbClr val="E2DBFF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8"/>
          <p:cNvSpPr/>
          <p:nvPr/>
        </p:nvSpPr>
        <p:spPr>
          <a:xfrm>
            <a:off x="3214663" y="1417293"/>
            <a:ext cx="2614200" cy="1218600"/>
          </a:xfrm>
          <a:prstGeom prst="roundRect">
            <a:avLst>
              <a:gd fmla="val 12247" name="adj"/>
            </a:avLst>
          </a:prstGeom>
          <a:solidFill>
            <a:srgbClr val="FCCB6C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8"/>
          <p:cNvSpPr/>
          <p:nvPr/>
        </p:nvSpPr>
        <p:spPr>
          <a:xfrm>
            <a:off x="5948563" y="1417293"/>
            <a:ext cx="2614200" cy="1218600"/>
          </a:xfrm>
          <a:prstGeom prst="roundRect">
            <a:avLst>
              <a:gd fmla="val 11110" name="adj"/>
            </a:avLst>
          </a:prstGeom>
          <a:solidFill>
            <a:schemeClr val="accent5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" name="Google Shape;170;p48"/>
          <p:cNvCxnSpPr/>
          <p:nvPr/>
        </p:nvCxnSpPr>
        <p:spPr>
          <a:xfrm rot="10800000">
            <a:off x="495438" y="2902032"/>
            <a:ext cx="8167800" cy="0"/>
          </a:xfrm>
          <a:prstGeom prst="straightConnector1">
            <a:avLst/>
          </a:prstGeom>
          <a:noFill/>
          <a:ln cap="flat" cmpd="sng" w="9525">
            <a:solidFill>
              <a:srgbClr val="C5CED6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71" name="Google Shape;171;p48"/>
          <p:cNvSpPr txBox="1"/>
          <p:nvPr>
            <p:ph type="title"/>
          </p:nvPr>
        </p:nvSpPr>
        <p:spPr>
          <a:xfrm>
            <a:off x="548600" y="1837163"/>
            <a:ext cx="13749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700"/>
              <a:buNone/>
              <a:defRPr b="1" sz="47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72" name="Google Shape;172;p48"/>
          <p:cNvSpPr txBox="1"/>
          <p:nvPr>
            <p:ph idx="2" type="title"/>
          </p:nvPr>
        </p:nvSpPr>
        <p:spPr>
          <a:xfrm>
            <a:off x="3315650" y="1837163"/>
            <a:ext cx="13749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b="1" sz="4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73" name="Google Shape;173;p48"/>
          <p:cNvSpPr txBox="1"/>
          <p:nvPr>
            <p:ph idx="3" type="title"/>
          </p:nvPr>
        </p:nvSpPr>
        <p:spPr>
          <a:xfrm>
            <a:off x="0" y="21900"/>
            <a:ext cx="9144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74" name="Google Shape;174;p48"/>
          <p:cNvSpPr txBox="1"/>
          <p:nvPr>
            <p:ph idx="4" type="title"/>
          </p:nvPr>
        </p:nvSpPr>
        <p:spPr>
          <a:xfrm>
            <a:off x="6082700" y="1837163"/>
            <a:ext cx="13749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700"/>
              <a:buNone/>
              <a:defRPr b="1" sz="47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5" name="Google Shape;175;p48"/>
          <p:cNvSpPr txBox="1"/>
          <p:nvPr>
            <p:ph idx="1" type="subTitle"/>
          </p:nvPr>
        </p:nvSpPr>
        <p:spPr>
          <a:xfrm>
            <a:off x="623400" y="1552975"/>
            <a:ext cx="2394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1" sz="9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6" name="Google Shape;176;p48"/>
          <p:cNvSpPr txBox="1"/>
          <p:nvPr>
            <p:ph idx="5" type="subTitle"/>
          </p:nvPr>
        </p:nvSpPr>
        <p:spPr>
          <a:xfrm>
            <a:off x="3285988" y="1552975"/>
            <a:ext cx="2394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b="1"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"/>
              <a:buNone/>
              <a:defRPr sz="1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7" name="Google Shape;177;p48"/>
          <p:cNvSpPr txBox="1"/>
          <p:nvPr>
            <p:ph idx="6" type="subTitle"/>
          </p:nvPr>
        </p:nvSpPr>
        <p:spPr>
          <a:xfrm>
            <a:off x="6025538" y="1552975"/>
            <a:ext cx="2394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b="1"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DM Sans"/>
              <a:buNone/>
              <a:defRPr sz="18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8" name="Google Shape;178;p48"/>
          <p:cNvSpPr txBox="1"/>
          <p:nvPr>
            <p:ph idx="7" type="body"/>
          </p:nvPr>
        </p:nvSpPr>
        <p:spPr>
          <a:xfrm>
            <a:off x="495450" y="3167375"/>
            <a:ext cx="80673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179" name="Google Shape;179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ood to great">
  <p:cSld name="Good to great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9"/>
          <p:cNvSpPr/>
          <p:nvPr/>
        </p:nvSpPr>
        <p:spPr>
          <a:xfrm>
            <a:off x="173850" y="1208550"/>
            <a:ext cx="2028000" cy="3130800"/>
          </a:xfrm>
          <a:prstGeom prst="roundRect">
            <a:avLst>
              <a:gd fmla="val 6359" name="adj"/>
            </a:avLst>
          </a:prstGeom>
          <a:solidFill>
            <a:schemeClr val="accent5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C4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49"/>
          <p:cNvSpPr txBox="1"/>
          <p:nvPr>
            <p:ph type="title"/>
          </p:nvPr>
        </p:nvSpPr>
        <p:spPr>
          <a:xfrm>
            <a:off x="204675" y="201125"/>
            <a:ext cx="8627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3" name="Google Shape;183;p49"/>
          <p:cNvSpPr/>
          <p:nvPr/>
        </p:nvSpPr>
        <p:spPr>
          <a:xfrm>
            <a:off x="2420942" y="1208550"/>
            <a:ext cx="2028000" cy="3130800"/>
          </a:xfrm>
          <a:prstGeom prst="roundRect">
            <a:avLst>
              <a:gd fmla="val 6359" name="adj"/>
            </a:avLst>
          </a:prstGeom>
          <a:solidFill>
            <a:schemeClr val="accent3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C4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9"/>
          <p:cNvSpPr txBox="1"/>
          <p:nvPr>
            <p:ph idx="2" type="title"/>
          </p:nvPr>
        </p:nvSpPr>
        <p:spPr>
          <a:xfrm>
            <a:off x="204675" y="1320500"/>
            <a:ext cx="19971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85" name="Google Shape;185;p49"/>
          <p:cNvSpPr/>
          <p:nvPr/>
        </p:nvSpPr>
        <p:spPr>
          <a:xfrm>
            <a:off x="4668034" y="1208550"/>
            <a:ext cx="2028000" cy="3130800"/>
          </a:xfrm>
          <a:prstGeom prst="roundRect">
            <a:avLst>
              <a:gd fmla="val 6359" name="adj"/>
            </a:avLst>
          </a:prstGeom>
          <a:solidFill>
            <a:schemeClr val="accent2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C4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9"/>
          <p:cNvSpPr txBox="1"/>
          <p:nvPr>
            <p:ph idx="3" type="title"/>
          </p:nvPr>
        </p:nvSpPr>
        <p:spPr>
          <a:xfrm>
            <a:off x="2418375" y="1320500"/>
            <a:ext cx="20280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87" name="Google Shape;187;p49"/>
          <p:cNvSpPr/>
          <p:nvPr/>
        </p:nvSpPr>
        <p:spPr>
          <a:xfrm>
            <a:off x="6915125" y="1208550"/>
            <a:ext cx="2028000" cy="3130800"/>
          </a:xfrm>
          <a:prstGeom prst="roundRect">
            <a:avLst>
              <a:gd fmla="val 6359" name="adj"/>
            </a:avLst>
          </a:prstGeom>
          <a:solidFill>
            <a:schemeClr val="accen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C4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9"/>
          <p:cNvSpPr txBox="1"/>
          <p:nvPr>
            <p:ph idx="4" type="title"/>
          </p:nvPr>
        </p:nvSpPr>
        <p:spPr>
          <a:xfrm>
            <a:off x="4670275" y="1320500"/>
            <a:ext cx="20280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89" name="Google Shape;189;p49"/>
          <p:cNvSpPr txBox="1"/>
          <p:nvPr>
            <p:ph idx="5" type="title"/>
          </p:nvPr>
        </p:nvSpPr>
        <p:spPr>
          <a:xfrm>
            <a:off x="6915125" y="1320500"/>
            <a:ext cx="2028000" cy="79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pic>
        <p:nvPicPr>
          <p:cNvPr id="190" name="Google Shape;190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o Logo">
  <p:cSld name="No Logo"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27"/>
          <p:cNvSpPr txBox="1"/>
          <p:nvPr>
            <p:ph idx="2" type="title"/>
          </p:nvPr>
        </p:nvSpPr>
        <p:spPr>
          <a:xfrm>
            <a:off x="311700" y="10177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6" name="Google Shape;2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8"/>
          <p:cNvPicPr preferRelativeResize="0"/>
          <p:nvPr/>
        </p:nvPicPr>
        <p:blipFill rotWithShape="1">
          <a:blip r:embed="rId2">
            <a:alphaModFix/>
          </a:blip>
          <a:srcRect b="8058" l="9698" r="0" t="8053"/>
          <a:stretch/>
        </p:blipFill>
        <p:spPr>
          <a:xfrm>
            <a:off x="3" y="-32900"/>
            <a:ext cx="9144003" cy="520930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8"/>
          <p:cNvSpPr/>
          <p:nvPr/>
        </p:nvSpPr>
        <p:spPr>
          <a:xfrm>
            <a:off x="227875" y="231875"/>
            <a:ext cx="8662800" cy="4727700"/>
          </a:xfrm>
          <a:prstGeom prst="roundRect">
            <a:avLst>
              <a:gd fmla="val 4834" name="adj"/>
            </a:avLst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8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31" name="Google Shape;31;p2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29845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21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indent="-2921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indent="-2921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" name="Google Shape;33;p28"/>
          <p:cNvPicPr preferRelativeResize="0"/>
          <p:nvPr/>
        </p:nvPicPr>
        <p:blipFill rotWithShape="1">
          <a:blip r:embed="rId3">
            <a:alphaModFix/>
          </a:blip>
          <a:srcRect b="20758" l="0" r="7191" t="0"/>
          <a:stretch/>
        </p:blipFill>
        <p:spPr>
          <a:xfrm>
            <a:off x="8130300" y="4447000"/>
            <a:ext cx="1055401" cy="6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4975" y="4663225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hapes right with title">
  <p:cSld name="Shapes right with title">
    <p:bg>
      <p:bgPr>
        <a:solidFill>
          <a:schemeClr val="accen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9"/>
          <p:cNvSpPr txBox="1"/>
          <p:nvPr>
            <p:ph type="title"/>
          </p:nvPr>
        </p:nvSpPr>
        <p:spPr>
          <a:xfrm>
            <a:off x="2973900" y="951750"/>
            <a:ext cx="5534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" name="Google Shape;37;p29"/>
          <p:cNvSpPr txBox="1"/>
          <p:nvPr>
            <p:ph idx="1" type="body"/>
          </p:nvPr>
        </p:nvSpPr>
        <p:spPr>
          <a:xfrm>
            <a:off x="2973900" y="2559375"/>
            <a:ext cx="5844300" cy="23773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Char char="●"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○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■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●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DM Sans"/>
              <a:buChar char="○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DM Sans"/>
              <a:buChar char="■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●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○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M Sans"/>
              <a:buChar char="■"/>
              <a:defRPr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id="38" name="Google Shape;38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210964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8602" y="4822606"/>
            <a:ext cx="1001052" cy="1525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3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3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21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indent="-2921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indent="-2921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" name="Google Shape;46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y the numbers (titled)">
  <p:cSld name="By the numbers (titled)">
    <p:bg>
      <p:bgPr>
        <a:solidFill>
          <a:schemeClr val="lt1"/>
        </a:soli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31"/>
          <p:cNvSpPr/>
          <p:nvPr/>
        </p:nvSpPr>
        <p:spPr>
          <a:xfrm>
            <a:off x="1082350" y="1143225"/>
            <a:ext cx="3280800" cy="1529400"/>
          </a:xfrm>
          <a:prstGeom prst="roundRect">
            <a:avLst>
              <a:gd fmla="val 6062" name="adj"/>
            </a:avLst>
          </a:prstGeom>
          <a:solidFill>
            <a:schemeClr val="accent4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C4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1"/>
          <p:cNvSpPr/>
          <p:nvPr/>
        </p:nvSpPr>
        <p:spPr>
          <a:xfrm>
            <a:off x="4780887" y="1143225"/>
            <a:ext cx="3280800" cy="1529400"/>
          </a:xfrm>
          <a:prstGeom prst="roundRect">
            <a:avLst>
              <a:gd fmla="val 7393" name="adj"/>
            </a:avLst>
          </a:prstGeom>
          <a:solidFill>
            <a:schemeClr val="dk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EF9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31"/>
          <p:cNvSpPr/>
          <p:nvPr/>
        </p:nvSpPr>
        <p:spPr>
          <a:xfrm>
            <a:off x="1082350" y="2903075"/>
            <a:ext cx="3280800" cy="1529400"/>
          </a:xfrm>
          <a:prstGeom prst="roundRect">
            <a:avLst>
              <a:gd fmla="val 7063" name="adj"/>
            </a:avLst>
          </a:prstGeom>
          <a:solidFill>
            <a:schemeClr val="accent5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31"/>
          <p:cNvSpPr/>
          <p:nvPr/>
        </p:nvSpPr>
        <p:spPr>
          <a:xfrm>
            <a:off x="4780887" y="2903075"/>
            <a:ext cx="3280800" cy="1529400"/>
          </a:xfrm>
          <a:prstGeom prst="roundRect">
            <a:avLst>
              <a:gd fmla="val 6797" name="adj"/>
            </a:avLst>
          </a:prstGeom>
          <a:solidFill>
            <a:srgbClr val="F7C565"/>
          </a:solidFill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31"/>
          <p:cNvSpPr txBox="1"/>
          <p:nvPr>
            <p:ph type="title"/>
          </p:nvPr>
        </p:nvSpPr>
        <p:spPr>
          <a:xfrm>
            <a:off x="1082350" y="2903075"/>
            <a:ext cx="32808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4" name="Google Shape;54;p31"/>
          <p:cNvSpPr txBox="1"/>
          <p:nvPr>
            <p:ph idx="2" type="title"/>
          </p:nvPr>
        </p:nvSpPr>
        <p:spPr>
          <a:xfrm>
            <a:off x="4780887" y="1143225"/>
            <a:ext cx="32808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5" name="Google Shape;55;p31"/>
          <p:cNvSpPr txBox="1"/>
          <p:nvPr>
            <p:ph idx="3" type="title"/>
          </p:nvPr>
        </p:nvSpPr>
        <p:spPr>
          <a:xfrm>
            <a:off x="4938987" y="3060150"/>
            <a:ext cx="2964600" cy="64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6" name="Google Shape;56;p31"/>
          <p:cNvSpPr txBox="1"/>
          <p:nvPr>
            <p:ph idx="1" type="body"/>
          </p:nvPr>
        </p:nvSpPr>
        <p:spPr>
          <a:xfrm>
            <a:off x="4780887" y="2002900"/>
            <a:ext cx="3280800" cy="5091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7" name="Google Shape;57;p31"/>
          <p:cNvSpPr txBox="1"/>
          <p:nvPr>
            <p:ph idx="4" type="body"/>
          </p:nvPr>
        </p:nvSpPr>
        <p:spPr>
          <a:xfrm>
            <a:off x="1082350" y="3762750"/>
            <a:ext cx="3280800" cy="5523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8" name="Google Shape;58;p31"/>
          <p:cNvSpPr txBox="1"/>
          <p:nvPr>
            <p:ph idx="5" type="body"/>
          </p:nvPr>
        </p:nvSpPr>
        <p:spPr>
          <a:xfrm>
            <a:off x="4780887" y="3762750"/>
            <a:ext cx="32808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9" name="Google Shape;59;p31"/>
          <p:cNvSpPr txBox="1"/>
          <p:nvPr>
            <p:ph idx="6" type="title"/>
          </p:nvPr>
        </p:nvSpPr>
        <p:spPr>
          <a:xfrm>
            <a:off x="1420150" y="1143225"/>
            <a:ext cx="26052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60" name="Google Shape;60;p31"/>
          <p:cNvSpPr txBox="1"/>
          <p:nvPr>
            <p:ph idx="7" type="body"/>
          </p:nvPr>
        </p:nvSpPr>
        <p:spPr>
          <a:xfrm>
            <a:off x="1082350" y="2002900"/>
            <a:ext cx="32808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1" name="Google Shape;61;p31"/>
          <p:cNvSpPr/>
          <p:nvPr/>
        </p:nvSpPr>
        <p:spPr>
          <a:xfrm>
            <a:off x="1082375" y="237525"/>
            <a:ext cx="6979200" cy="642300"/>
          </a:xfrm>
          <a:prstGeom prst="roundRect">
            <a:avLst>
              <a:gd fmla="val 10209" name="adj"/>
            </a:avLst>
          </a:prstGeom>
          <a:solidFill>
            <a:schemeClr val="lt1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1"/>
          <p:cNvSpPr txBox="1"/>
          <p:nvPr>
            <p:ph idx="8" type="title"/>
          </p:nvPr>
        </p:nvSpPr>
        <p:spPr>
          <a:xfrm>
            <a:off x="0" y="420825"/>
            <a:ext cx="9144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3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63" name="Google Shape;63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2575" y="4822400"/>
            <a:ext cx="1001051" cy="1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ean">
  <p:cSld name="Clean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/>
          <p:nvPr>
            <p:ph idx="12" type="sldNum"/>
          </p:nvPr>
        </p:nvSpPr>
        <p:spPr>
          <a:xfrm>
            <a:off x="8424309" y="465333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b="0" i="0" sz="3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M Sans"/>
              <a:buChar char="●"/>
              <a:defRPr b="0" i="0" sz="18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b="0"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■"/>
              <a:defRPr b="0"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●"/>
              <a:defRPr b="0"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DM Sans"/>
              <a:buChar char="○"/>
              <a:defRPr b="0" i="0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M Sans"/>
              <a:buChar char="■"/>
              <a:defRPr b="0" i="0" sz="11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2921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Char char="●"/>
              <a:defRPr b="0" i="0" sz="1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2921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Char char="○"/>
              <a:defRPr b="0" i="0" sz="1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2921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DM Sans"/>
              <a:buChar char="■"/>
              <a:defRPr b="0" i="0" sz="10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30.png"/><Relationship Id="rId6" Type="http://schemas.openxmlformats.org/officeDocument/2006/relationships/image" Target="../media/image17.png"/><Relationship Id="rId7" Type="http://schemas.openxmlformats.org/officeDocument/2006/relationships/image" Target="../media/image20.png"/><Relationship Id="rId8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41.png"/><Relationship Id="rId5" Type="http://schemas.openxmlformats.org/officeDocument/2006/relationships/image" Target="../media/image42.jpg"/><Relationship Id="rId6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1.png"/><Relationship Id="rId5" Type="http://schemas.openxmlformats.org/officeDocument/2006/relationships/image" Target="../media/image22.png"/><Relationship Id="rId6" Type="http://schemas.openxmlformats.org/officeDocument/2006/relationships/image" Target="../media/image13.png"/><Relationship Id="rId7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Relationship Id="rId6" Type="http://schemas.openxmlformats.org/officeDocument/2006/relationships/image" Target="../media/image25.png"/><Relationship Id="rId7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Relationship Id="rId4" Type="http://schemas.openxmlformats.org/officeDocument/2006/relationships/image" Target="../media/image43.png"/><Relationship Id="rId5" Type="http://schemas.openxmlformats.org/officeDocument/2006/relationships/image" Target="../media/image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5" Type="http://schemas.openxmlformats.org/officeDocument/2006/relationships/image" Target="../media/image29.png"/><Relationship Id="rId6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"/>
          <p:cNvSpPr txBox="1"/>
          <p:nvPr/>
        </p:nvSpPr>
        <p:spPr>
          <a:xfrm>
            <a:off x="307450" y="1154588"/>
            <a:ext cx="86199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6" name="Google Shape;196;p2"/>
          <p:cNvSpPr txBox="1"/>
          <p:nvPr/>
        </p:nvSpPr>
        <p:spPr>
          <a:xfrm>
            <a:off x="216650" y="3527213"/>
            <a:ext cx="5790900" cy="6570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800" u="none" cap="none" strike="noStrike">
                <a:solidFill>
                  <a:srgbClr val="FFFCF8"/>
                </a:solidFill>
                <a:latin typeface="DM Sans"/>
                <a:ea typeface="DM Sans"/>
                <a:cs typeface="DM Sans"/>
                <a:sym typeface="DM Sans"/>
              </a:rPr>
              <a:t>Grant Brooks, </a:t>
            </a:r>
            <a:r>
              <a:rPr b="0" i="0" lang="en" sz="1800" u="none" cap="none" strike="noStrike">
                <a:solidFill>
                  <a:srgbClr val="FFFCF8"/>
                </a:solidFill>
                <a:latin typeface="DM Sans"/>
                <a:ea typeface="DM Sans"/>
                <a:cs typeface="DM Sans"/>
                <a:sym typeface="DM Sans"/>
              </a:rPr>
              <a:t>FIGS</a:t>
            </a:r>
            <a:endParaRPr b="0" i="0" sz="18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7" name="Google Shape;197;p2"/>
          <p:cNvSpPr txBox="1"/>
          <p:nvPr>
            <p:ph type="ctrTitle"/>
          </p:nvPr>
        </p:nvSpPr>
        <p:spPr>
          <a:xfrm>
            <a:off x="197499" y="1512500"/>
            <a:ext cx="7454289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" sz="3700"/>
              <a:t>From the GL Lines </a:t>
            </a:r>
            <a:endParaRPr sz="3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" sz="3700"/>
              <a:t>to the Front Lines: </a:t>
            </a:r>
            <a:endParaRPr sz="3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en" sz="3700"/>
              <a:t>Meeting Leaders Where They Are</a:t>
            </a:r>
            <a:endParaRPr sz="5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"/>
          <p:cNvSpPr txBox="1"/>
          <p:nvPr/>
        </p:nvSpPr>
        <p:spPr>
          <a:xfrm>
            <a:off x="4737195" y="1361793"/>
            <a:ext cx="4244700" cy="16127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ACTIONS: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Excel submissions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Excel deliverables 5 times a Year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Multiple presentations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9" name="Google Shape;279;p11"/>
          <p:cNvSpPr txBox="1"/>
          <p:nvPr/>
        </p:nvSpPr>
        <p:spPr>
          <a:xfrm>
            <a:off x="4737195" y="2974502"/>
            <a:ext cx="4244700" cy="1937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RESULTS: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Inconsistent inputs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Time consuming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Scenario confusion</a:t>
            </a:r>
            <a:endParaRPr b="0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Inconsistent perspectives</a:t>
            </a:r>
            <a:endParaRPr b="0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80" name="Google Shape;280;p11"/>
          <p:cNvGrpSpPr/>
          <p:nvPr/>
        </p:nvGrpSpPr>
        <p:grpSpPr>
          <a:xfrm>
            <a:off x="4737101" y="300303"/>
            <a:ext cx="4244794" cy="849870"/>
            <a:chOff x="4737101" y="358346"/>
            <a:chExt cx="4244794" cy="849870"/>
          </a:xfrm>
        </p:grpSpPr>
        <p:sp>
          <p:nvSpPr>
            <p:cNvPr id="281" name="Google Shape;281;p11"/>
            <p:cNvSpPr/>
            <p:nvPr/>
          </p:nvSpPr>
          <p:spPr>
            <a:xfrm>
              <a:off x="4737101" y="358346"/>
              <a:ext cx="4244794" cy="849870"/>
            </a:xfrm>
            <a:prstGeom prst="roundRect">
              <a:avLst>
                <a:gd fmla="val 11737" name="adj"/>
              </a:avLst>
            </a:prstGeom>
            <a:solidFill>
              <a:schemeClr val="accent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 txBox="1"/>
            <p:nvPr/>
          </p:nvSpPr>
          <p:spPr>
            <a:xfrm>
              <a:off x="4880700" y="383192"/>
              <a:ext cx="3874200" cy="800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Case 3:</a:t>
              </a:r>
              <a:br>
                <a:rPr b="1" i="0" lang="en" sz="16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16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Finance Leader starting new segment/business reporting</a:t>
              </a:r>
              <a:endParaRPr b="0" i="0" sz="1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pic>
        <p:nvPicPr>
          <p:cNvPr descr="Shape&#10;&#10;Description automatically generated with medium confidence" id="283" name="Google Shape;28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1835" y="627526"/>
            <a:ext cx="1748256" cy="734267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11"/>
          <p:cNvSpPr/>
          <p:nvPr/>
        </p:nvSpPr>
        <p:spPr>
          <a:xfrm>
            <a:off x="537024" y="1691972"/>
            <a:ext cx="1697321" cy="785261"/>
          </a:xfrm>
          <a:prstGeom prst="roundRect">
            <a:avLst>
              <a:gd fmla="val 6359" name="adj"/>
            </a:avLst>
          </a:prstGeom>
          <a:solidFill>
            <a:schemeClr val="lt1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C4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1"/>
          <p:cNvSpPr/>
          <p:nvPr/>
        </p:nvSpPr>
        <p:spPr>
          <a:xfrm>
            <a:off x="2417713" y="1691972"/>
            <a:ext cx="1697321" cy="785261"/>
          </a:xfrm>
          <a:prstGeom prst="roundRect">
            <a:avLst>
              <a:gd fmla="val 6359" name="adj"/>
            </a:avLst>
          </a:prstGeom>
          <a:solidFill>
            <a:schemeClr val="lt1"/>
          </a:solidFill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C4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1"/>
          <p:cNvSpPr/>
          <p:nvPr/>
        </p:nvSpPr>
        <p:spPr>
          <a:xfrm>
            <a:off x="537024" y="2667297"/>
            <a:ext cx="1697321" cy="785261"/>
          </a:xfrm>
          <a:prstGeom prst="roundRect">
            <a:avLst>
              <a:gd fmla="val 6359" name="adj"/>
            </a:avLst>
          </a:prstGeom>
          <a:solidFill>
            <a:schemeClr val="lt1"/>
          </a:solidFill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C4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1"/>
          <p:cNvSpPr/>
          <p:nvPr/>
        </p:nvSpPr>
        <p:spPr>
          <a:xfrm>
            <a:off x="2417713" y="2667297"/>
            <a:ext cx="1697321" cy="785261"/>
          </a:xfrm>
          <a:prstGeom prst="roundRect">
            <a:avLst>
              <a:gd fmla="val 6359" name="adj"/>
            </a:avLst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C4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1"/>
          <p:cNvSpPr/>
          <p:nvPr/>
        </p:nvSpPr>
        <p:spPr>
          <a:xfrm>
            <a:off x="2958906" y="2939973"/>
            <a:ext cx="1601" cy="100"/>
          </a:xfrm>
          <a:custGeom>
            <a:rect b="b" l="l" r="r" t="t"/>
            <a:pathLst>
              <a:path extrusionOk="0" h="106" w="1703">
                <a:moveTo>
                  <a:pt x="1703" y="0"/>
                </a:moveTo>
                <a:lnTo>
                  <a:pt x="1603" y="0"/>
                </a:lnTo>
                <a:moveTo>
                  <a:pt x="902" y="103"/>
                </a:moveTo>
                <a:cubicBezTo>
                  <a:pt x="601" y="103"/>
                  <a:pt x="301" y="0"/>
                  <a:pt x="0" y="0"/>
                </a:cubicBezTo>
                <a:cubicBezTo>
                  <a:pt x="293" y="84"/>
                  <a:pt x="598" y="119"/>
                  <a:pt x="902" y="103"/>
                </a:cubicBezTo>
                <a:close/>
                <a:moveTo>
                  <a:pt x="902" y="103"/>
                </a:moveTo>
                <a:cubicBezTo>
                  <a:pt x="601" y="103"/>
                  <a:pt x="301" y="0"/>
                  <a:pt x="0" y="0"/>
                </a:cubicBezTo>
                <a:cubicBezTo>
                  <a:pt x="293" y="84"/>
                  <a:pt x="598" y="119"/>
                  <a:pt x="902" y="103"/>
                </a:cubicBezTo>
                <a:close/>
              </a:path>
            </a:pathLst>
          </a:cu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1"/>
          <p:cNvSpPr/>
          <p:nvPr/>
        </p:nvSpPr>
        <p:spPr>
          <a:xfrm>
            <a:off x="1477369" y="3642622"/>
            <a:ext cx="1697321" cy="785261"/>
          </a:xfrm>
          <a:prstGeom prst="roundRect">
            <a:avLst>
              <a:gd fmla="val 6359" name="adj"/>
            </a:avLst>
          </a:prstGeom>
          <a:solidFill>
            <a:schemeClr val="lt1"/>
          </a:solidFill>
          <a:ln cap="flat" cmpd="sng" w="19050">
            <a:solidFill>
              <a:srgbClr val="E5DC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7C4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0" name="Google Shape;290;p11"/>
          <p:cNvGrpSpPr/>
          <p:nvPr/>
        </p:nvGrpSpPr>
        <p:grpSpPr>
          <a:xfrm>
            <a:off x="1758229" y="3827272"/>
            <a:ext cx="1135600" cy="415960"/>
            <a:chOff x="1666545" y="3827272"/>
            <a:chExt cx="1135600" cy="415960"/>
          </a:xfrm>
        </p:grpSpPr>
        <p:sp>
          <p:nvSpPr>
            <p:cNvPr id="291" name="Google Shape;291;p11"/>
            <p:cNvSpPr/>
            <p:nvPr/>
          </p:nvSpPr>
          <p:spPr>
            <a:xfrm>
              <a:off x="2103436" y="3827272"/>
              <a:ext cx="437477" cy="415960"/>
            </a:xfrm>
            <a:custGeom>
              <a:rect b="b" l="l" r="r" t="t"/>
              <a:pathLst>
                <a:path extrusionOk="0" h="3349364" w="3522625">
                  <a:moveTo>
                    <a:pt x="3522625" y="1277581"/>
                  </a:moveTo>
                  <a:lnTo>
                    <a:pt x="2201894" y="1277581"/>
                  </a:lnTo>
                  <a:cubicBezTo>
                    <a:pt x="2184364" y="1277581"/>
                    <a:pt x="2176281" y="1268821"/>
                    <a:pt x="2171554" y="1251969"/>
                  </a:cubicBezTo>
                  <a:lnTo>
                    <a:pt x="1756938" y="0"/>
                  </a:lnTo>
                  <a:lnTo>
                    <a:pt x="1351072" y="1251969"/>
                  </a:lnTo>
                  <a:cubicBezTo>
                    <a:pt x="1347030" y="1269498"/>
                    <a:pt x="1338261" y="1277581"/>
                    <a:pt x="1320732" y="1277581"/>
                  </a:cubicBezTo>
                  <a:lnTo>
                    <a:pt x="0" y="1277581"/>
                  </a:lnTo>
                  <a:lnTo>
                    <a:pt x="1066566" y="2054922"/>
                  </a:lnTo>
                  <a:cubicBezTo>
                    <a:pt x="1079376" y="2063691"/>
                    <a:pt x="1092187" y="2063691"/>
                    <a:pt x="1105665" y="2054922"/>
                  </a:cubicBezTo>
                  <a:cubicBezTo>
                    <a:pt x="1398941" y="1873569"/>
                    <a:pt x="1662544" y="1744127"/>
                    <a:pt x="2210663" y="1605915"/>
                  </a:cubicBezTo>
                  <a:cubicBezTo>
                    <a:pt x="1709736" y="1994242"/>
                    <a:pt x="1217588" y="2434490"/>
                    <a:pt x="811722" y="2944176"/>
                  </a:cubicBezTo>
                  <a:cubicBezTo>
                    <a:pt x="798911" y="2961705"/>
                    <a:pt x="794193" y="2965747"/>
                    <a:pt x="786101" y="2991368"/>
                  </a:cubicBezTo>
                  <a:lnTo>
                    <a:pt x="669469" y="3349365"/>
                  </a:lnTo>
                  <a:lnTo>
                    <a:pt x="1736034" y="2576743"/>
                  </a:lnTo>
                  <a:cubicBezTo>
                    <a:pt x="1753563" y="2563932"/>
                    <a:pt x="1761656" y="2563932"/>
                    <a:pt x="1779185" y="2576743"/>
                  </a:cubicBezTo>
                  <a:lnTo>
                    <a:pt x="2845750" y="3349365"/>
                  </a:lnTo>
                  <a:lnTo>
                    <a:pt x="2439885" y="2088636"/>
                  </a:lnTo>
                  <a:cubicBezTo>
                    <a:pt x="2435843" y="2071107"/>
                    <a:pt x="2439885" y="2063014"/>
                    <a:pt x="2452695" y="205424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2559753" y="3881444"/>
              <a:ext cx="242392" cy="329218"/>
            </a:xfrm>
            <a:custGeom>
              <a:rect b="b" l="l" r="r" t="t"/>
              <a:pathLst>
                <a:path extrusionOk="0" h="2650906" w="1951768">
                  <a:moveTo>
                    <a:pt x="573731" y="504966"/>
                  </a:moveTo>
                  <a:lnTo>
                    <a:pt x="931728" y="504966"/>
                  </a:lnTo>
                  <a:cubicBezTo>
                    <a:pt x="1147462" y="504966"/>
                    <a:pt x="1285674" y="616879"/>
                    <a:pt x="1285674" y="811719"/>
                  </a:cubicBezTo>
                  <a:cubicBezTo>
                    <a:pt x="1285674" y="1023412"/>
                    <a:pt x="1147462" y="1161624"/>
                    <a:pt x="931728" y="1161624"/>
                  </a:cubicBezTo>
                  <a:lnTo>
                    <a:pt x="573731" y="1161624"/>
                  </a:lnTo>
                  <a:close/>
                  <a:moveTo>
                    <a:pt x="1191290" y="1588383"/>
                  </a:moveTo>
                  <a:cubicBezTo>
                    <a:pt x="1562765" y="1541191"/>
                    <a:pt x="1868842" y="1221627"/>
                    <a:pt x="1868842" y="815770"/>
                  </a:cubicBezTo>
                  <a:cubicBezTo>
                    <a:pt x="1868842" y="289227"/>
                    <a:pt x="1510854" y="0"/>
                    <a:pt x="932396" y="0"/>
                  </a:cubicBezTo>
                  <a:lnTo>
                    <a:pt x="0" y="0"/>
                  </a:lnTo>
                  <a:lnTo>
                    <a:pt x="0" y="2650907"/>
                  </a:lnTo>
                  <a:lnTo>
                    <a:pt x="574408" y="2650907"/>
                  </a:lnTo>
                  <a:lnTo>
                    <a:pt x="574408" y="1588383"/>
                  </a:lnTo>
                  <a:lnTo>
                    <a:pt x="1287018" y="2650230"/>
                  </a:lnTo>
                  <a:lnTo>
                    <a:pt x="1951769" y="265023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1914211" y="3881444"/>
              <a:ext cx="217106" cy="329134"/>
            </a:xfrm>
            <a:custGeom>
              <a:rect b="b" l="l" r="r" t="t"/>
              <a:pathLst>
                <a:path extrusionOk="0" h="2650230" w="1748168">
                  <a:moveTo>
                    <a:pt x="582500" y="521818"/>
                  </a:moveTo>
                  <a:lnTo>
                    <a:pt x="582500" y="2650230"/>
                  </a:lnTo>
                  <a:lnTo>
                    <a:pt x="1165677" y="2650230"/>
                  </a:lnTo>
                  <a:lnTo>
                    <a:pt x="1165677" y="521818"/>
                  </a:lnTo>
                  <a:lnTo>
                    <a:pt x="1748168" y="521818"/>
                  </a:lnTo>
                  <a:lnTo>
                    <a:pt x="1748168" y="0"/>
                  </a:lnTo>
                  <a:lnTo>
                    <a:pt x="0" y="0"/>
                  </a:lnTo>
                  <a:lnTo>
                    <a:pt x="0" y="5218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1666545" y="3877090"/>
              <a:ext cx="228326" cy="338930"/>
            </a:xfrm>
            <a:custGeom>
              <a:rect b="b" l="l" r="r" t="t"/>
              <a:pathLst>
                <a:path extrusionOk="0" h="2729105" w="1838510">
                  <a:moveTo>
                    <a:pt x="914876" y="1010610"/>
                  </a:moveTo>
                  <a:cubicBezTo>
                    <a:pt x="742280" y="933078"/>
                    <a:pt x="677558" y="846776"/>
                    <a:pt x="677558" y="734186"/>
                  </a:cubicBezTo>
                  <a:cubicBezTo>
                    <a:pt x="677558" y="604744"/>
                    <a:pt x="785428" y="496876"/>
                    <a:pt x="958017" y="500920"/>
                  </a:cubicBezTo>
                  <a:cubicBezTo>
                    <a:pt x="1109039" y="504966"/>
                    <a:pt x="1225671" y="587215"/>
                    <a:pt x="1307921" y="781379"/>
                  </a:cubicBezTo>
                  <a:lnTo>
                    <a:pt x="1804120" y="560926"/>
                  </a:lnTo>
                  <a:cubicBezTo>
                    <a:pt x="1665918" y="206975"/>
                    <a:pt x="1385453" y="0"/>
                    <a:pt x="932405" y="0"/>
                  </a:cubicBezTo>
                  <a:cubicBezTo>
                    <a:pt x="453054" y="0"/>
                    <a:pt x="99105" y="315519"/>
                    <a:pt x="99105" y="738237"/>
                  </a:cubicBezTo>
                  <a:cubicBezTo>
                    <a:pt x="99105" y="1027462"/>
                    <a:pt x="241359" y="1256007"/>
                    <a:pt x="578452" y="1424558"/>
                  </a:cubicBezTo>
                  <a:lnTo>
                    <a:pt x="949934" y="1609962"/>
                  </a:lnTo>
                  <a:cubicBezTo>
                    <a:pt x="1156908" y="1713783"/>
                    <a:pt x="1256687" y="1791315"/>
                    <a:pt x="1256687" y="1942328"/>
                  </a:cubicBezTo>
                  <a:cubicBezTo>
                    <a:pt x="1256687" y="2106161"/>
                    <a:pt x="1123194" y="2222793"/>
                    <a:pt x="949934" y="2222793"/>
                  </a:cubicBezTo>
                  <a:cubicBezTo>
                    <a:pt x="764528" y="2222793"/>
                    <a:pt x="595981" y="2118972"/>
                    <a:pt x="518450" y="1886376"/>
                  </a:cubicBezTo>
                  <a:lnTo>
                    <a:pt x="0" y="2038066"/>
                  </a:lnTo>
                  <a:cubicBezTo>
                    <a:pt x="120680" y="2474262"/>
                    <a:pt x="479347" y="2729106"/>
                    <a:pt x="945206" y="2729106"/>
                  </a:cubicBezTo>
                  <a:cubicBezTo>
                    <a:pt x="1450174" y="2729106"/>
                    <a:pt x="1838511" y="2405499"/>
                    <a:pt x="1838511" y="1938963"/>
                  </a:cubicBezTo>
                  <a:cubicBezTo>
                    <a:pt x="1838511" y="1580967"/>
                    <a:pt x="1644338" y="1342985"/>
                    <a:pt x="1272863" y="1175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Shape&#10;&#10;Description automatically generated" id="295" name="Google Shape;29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3814" y="3862328"/>
            <a:ext cx="944297" cy="345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96" name="Google Shape;29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5075" y="2887867"/>
            <a:ext cx="1029646" cy="3378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 with medium confidence" id="297" name="Google Shape;29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58659" y="1962347"/>
            <a:ext cx="1215429" cy="2445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 with medium confidence" id="298" name="Google Shape;298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14479" y="1758660"/>
            <a:ext cx="730838" cy="5749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con&#10;&#10;Description automatically generated" id="299" name="Google Shape;299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16761" y="2812843"/>
            <a:ext cx="899223" cy="48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2"/>
          <p:cNvSpPr txBox="1"/>
          <p:nvPr/>
        </p:nvSpPr>
        <p:spPr>
          <a:xfrm>
            <a:off x="4737195" y="1361793"/>
            <a:ext cx="4244700" cy="1288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ACTIONS: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4 Major Forecasts a Year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Monthly Dept Forecasting</a:t>
            </a:r>
            <a:endParaRPr b="0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5" name="Google Shape;305;p12"/>
          <p:cNvSpPr txBox="1"/>
          <p:nvPr/>
        </p:nvSpPr>
        <p:spPr>
          <a:xfrm>
            <a:off x="4737195" y="2677059"/>
            <a:ext cx="4244700" cy="18604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RESULTS: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Dept Leaders only use Google Sheets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Time consuming</a:t>
            </a:r>
            <a:b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(Planful &gt; Excel &gt; Google Sheets)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Transformation Mistakes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306" name="Google Shape;306;p12"/>
          <p:cNvGrpSpPr/>
          <p:nvPr/>
        </p:nvGrpSpPr>
        <p:grpSpPr>
          <a:xfrm>
            <a:off x="4737101" y="300303"/>
            <a:ext cx="4244794" cy="849870"/>
            <a:chOff x="4737101" y="358346"/>
            <a:chExt cx="4244794" cy="849870"/>
          </a:xfrm>
        </p:grpSpPr>
        <p:sp>
          <p:nvSpPr>
            <p:cNvPr id="307" name="Google Shape;307;p12"/>
            <p:cNvSpPr/>
            <p:nvPr/>
          </p:nvSpPr>
          <p:spPr>
            <a:xfrm>
              <a:off x="4737101" y="358346"/>
              <a:ext cx="4244794" cy="849870"/>
            </a:xfrm>
            <a:prstGeom prst="roundRect">
              <a:avLst>
                <a:gd fmla="val 11737" name="adj"/>
              </a:avLst>
            </a:prstGeom>
            <a:solidFill>
              <a:schemeClr val="accent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2"/>
            <p:cNvSpPr txBox="1"/>
            <p:nvPr/>
          </p:nvSpPr>
          <p:spPr>
            <a:xfrm>
              <a:off x="4880700" y="383192"/>
              <a:ext cx="3874200" cy="800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Case 4:</a:t>
              </a:r>
              <a:br>
                <a:rPr b="1" i="0" lang="en" sz="16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16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Head of Corporate Finance for a high-growth, newly IPO’d company</a:t>
              </a:r>
              <a:endParaRPr b="0" i="0" sz="1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pic>
        <p:nvPicPr>
          <p:cNvPr id="309" name="Google Shape;30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1687" y="695660"/>
            <a:ext cx="1484288" cy="429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0" name="Google Shape;310;p12"/>
          <p:cNvGrpSpPr/>
          <p:nvPr/>
        </p:nvGrpSpPr>
        <p:grpSpPr>
          <a:xfrm>
            <a:off x="316063" y="1581422"/>
            <a:ext cx="4075537" cy="2523250"/>
            <a:chOff x="316063" y="1581422"/>
            <a:chExt cx="4075537" cy="2523250"/>
          </a:xfrm>
        </p:grpSpPr>
        <p:pic>
          <p:nvPicPr>
            <p:cNvPr id="311" name="Google Shape;311;p1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16063" y="1581422"/>
              <a:ext cx="1899300" cy="1068376"/>
            </a:xfrm>
            <a:prstGeom prst="rect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12" name="Google Shape;312;p1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16063" y="2780208"/>
              <a:ext cx="1899300" cy="1324464"/>
            </a:xfrm>
            <a:prstGeom prst="rect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13" name="Google Shape;313;p12"/>
            <p:cNvPicPr preferRelativeResize="0"/>
            <p:nvPr/>
          </p:nvPicPr>
          <p:blipFill rotWithShape="1">
            <a:blip r:embed="rId6">
              <a:alphaModFix/>
            </a:blip>
            <a:srcRect b="4088" l="0" r="0" t="4645"/>
            <a:stretch/>
          </p:blipFill>
          <p:spPr>
            <a:xfrm>
              <a:off x="2317966" y="1581422"/>
              <a:ext cx="2073634" cy="2523250"/>
            </a:xfrm>
            <a:prstGeom prst="rect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"/>
          <p:cNvSpPr txBox="1"/>
          <p:nvPr>
            <p:ph idx="6" type="title"/>
          </p:nvPr>
        </p:nvSpPr>
        <p:spPr>
          <a:xfrm>
            <a:off x="1073175" y="1143225"/>
            <a:ext cx="3298500" cy="15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1800"/>
              <a:t>Transformations can</a:t>
            </a:r>
            <a:r>
              <a:rPr lang="en" sz="1800"/>
              <a:t> </a:t>
            </a:r>
            <a:r>
              <a:rPr b="0" lang="en" sz="1800"/>
              <a:t>be </a:t>
            </a:r>
            <a:r>
              <a:rPr lang="en" sz="1800"/>
              <a:t>time-consuming </a:t>
            </a:r>
            <a:r>
              <a:rPr b="0" lang="en" sz="1800"/>
              <a:t>and introduce</a:t>
            </a:r>
            <a:r>
              <a:rPr lang="en" sz="1800"/>
              <a:t> mistakes</a:t>
            </a:r>
            <a:endParaRPr sz="1800"/>
          </a:p>
        </p:txBody>
      </p:sp>
      <p:sp>
        <p:nvSpPr>
          <p:cNvPr id="319" name="Google Shape;319;p13"/>
          <p:cNvSpPr txBox="1"/>
          <p:nvPr>
            <p:ph idx="8" type="title"/>
          </p:nvPr>
        </p:nvSpPr>
        <p:spPr>
          <a:xfrm>
            <a:off x="0" y="557547"/>
            <a:ext cx="9144000" cy="27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Trends Across Cases</a:t>
            </a:r>
            <a:endParaRPr/>
          </a:p>
        </p:txBody>
      </p:sp>
      <p:sp>
        <p:nvSpPr>
          <p:cNvPr id="320" name="Google Shape;320;p13"/>
          <p:cNvSpPr txBox="1"/>
          <p:nvPr>
            <p:ph idx="6" type="title"/>
          </p:nvPr>
        </p:nvSpPr>
        <p:spPr>
          <a:xfrm>
            <a:off x="4772350" y="1143225"/>
            <a:ext cx="3298500" cy="15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00">
                <a:solidFill>
                  <a:schemeClr val="lt1"/>
                </a:solidFill>
              </a:rPr>
              <a:t>Inconsistency of </a:t>
            </a:r>
            <a:br>
              <a:rPr lang="en" sz="1800">
                <a:solidFill>
                  <a:schemeClr val="lt1"/>
                </a:solidFill>
              </a:rPr>
            </a:br>
            <a:r>
              <a:rPr lang="en" sz="1800">
                <a:solidFill>
                  <a:schemeClr val="lt1"/>
                </a:solidFill>
              </a:rPr>
              <a:t>Experience </a:t>
            </a:r>
            <a:r>
              <a:rPr b="0" lang="en" sz="1800">
                <a:solidFill>
                  <a:schemeClr val="lt1"/>
                </a:solidFill>
              </a:rPr>
              <a:t>Across Depts</a:t>
            </a:r>
            <a:endParaRPr b="0" sz="1800">
              <a:solidFill>
                <a:schemeClr val="lt1"/>
              </a:solidFill>
            </a:endParaRPr>
          </a:p>
        </p:txBody>
      </p:sp>
      <p:sp>
        <p:nvSpPr>
          <p:cNvPr id="321" name="Google Shape;321;p13"/>
          <p:cNvSpPr txBox="1"/>
          <p:nvPr>
            <p:ph idx="6" type="title"/>
          </p:nvPr>
        </p:nvSpPr>
        <p:spPr>
          <a:xfrm>
            <a:off x="1073175" y="2913575"/>
            <a:ext cx="3298500" cy="15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1800"/>
              <a:t>Information can be </a:t>
            </a:r>
            <a:r>
              <a:rPr lang="en" sz="1800"/>
              <a:t>stale </a:t>
            </a:r>
            <a:r>
              <a:rPr b="0" lang="en" sz="1800"/>
              <a:t>by the time a leader uses it</a:t>
            </a:r>
            <a:endParaRPr b="0" sz="1800"/>
          </a:p>
        </p:txBody>
      </p:sp>
      <p:sp>
        <p:nvSpPr>
          <p:cNvPr id="322" name="Google Shape;322;p13"/>
          <p:cNvSpPr txBox="1"/>
          <p:nvPr>
            <p:ph idx="6" type="title"/>
          </p:nvPr>
        </p:nvSpPr>
        <p:spPr>
          <a:xfrm>
            <a:off x="4772350" y="2913575"/>
            <a:ext cx="3298500" cy="152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en" sz="1800"/>
              <a:t>Perception that relevant</a:t>
            </a:r>
            <a:br>
              <a:rPr b="0" lang="en" sz="1800"/>
            </a:br>
            <a:r>
              <a:rPr lang="en" sz="1800"/>
              <a:t>data is unavailable / inconvenient </a:t>
            </a:r>
            <a:r>
              <a:rPr b="0" lang="en" sz="1800"/>
              <a:t>to review</a:t>
            </a:r>
            <a:endParaRPr b="0" sz="18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625" y="764025"/>
            <a:ext cx="3951720" cy="132827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4"/>
          <p:cNvSpPr txBox="1"/>
          <p:nvPr>
            <p:ph type="title"/>
          </p:nvPr>
        </p:nvSpPr>
        <p:spPr>
          <a:xfrm>
            <a:off x="4882896" y="275638"/>
            <a:ext cx="4261104" cy="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300">
                <a:solidFill>
                  <a:schemeClr val="lt1"/>
                </a:solidFill>
              </a:rPr>
              <a:t>Introducing Spotlight</a:t>
            </a:r>
            <a:br>
              <a:rPr b="1" lang="en" sz="2300">
                <a:solidFill>
                  <a:schemeClr val="lt1"/>
                </a:solidFill>
              </a:rPr>
            </a:br>
            <a:r>
              <a:rPr b="1" lang="en" sz="2300">
                <a:solidFill>
                  <a:schemeClr val="lt1"/>
                </a:solidFill>
              </a:rPr>
              <a:t>for Google Sheets</a:t>
            </a:r>
            <a:endParaRPr b="1" sz="2300">
              <a:solidFill>
                <a:schemeClr val="lt1"/>
              </a:solidFill>
            </a:endParaRPr>
          </a:p>
        </p:txBody>
      </p:sp>
      <p:pic>
        <p:nvPicPr>
          <p:cNvPr id="329" name="Google Shape;32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8972" y="2395056"/>
            <a:ext cx="2572133" cy="235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4"/>
          <p:cNvSpPr/>
          <p:nvPr/>
        </p:nvSpPr>
        <p:spPr>
          <a:xfrm>
            <a:off x="4882896" y="3055075"/>
            <a:ext cx="3923175" cy="1692480"/>
          </a:xfrm>
          <a:prstGeom prst="roundRect">
            <a:avLst>
              <a:gd fmla="val 11737" name="adj"/>
            </a:avLst>
          </a:prstGeom>
          <a:solidFill>
            <a:schemeClr val="accent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DM Sans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040" lvl="0" marL="3200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Simple refresh updates sheet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040" lvl="1" marL="32004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Centralized control on reporting and</a:t>
            </a:r>
            <a:br>
              <a:rPr b="0" i="0" lang="en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what leaders should focus 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040" lvl="1" marL="3200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Eliminates majority of human error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1" name="Google Shape;331;p14"/>
          <p:cNvGrpSpPr/>
          <p:nvPr/>
        </p:nvGrpSpPr>
        <p:grpSpPr>
          <a:xfrm>
            <a:off x="330114" y="275638"/>
            <a:ext cx="1024835" cy="1024835"/>
            <a:chOff x="330114" y="-42414"/>
            <a:chExt cx="1024835" cy="1024835"/>
          </a:xfrm>
        </p:grpSpPr>
        <p:sp>
          <p:nvSpPr>
            <p:cNvPr id="332" name="Google Shape;332;p14"/>
            <p:cNvSpPr/>
            <p:nvPr/>
          </p:nvSpPr>
          <p:spPr>
            <a:xfrm>
              <a:off x="330114" y="-42414"/>
              <a:ext cx="1024835" cy="10248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128588" rotWithShape="0" algn="bl" dir="10500000" dist="19050">
                <a:srgbClr val="000000"/>
              </a:outerShdw>
            </a:effectLst>
          </p:spPr>
          <p:txBody>
            <a:bodyPr anchorCtr="0" anchor="ctr" bIns="91425" lIns="1828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33" name="Google Shape;333;p14"/>
            <p:cNvPicPr preferRelativeResize="0"/>
            <p:nvPr/>
          </p:nvPicPr>
          <p:blipFill rotWithShape="1">
            <a:blip r:embed="rId5">
              <a:alphaModFix/>
            </a:blip>
            <a:srcRect b="0" l="29903" r="28775" t="0"/>
            <a:stretch/>
          </p:blipFill>
          <p:spPr>
            <a:xfrm>
              <a:off x="565924" y="71687"/>
              <a:ext cx="573763" cy="77063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34" name="Google Shape;334;p14"/>
          <p:cNvCxnSpPr/>
          <p:nvPr/>
        </p:nvCxnSpPr>
        <p:spPr>
          <a:xfrm flipH="1" rot="-5400000">
            <a:off x="475805" y="2604712"/>
            <a:ext cx="1411200" cy="792600"/>
          </a:xfrm>
          <a:prstGeom prst="bentConnector2">
            <a:avLst/>
          </a:prstGeom>
          <a:noFill/>
          <a:ln cap="flat" cmpd="sng" w="57150">
            <a:solidFill>
              <a:srgbClr val="7648F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5" name="Google Shape;335;p14"/>
          <p:cNvSpPr txBox="1"/>
          <p:nvPr/>
        </p:nvSpPr>
        <p:spPr>
          <a:xfrm>
            <a:off x="4882896" y="1344694"/>
            <a:ext cx="4244700" cy="1535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ACTIONS: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040" lvl="0" marL="32004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Create a custom report</a:t>
            </a:r>
            <a:b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via Dynamic Planning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040" lvl="0" marL="32004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Pull Natively in Google Sheets</a:t>
            </a:r>
            <a:endParaRPr b="0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"/>
          <p:cNvSpPr/>
          <p:nvPr/>
        </p:nvSpPr>
        <p:spPr>
          <a:xfrm>
            <a:off x="7493714" y="989125"/>
            <a:ext cx="141300" cy="7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5"/>
          <p:cNvSpPr/>
          <p:nvPr/>
        </p:nvSpPr>
        <p:spPr>
          <a:xfrm>
            <a:off x="505383" y="806319"/>
            <a:ext cx="3708807" cy="1358201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2875" spcFirstLastPara="1" rIns="91425" wrap="square" tIns="457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Excel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visual that shows drop down spotlight menu and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creation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report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5"/>
          <p:cNvSpPr/>
          <p:nvPr/>
        </p:nvSpPr>
        <p:spPr>
          <a:xfrm>
            <a:off x="505384" y="2914971"/>
            <a:ext cx="3708807" cy="1427323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2875" spcFirstLastPara="1" rIns="91425" wrap="square" tIns="4572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Google Sheet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visual that shows drop</a:t>
            </a:r>
            <a:b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down spotlight menu and </a:t>
            </a: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pulling 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 report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5"/>
          <p:cNvSpPr txBox="1"/>
          <p:nvPr/>
        </p:nvSpPr>
        <p:spPr>
          <a:xfrm>
            <a:off x="4882896" y="1836081"/>
            <a:ext cx="3970332" cy="15211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Main Points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32004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roxima Nova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Create a custom report</a:t>
            </a:r>
            <a:b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via Spotlight Excel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3200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roxima Nova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Save Report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3200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roxima Nova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Pull via Google Sheets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3200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roxima Nova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Send Leader Google Sheet link</a:t>
            </a:r>
            <a:b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(that will never change and they</a:t>
            </a:r>
            <a:b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can favorite)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5"/>
          <p:cNvSpPr txBox="1"/>
          <p:nvPr/>
        </p:nvSpPr>
        <p:spPr>
          <a:xfrm>
            <a:off x="4882896" y="823543"/>
            <a:ext cx="4261104" cy="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DM Sans"/>
              <a:buNone/>
            </a:pPr>
            <a:r>
              <a:rPr b="1" i="0" lang="en" sz="23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Step 1: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DM Sans"/>
              <a:buNone/>
            </a:pPr>
            <a:r>
              <a:rPr b="0" i="0" lang="en" sz="23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Create a Dynamic Report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5" name="Google Shape;345;p15"/>
          <p:cNvGrpSpPr/>
          <p:nvPr/>
        </p:nvGrpSpPr>
        <p:grpSpPr>
          <a:xfrm>
            <a:off x="807192" y="359450"/>
            <a:ext cx="884669" cy="884669"/>
            <a:chOff x="330114" y="275638"/>
            <a:chExt cx="1024835" cy="1024835"/>
          </a:xfrm>
        </p:grpSpPr>
        <p:sp>
          <p:nvSpPr>
            <p:cNvPr id="346" name="Google Shape;346;p15"/>
            <p:cNvSpPr/>
            <p:nvPr/>
          </p:nvSpPr>
          <p:spPr>
            <a:xfrm>
              <a:off x="330114" y="275638"/>
              <a:ext cx="1024835" cy="1024835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1828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47" name="Google Shape;347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23833" y="467049"/>
              <a:ext cx="639176" cy="6420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8" name="Google Shape;348;p15"/>
          <p:cNvGrpSpPr/>
          <p:nvPr/>
        </p:nvGrpSpPr>
        <p:grpSpPr>
          <a:xfrm>
            <a:off x="807191" y="2472636"/>
            <a:ext cx="884669" cy="884669"/>
            <a:chOff x="807191" y="2371038"/>
            <a:chExt cx="884669" cy="884669"/>
          </a:xfrm>
        </p:grpSpPr>
        <p:sp>
          <p:nvSpPr>
            <p:cNvPr id="349" name="Google Shape;349;p15"/>
            <p:cNvSpPr/>
            <p:nvPr/>
          </p:nvSpPr>
          <p:spPr>
            <a:xfrm>
              <a:off x="807191" y="2371038"/>
              <a:ext cx="884669" cy="884669"/>
            </a:xfrm>
            <a:prstGeom prst="ellipse">
              <a:avLst/>
            </a:prstGeom>
            <a:solidFill>
              <a:schemeClr val="lt1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1828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50" name="Google Shape;350;p15"/>
            <p:cNvPicPr preferRelativeResize="0"/>
            <p:nvPr/>
          </p:nvPicPr>
          <p:blipFill rotWithShape="1">
            <a:blip r:embed="rId4">
              <a:alphaModFix/>
            </a:blip>
            <a:srcRect b="0" l="29903" r="28775" t="0"/>
            <a:stretch/>
          </p:blipFill>
          <p:spPr>
            <a:xfrm>
              <a:off x="1015986" y="2499702"/>
              <a:ext cx="467078" cy="62733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625" y="764025"/>
            <a:ext cx="3951720" cy="132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8972" y="2395056"/>
            <a:ext cx="2572133" cy="235249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6"/>
          <p:cNvSpPr/>
          <p:nvPr/>
        </p:nvSpPr>
        <p:spPr>
          <a:xfrm>
            <a:off x="7493714" y="989125"/>
            <a:ext cx="141300" cy="7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8" name="Google Shape;358;p16"/>
          <p:cNvGrpSpPr/>
          <p:nvPr/>
        </p:nvGrpSpPr>
        <p:grpSpPr>
          <a:xfrm>
            <a:off x="330114" y="275638"/>
            <a:ext cx="1024835" cy="1024835"/>
            <a:chOff x="330114" y="-42414"/>
            <a:chExt cx="1024835" cy="1024835"/>
          </a:xfrm>
        </p:grpSpPr>
        <p:sp>
          <p:nvSpPr>
            <p:cNvPr id="359" name="Google Shape;359;p16"/>
            <p:cNvSpPr/>
            <p:nvPr/>
          </p:nvSpPr>
          <p:spPr>
            <a:xfrm>
              <a:off x="330114" y="-42414"/>
              <a:ext cx="1024835" cy="1024835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185738" rotWithShape="0" algn="bl" dir="3840000" dist="28575">
                <a:srgbClr val="000000">
                  <a:alpha val="70000"/>
                </a:srgbClr>
              </a:outerShdw>
            </a:effectLst>
          </p:spPr>
          <p:txBody>
            <a:bodyPr anchorCtr="0" anchor="ctr" bIns="91425" lIns="18287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t/>
              </a:r>
              <a:endParaRPr b="1" i="0" sz="1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360" name="Google Shape;360;p16"/>
            <p:cNvPicPr preferRelativeResize="0"/>
            <p:nvPr/>
          </p:nvPicPr>
          <p:blipFill rotWithShape="1">
            <a:blip r:embed="rId5">
              <a:alphaModFix/>
            </a:blip>
            <a:srcRect b="0" l="29903" r="28775" t="0"/>
            <a:stretch/>
          </p:blipFill>
          <p:spPr>
            <a:xfrm>
              <a:off x="565924" y="71687"/>
              <a:ext cx="573763" cy="77063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61" name="Google Shape;361;p16"/>
          <p:cNvCxnSpPr/>
          <p:nvPr/>
        </p:nvCxnSpPr>
        <p:spPr>
          <a:xfrm flipH="1" rot="-5400000">
            <a:off x="475805" y="2604712"/>
            <a:ext cx="1411200" cy="792600"/>
          </a:xfrm>
          <a:prstGeom prst="bentConnector2">
            <a:avLst/>
          </a:prstGeom>
          <a:noFill/>
          <a:ln cap="flat" cmpd="sng" w="57150">
            <a:solidFill>
              <a:srgbClr val="7648FD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62" name="Google Shape;362;p16"/>
          <p:cNvSpPr txBox="1"/>
          <p:nvPr/>
        </p:nvSpPr>
        <p:spPr>
          <a:xfrm>
            <a:off x="4882896" y="2191026"/>
            <a:ext cx="3970332" cy="12854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DM Sans"/>
              <a:buNone/>
            </a:pPr>
            <a:r>
              <a:rPr b="1" i="0" lang="en" sz="16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Main Points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32004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roxima Nova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Use pull via Google Sheets on Data tab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3200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Proxima Nova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Transform on Summary tab</a:t>
            </a:r>
            <a:b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(pivot, formula pull, etc)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16"/>
          <p:cNvSpPr txBox="1"/>
          <p:nvPr/>
        </p:nvSpPr>
        <p:spPr>
          <a:xfrm>
            <a:off x="4882896" y="823543"/>
            <a:ext cx="4261104" cy="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DM Sans"/>
              <a:buNone/>
            </a:pPr>
            <a:r>
              <a:rPr b="1" i="0" lang="en" sz="23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Optional Step 2:</a:t>
            </a:r>
            <a:br>
              <a:rPr b="1" i="0" lang="en" sz="23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23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Custom Transform</a:t>
            </a:r>
            <a:br>
              <a:rPr b="0" i="0" lang="en" sz="23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23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for Leader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"/>
          <p:cNvSpPr txBox="1"/>
          <p:nvPr>
            <p:ph type="title"/>
          </p:nvPr>
        </p:nvSpPr>
        <p:spPr>
          <a:xfrm>
            <a:off x="1087310" y="350975"/>
            <a:ext cx="3334500" cy="193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solidFill>
                  <a:schemeClr val="accent5"/>
                </a:solidFill>
              </a:rPr>
              <a:t>Rework Data Transformations</a:t>
            </a:r>
            <a:endParaRPr sz="20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solidFill>
                  <a:schemeClr val="accent5"/>
                </a:solidFill>
              </a:rPr>
              <a:t># of Data Pulls</a:t>
            </a:r>
            <a:endParaRPr sz="2000">
              <a:solidFill>
                <a:schemeClr val="accent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solidFill>
                  <a:schemeClr val="accent5"/>
                </a:solidFill>
              </a:rPr>
              <a:t># of Data Requests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solidFill>
                  <a:schemeClr val="accent5"/>
                </a:solidFill>
              </a:rPr>
              <a:t>Confusion</a:t>
            </a:r>
            <a:endParaRPr/>
          </a:p>
        </p:txBody>
      </p:sp>
      <p:sp>
        <p:nvSpPr>
          <p:cNvPr id="369" name="Google Shape;369;p17"/>
          <p:cNvSpPr/>
          <p:nvPr/>
        </p:nvSpPr>
        <p:spPr>
          <a:xfrm flipH="1" rot="10800000">
            <a:off x="399060" y="350975"/>
            <a:ext cx="546053" cy="1938600"/>
          </a:xfrm>
          <a:prstGeom prst="upArrow">
            <a:avLst>
              <a:gd fmla="val 50000" name="adj1"/>
              <a:gd fmla="val 80741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7"/>
          <p:cNvSpPr txBox="1"/>
          <p:nvPr>
            <p:ph type="title"/>
          </p:nvPr>
        </p:nvSpPr>
        <p:spPr>
          <a:xfrm>
            <a:off x="1087310" y="2644150"/>
            <a:ext cx="3334500" cy="194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solidFill>
                  <a:schemeClr val="accent1"/>
                </a:solidFill>
              </a:rPr>
              <a:t>Analysis</a:t>
            </a:r>
            <a:endParaRPr sz="20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solidFill>
                  <a:schemeClr val="accent1"/>
                </a:solidFill>
              </a:rPr>
              <a:t>Data Relevancy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solidFill>
                  <a:schemeClr val="accent1"/>
                </a:solidFill>
              </a:rPr>
              <a:t>Convenience</a:t>
            </a:r>
            <a:endParaRPr sz="20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solidFill>
                  <a:schemeClr val="accent1"/>
                </a:solidFill>
              </a:rPr>
              <a:t>Consistency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00">
                <a:solidFill>
                  <a:schemeClr val="accent1"/>
                </a:solidFill>
              </a:rPr>
              <a:t>Happy Leaders</a:t>
            </a:r>
            <a:endParaRPr sz="2000">
              <a:solidFill>
                <a:schemeClr val="accent1"/>
              </a:solidFill>
            </a:endParaRPr>
          </a:p>
        </p:txBody>
      </p:sp>
      <p:sp>
        <p:nvSpPr>
          <p:cNvPr id="371" name="Google Shape;371;p17"/>
          <p:cNvSpPr/>
          <p:nvPr/>
        </p:nvSpPr>
        <p:spPr>
          <a:xfrm>
            <a:off x="399060" y="2603217"/>
            <a:ext cx="546053" cy="1942500"/>
          </a:xfrm>
          <a:prstGeom prst="upArrow">
            <a:avLst>
              <a:gd fmla="val 50000" name="adj1"/>
              <a:gd fmla="val 76696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17"/>
          <p:cNvSpPr/>
          <p:nvPr/>
        </p:nvSpPr>
        <p:spPr>
          <a:xfrm>
            <a:off x="4882896" y="3055075"/>
            <a:ext cx="3923175" cy="1692480"/>
          </a:xfrm>
          <a:prstGeom prst="roundRect">
            <a:avLst>
              <a:gd fmla="val 11737" name="adj"/>
            </a:avLst>
          </a:prstGeom>
          <a:solidFill>
            <a:schemeClr val="accent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18287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DM Sans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040" lvl="0" marL="3200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Simple refresh updates sheet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040" lvl="1" marL="320040" marR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Centralized control on reporting and</a:t>
            </a:r>
            <a:br>
              <a:rPr b="0" i="0" lang="en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what leaders should focus 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040" lvl="1" marL="32004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Proxima Nova"/>
              <a:buChar char="●"/>
            </a:pPr>
            <a:r>
              <a:rPr b="0" i="0" lang="en" sz="14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Eliminates majority of human error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7"/>
          <p:cNvSpPr txBox="1"/>
          <p:nvPr/>
        </p:nvSpPr>
        <p:spPr>
          <a:xfrm>
            <a:off x="4882896" y="1344694"/>
            <a:ext cx="4244700" cy="15357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ACTIONS: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040" lvl="0" marL="320040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Create a custom report</a:t>
            </a:r>
            <a:b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via Dynamic Planning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0040" lvl="0" marL="32004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Pull Natively in Google Sheets</a:t>
            </a:r>
            <a:endParaRPr b="0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4" name="Google Shape;374;p17"/>
          <p:cNvSpPr txBox="1"/>
          <p:nvPr/>
        </p:nvSpPr>
        <p:spPr>
          <a:xfrm>
            <a:off x="4882896" y="275638"/>
            <a:ext cx="4261104" cy="9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DM Sans"/>
              <a:buNone/>
            </a:pPr>
            <a:r>
              <a:rPr b="1" i="0" lang="en" sz="23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Organizational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DM Sans"/>
              <a:buNone/>
            </a:pPr>
            <a:r>
              <a:rPr b="1" i="0" lang="en" sz="23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Impact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8"/>
          <p:cNvSpPr txBox="1"/>
          <p:nvPr>
            <p:ph type="title"/>
          </p:nvPr>
        </p:nvSpPr>
        <p:spPr>
          <a:xfrm>
            <a:off x="227909" y="887300"/>
            <a:ext cx="8688183" cy="28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 sz="5800"/>
              <a:t>“I use my favorite </a:t>
            </a:r>
            <a:r>
              <a:rPr b="1" lang="en" sz="5800"/>
              <a:t>‘Budget’ </a:t>
            </a:r>
            <a:r>
              <a:rPr lang="en" sz="5800"/>
              <a:t>link all </a:t>
            </a:r>
            <a:br>
              <a:rPr lang="en" sz="5800"/>
            </a:br>
            <a:r>
              <a:rPr lang="en" sz="5800"/>
              <a:t>the time”</a:t>
            </a:r>
            <a:endParaRPr sz="5800"/>
          </a:p>
        </p:txBody>
      </p:sp>
      <p:sp>
        <p:nvSpPr>
          <p:cNvPr id="380" name="Google Shape;380;p18"/>
          <p:cNvSpPr txBox="1"/>
          <p:nvPr>
            <p:ph idx="1" type="body"/>
          </p:nvPr>
        </p:nvSpPr>
        <p:spPr>
          <a:xfrm>
            <a:off x="311700" y="3536107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/>
              <a:t>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̶  </a:t>
            </a:r>
            <a:r>
              <a:rPr lang="en"/>
              <a:t>Every Leader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9"/>
          <p:cNvSpPr txBox="1"/>
          <p:nvPr>
            <p:ph type="title"/>
          </p:nvPr>
        </p:nvSpPr>
        <p:spPr>
          <a:xfrm>
            <a:off x="311700" y="887300"/>
            <a:ext cx="8520600" cy="28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 sz="5800"/>
              <a:t>“We </a:t>
            </a:r>
            <a:r>
              <a:rPr b="1" lang="en" sz="5800"/>
              <a:t>need</a:t>
            </a:r>
            <a:r>
              <a:rPr lang="en" sz="5800"/>
              <a:t> to</a:t>
            </a:r>
            <a:br>
              <a:rPr lang="en" sz="5800"/>
            </a:br>
            <a:r>
              <a:rPr lang="en" sz="5800"/>
              <a:t>transfer budget!”</a:t>
            </a:r>
            <a:endParaRPr sz="5800"/>
          </a:p>
        </p:txBody>
      </p:sp>
      <p:sp>
        <p:nvSpPr>
          <p:cNvPr id="386" name="Google Shape;386;p19"/>
          <p:cNvSpPr txBox="1"/>
          <p:nvPr>
            <p:ph idx="1" type="body"/>
          </p:nvPr>
        </p:nvSpPr>
        <p:spPr>
          <a:xfrm>
            <a:off x="311700" y="3536107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/>
              <a:t>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̶  </a:t>
            </a:r>
            <a:r>
              <a:rPr lang="en"/>
              <a:t>Every Leader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0"/>
          <p:cNvSpPr txBox="1"/>
          <p:nvPr>
            <p:ph type="title"/>
          </p:nvPr>
        </p:nvSpPr>
        <p:spPr>
          <a:xfrm>
            <a:off x="311700" y="663307"/>
            <a:ext cx="8520600" cy="28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 sz="5800"/>
              <a:t>“I just reviewed my budget, and need to </a:t>
            </a:r>
            <a:r>
              <a:rPr b="1" lang="en" sz="5800"/>
              <a:t>pivot</a:t>
            </a:r>
            <a:r>
              <a:rPr lang="en" sz="5800"/>
              <a:t>. Have time?”</a:t>
            </a:r>
            <a:endParaRPr sz="5800"/>
          </a:p>
        </p:txBody>
      </p:sp>
      <p:sp>
        <p:nvSpPr>
          <p:cNvPr id="392" name="Google Shape;392;p20"/>
          <p:cNvSpPr txBox="1"/>
          <p:nvPr>
            <p:ph idx="1" type="body"/>
          </p:nvPr>
        </p:nvSpPr>
        <p:spPr>
          <a:xfrm>
            <a:off x="311700" y="3536107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/>
              <a:t>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̶  </a:t>
            </a:r>
            <a:r>
              <a:rPr lang="en"/>
              <a:t>Every Leader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44813"/>
            <a:ext cx="2528700" cy="2528700"/>
          </a:xfrm>
          <a:prstGeom prst="rect">
            <a:avLst/>
          </a:prstGeom>
          <a:solidFill>
            <a:schemeClr val="accen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3" name="Google Shape;20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62852" y="4822606"/>
            <a:ext cx="1001052" cy="1525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3"/>
          <p:cNvGrpSpPr/>
          <p:nvPr/>
        </p:nvGrpSpPr>
        <p:grpSpPr>
          <a:xfrm>
            <a:off x="2824699" y="1480662"/>
            <a:ext cx="5582404" cy="2057003"/>
            <a:chOff x="2824699" y="1156288"/>
            <a:chExt cx="5582404" cy="2057003"/>
          </a:xfrm>
        </p:grpSpPr>
        <p:sp>
          <p:nvSpPr>
            <p:cNvPr id="205" name="Google Shape;205;p3"/>
            <p:cNvSpPr txBox="1"/>
            <p:nvPr/>
          </p:nvSpPr>
          <p:spPr>
            <a:xfrm>
              <a:off x="2824699" y="1156288"/>
              <a:ext cx="4577378" cy="11171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rgbClr val="FFFCF8"/>
                  </a:solidFill>
                  <a:latin typeface="DM Sans"/>
                  <a:ea typeface="DM Sans"/>
                  <a:cs typeface="DM Sans"/>
                  <a:sym typeface="DM Sans"/>
                </a:rPr>
                <a:t>Grant Brooks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0" i="0" lang="en" sz="2000" u="none" cap="none" strike="noStrike">
                  <a:solidFill>
                    <a:srgbClr val="FFFCF8"/>
                  </a:solidFill>
                  <a:latin typeface="DM Sans"/>
                  <a:ea typeface="DM Sans"/>
                  <a:cs typeface="DM Sans"/>
                  <a:sym typeface="DM Sans"/>
                </a:rPr>
                <a:t>Director of Corporate Finance, FIGS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06" name="Google Shape;206;p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911747" y="2649153"/>
              <a:ext cx="1670683" cy="486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664412" y="2692980"/>
              <a:ext cx="1742691" cy="399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p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894893" y="2571750"/>
              <a:ext cx="1457057" cy="6415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9" name="Google Shape;209;p3"/>
          <p:cNvSpPr/>
          <p:nvPr/>
        </p:nvSpPr>
        <p:spPr>
          <a:xfrm>
            <a:off x="6183325" y="3456000"/>
            <a:ext cx="223800" cy="119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1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dk1"/>
                </a:solidFill>
              </a:rPr>
              <a:t>Questions?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8" name="Google Shape;398;p2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"/>
          <p:cNvSpPr txBox="1"/>
          <p:nvPr/>
        </p:nvSpPr>
        <p:spPr>
          <a:xfrm>
            <a:off x="619050" y="533225"/>
            <a:ext cx="15813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Outline</a:t>
            </a:r>
            <a:endParaRPr b="0" i="0" sz="2400" u="none" cap="none" strike="noStrike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8" name="Google Shape;408;p1"/>
          <p:cNvSpPr txBox="1"/>
          <p:nvPr/>
        </p:nvSpPr>
        <p:spPr>
          <a:xfrm>
            <a:off x="3353025" y="878100"/>
            <a:ext cx="5143500" cy="338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861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DM Sans"/>
              <a:buChar char="●"/>
            </a:pPr>
            <a:r>
              <a:rPr b="0" i="0" lang="en" sz="126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Who Am I: Overview of 13 Years of Experience </a:t>
            </a:r>
            <a:r>
              <a:rPr b="0" i="0" lang="en" sz="1260" u="none" cap="none" strike="noStrike">
                <a:solidFill>
                  <a:srgbClr val="0000FF"/>
                </a:solidFill>
                <a:latin typeface="DM Sans"/>
                <a:ea typeface="DM Sans"/>
                <a:cs typeface="DM Sans"/>
                <a:sym typeface="DM Sans"/>
              </a:rPr>
              <a:t>[slide]</a:t>
            </a:r>
            <a:endParaRPr b="0" i="0" sz="1260" u="none" cap="none" strike="noStrike">
              <a:solidFill>
                <a:srgbClr val="0000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861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DM Sans"/>
              <a:buChar char="●"/>
            </a:pPr>
            <a:r>
              <a:rPr b="0" i="0" lang="en" sz="126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Who is FIGS?</a:t>
            </a:r>
            <a:r>
              <a:rPr b="0" i="0" lang="en" sz="1260" u="none" cap="none" strike="noStrike">
                <a:solidFill>
                  <a:srgbClr val="0000FF"/>
                </a:solidFill>
                <a:latin typeface="DM Sans"/>
                <a:ea typeface="DM Sans"/>
                <a:cs typeface="DM Sans"/>
                <a:sym typeface="DM Sans"/>
              </a:rPr>
              <a:t> [slide]</a:t>
            </a:r>
            <a:endParaRPr b="0" i="0" sz="1260" u="none" cap="none" strike="noStrike">
              <a:solidFill>
                <a:srgbClr val="0000F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861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DM Sans"/>
              <a:buChar char="●"/>
            </a:pPr>
            <a:r>
              <a:rPr b="0" i="0" lang="en" sz="126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What Problems have I faced at consolidating and providing data to business partners </a:t>
            </a:r>
            <a:r>
              <a:rPr b="0" i="0" lang="en" sz="1260" u="none" cap="none" strike="noStrike">
                <a:solidFill>
                  <a:srgbClr val="0000FF"/>
                </a:solidFill>
                <a:latin typeface="DM Sans"/>
                <a:ea typeface="DM Sans"/>
                <a:cs typeface="DM Sans"/>
                <a:sym typeface="DM Sans"/>
              </a:rPr>
              <a:t>[slide x3]</a:t>
            </a:r>
            <a:endParaRPr b="0" i="0" sz="126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861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DM Sans"/>
              <a:buChar char="○"/>
            </a:pPr>
            <a:r>
              <a:rPr b="0" i="0" lang="en" sz="126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Case 1: Bus Dev Analyst at Boeing (very bottom of finance food chain) </a:t>
            </a:r>
            <a:r>
              <a:rPr b="0" i="0" lang="en" sz="1260" u="none" cap="none" strike="noStrike">
                <a:solidFill>
                  <a:srgbClr val="0000FF"/>
                </a:solidFill>
                <a:latin typeface="DM Sans"/>
                <a:ea typeface="DM Sans"/>
                <a:cs typeface="DM Sans"/>
                <a:sym typeface="DM Sans"/>
              </a:rPr>
              <a:t>[slide]</a:t>
            </a:r>
            <a:endParaRPr b="0" i="0" sz="126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861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DM Sans"/>
              <a:buChar char="○"/>
            </a:pPr>
            <a:r>
              <a:rPr b="0" i="0" lang="en" sz="126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Case 2: Corp Manager supporting CFO at Disney (very top of finance food chain) </a:t>
            </a:r>
            <a:r>
              <a:rPr b="0" i="0" lang="en" sz="1260" u="none" cap="none" strike="noStrike">
                <a:solidFill>
                  <a:srgbClr val="0000FF"/>
                </a:solidFill>
                <a:latin typeface="DM Sans"/>
                <a:ea typeface="DM Sans"/>
                <a:cs typeface="DM Sans"/>
                <a:sym typeface="DM Sans"/>
              </a:rPr>
              <a:t>[slide]</a:t>
            </a:r>
            <a:endParaRPr b="0" i="0" sz="126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861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DM Sans"/>
              <a:buChar char="○"/>
            </a:pPr>
            <a:r>
              <a:rPr b="0" i="0" lang="en" sz="126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Case 3: Streaming &amp; Global Entertainment Finance Leader building new business and reporting </a:t>
            </a:r>
            <a:r>
              <a:rPr b="0" i="0" lang="en" sz="1260" u="none" cap="none" strike="noStrike">
                <a:solidFill>
                  <a:srgbClr val="0000FF"/>
                </a:solidFill>
                <a:latin typeface="DM Sans"/>
                <a:ea typeface="DM Sans"/>
                <a:cs typeface="DM Sans"/>
                <a:sym typeface="DM Sans"/>
              </a:rPr>
              <a:t>[slide]</a:t>
            </a:r>
            <a:endParaRPr b="0" i="0" sz="126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861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DM Sans"/>
              <a:buChar char="○"/>
            </a:pPr>
            <a:r>
              <a:rPr b="0" i="0" lang="en" sz="126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Case 4: All of the above </a:t>
            </a:r>
            <a:r>
              <a:rPr b="0" i="0" lang="en" sz="1260" u="none" cap="none" strike="noStrike">
                <a:solidFill>
                  <a:srgbClr val="0000FF"/>
                </a:solidFill>
                <a:latin typeface="DM Sans"/>
                <a:ea typeface="DM Sans"/>
                <a:cs typeface="DM Sans"/>
                <a:sym typeface="DM Sans"/>
              </a:rPr>
              <a:t>[slide]</a:t>
            </a:r>
            <a:endParaRPr b="0" i="0" sz="126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861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DM Sans"/>
              <a:buChar char="●"/>
            </a:pPr>
            <a:r>
              <a:rPr b="0" i="0" lang="en" sz="126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What are the trends </a:t>
            </a:r>
            <a:r>
              <a:rPr b="0" i="0" lang="en" sz="1260" u="none" cap="none" strike="noStrike">
                <a:solidFill>
                  <a:srgbClr val="0000FF"/>
                </a:solidFill>
                <a:latin typeface="DM Sans"/>
                <a:ea typeface="DM Sans"/>
                <a:cs typeface="DM Sans"/>
                <a:sym typeface="DM Sans"/>
              </a:rPr>
              <a:t>[slide]</a:t>
            </a:r>
            <a:endParaRPr b="0" i="0" sz="126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861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DM Sans"/>
              <a:buChar char="●"/>
            </a:pPr>
            <a:r>
              <a:rPr b="0" i="0" lang="en" sz="126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How can Spotlight on Google Sheets be helpful and address the problems above </a:t>
            </a:r>
            <a:r>
              <a:rPr b="0" i="0" lang="en" sz="1260" u="none" cap="none" strike="noStrike">
                <a:solidFill>
                  <a:srgbClr val="0000FF"/>
                </a:solidFill>
                <a:latin typeface="DM Sans"/>
                <a:ea typeface="DM Sans"/>
                <a:cs typeface="DM Sans"/>
                <a:sym typeface="DM Sans"/>
              </a:rPr>
              <a:t>[slide]</a:t>
            </a:r>
            <a:endParaRPr b="0" i="0" sz="126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861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DM Sans"/>
              <a:buChar char="●"/>
            </a:pPr>
            <a:r>
              <a:rPr b="0" i="0" lang="en" sz="126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How we use Spotlight via Google Sheets at FIGS </a:t>
            </a:r>
            <a:r>
              <a:rPr b="0" i="0" lang="en" sz="1260" u="none" cap="none" strike="noStrike">
                <a:solidFill>
                  <a:srgbClr val="0000FF"/>
                </a:solidFill>
                <a:latin typeface="DM Sans"/>
                <a:ea typeface="DM Sans"/>
                <a:cs typeface="DM Sans"/>
                <a:sym typeface="DM Sans"/>
              </a:rPr>
              <a:t>[slide]</a:t>
            </a:r>
            <a:endParaRPr b="0" i="0" sz="126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-30861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60"/>
              <a:buFont typeface="DM Sans"/>
              <a:buChar char="●"/>
            </a:pPr>
            <a:r>
              <a:rPr b="0" i="0" lang="en" sz="126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How it addresses the problems stated above </a:t>
            </a:r>
            <a:r>
              <a:rPr b="0" i="0" lang="en" sz="1260" u="none" cap="none" strike="noStrike">
                <a:solidFill>
                  <a:srgbClr val="0000FF"/>
                </a:solidFill>
                <a:latin typeface="DM Sans"/>
                <a:ea typeface="DM Sans"/>
                <a:cs typeface="DM Sans"/>
                <a:sym typeface="DM Sans"/>
              </a:rPr>
              <a:t>[slide]</a:t>
            </a:r>
            <a:endParaRPr b="0" i="0" sz="126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806" y="559777"/>
            <a:ext cx="1817325" cy="5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"/>
          <p:cNvSpPr txBox="1"/>
          <p:nvPr/>
        </p:nvSpPr>
        <p:spPr>
          <a:xfrm>
            <a:off x="195706" y="1346549"/>
            <a:ext cx="3972882" cy="31577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 are a founder-led, </a:t>
            </a:r>
            <a:r>
              <a:rPr b="1" i="0" lang="en" sz="1200" u="none" cap="none" strike="noStrike">
                <a:solidFill>
                  <a:srgbClr val="8759FF"/>
                </a:solidFill>
                <a:latin typeface="DM Sans"/>
                <a:ea typeface="DM Sans"/>
                <a:cs typeface="DM Sans"/>
                <a:sym typeface="DM Sans"/>
              </a:rPr>
              <a:t>direct-to-consumer healthcare apparel and lifestyle brand</a:t>
            </a:r>
            <a:r>
              <a:rPr b="0" i="0" lang="en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that seeks to celebrate, empower and serve current and future generations of healthcare professionals.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 are committed to helping this growing, global community of professionals, whom we refer to as </a:t>
            </a:r>
            <a:r>
              <a:rPr b="1" i="0" lang="en" sz="1200" u="none" cap="none" strike="noStrike">
                <a:solidFill>
                  <a:srgbClr val="8759FF"/>
                </a:solidFill>
                <a:latin typeface="DM Sans"/>
                <a:ea typeface="DM Sans"/>
                <a:cs typeface="DM Sans"/>
                <a:sym typeface="DM Sans"/>
              </a:rPr>
              <a:t>Awesome Humans</a:t>
            </a:r>
            <a:r>
              <a:rPr b="0" i="0" lang="en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, look, feel and perform at their best—24/7, 365 days a year.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 create </a:t>
            </a:r>
            <a:r>
              <a:rPr b="1" i="0" lang="en" sz="1200" u="none" cap="none" strike="noStrike">
                <a:solidFill>
                  <a:srgbClr val="8759FF"/>
                </a:solidFill>
                <a:latin typeface="DM Sans"/>
                <a:ea typeface="DM Sans"/>
                <a:cs typeface="DM Sans"/>
                <a:sym typeface="DM Sans"/>
              </a:rPr>
              <a:t>technically advanced apparel and products</a:t>
            </a:r>
            <a:r>
              <a:rPr b="0" i="0" lang="en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that feature an unmatched combination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 comfort, durability, function and style,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all at an affordable price.</a:t>
            </a:r>
            <a:endParaRPr b="0" i="0" sz="1200" u="none" cap="none" strike="noStrik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16" name="Google Shape;216;p4"/>
          <p:cNvGrpSpPr/>
          <p:nvPr/>
        </p:nvGrpSpPr>
        <p:grpSpPr>
          <a:xfrm>
            <a:off x="4708132" y="2"/>
            <a:ext cx="4433053" cy="5143499"/>
            <a:chOff x="5361978" y="441052"/>
            <a:chExt cx="3779206" cy="4384866"/>
          </a:xfrm>
        </p:grpSpPr>
        <p:pic>
          <p:nvPicPr>
            <p:cNvPr id="217" name="Google Shape;217;p4"/>
            <p:cNvPicPr preferRelativeResize="0"/>
            <p:nvPr/>
          </p:nvPicPr>
          <p:blipFill rotWithShape="1">
            <a:blip r:embed="rId4">
              <a:alphaModFix/>
            </a:blip>
            <a:srcRect b="0" l="28847" r="10862" t="0"/>
            <a:stretch/>
          </p:blipFill>
          <p:spPr>
            <a:xfrm>
              <a:off x="7428435" y="2695217"/>
              <a:ext cx="1712749" cy="21307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" name="Google Shape;218;p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361978" y="1085852"/>
              <a:ext cx="1961850" cy="155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9" name="Google Shape;219;p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361978" y="2743418"/>
              <a:ext cx="1961850" cy="1516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428435" y="441052"/>
              <a:ext cx="1463767" cy="2192434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21" name="Google Shape;221;p4"/>
          <p:cNvCxnSpPr/>
          <p:nvPr/>
        </p:nvCxnSpPr>
        <p:spPr>
          <a:xfrm>
            <a:off x="4432151" y="551445"/>
            <a:ext cx="0" cy="4040610"/>
          </a:xfrm>
          <a:prstGeom prst="straightConnector1">
            <a:avLst/>
          </a:prstGeom>
          <a:noFill/>
          <a:ln cap="flat" cmpd="sng" w="9525">
            <a:solidFill>
              <a:srgbClr val="7648F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/>
          <p:cNvSpPr txBox="1"/>
          <p:nvPr>
            <p:ph type="title"/>
          </p:nvPr>
        </p:nvSpPr>
        <p:spPr>
          <a:xfrm>
            <a:off x="311700" y="887300"/>
            <a:ext cx="8520600" cy="28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 sz="5800"/>
              <a:t>“Do I have </a:t>
            </a:r>
            <a:r>
              <a:rPr b="1" lang="en" sz="5800"/>
              <a:t>budget</a:t>
            </a:r>
            <a:br>
              <a:rPr lang="en" sz="5800"/>
            </a:br>
            <a:r>
              <a:rPr lang="en" sz="5800"/>
              <a:t>for this?”</a:t>
            </a:r>
            <a:endParaRPr sz="5800"/>
          </a:p>
        </p:txBody>
      </p:sp>
      <p:sp>
        <p:nvSpPr>
          <p:cNvPr id="227" name="Google Shape;227;p5"/>
          <p:cNvSpPr txBox="1"/>
          <p:nvPr>
            <p:ph idx="1" type="body"/>
          </p:nvPr>
        </p:nvSpPr>
        <p:spPr>
          <a:xfrm>
            <a:off x="311700" y="3536107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/>
              <a:t>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̶  </a:t>
            </a:r>
            <a:r>
              <a:rPr lang="en"/>
              <a:t>Every Leader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"/>
          <p:cNvSpPr txBox="1"/>
          <p:nvPr>
            <p:ph type="title"/>
          </p:nvPr>
        </p:nvSpPr>
        <p:spPr>
          <a:xfrm>
            <a:off x="311700" y="887300"/>
            <a:ext cx="8520600" cy="28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 sz="5800"/>
              <a:t>“Which one </a:t>
            </a:r>
            <a:br>
              <a:rPr lang="en" sz="5800"/>
            </a:br>
            <a:r>
              <a:rPr lang="en" sz="5800"/>
              <a:t>is </a:t>
            </a:r>
            <a:r>
              <a:rPr b="1" lang="en" sz="5800"/>
              <a:t>current</a:t>
            </a:r>
            <a:r>
              <a:rPr lang="en" sz="5800"/>
              <a:t>?”</a:t>
            </a:r>
            <a:endParaRPr sz="5800"/>
          </a:p>
        </p:txBody>
      </p:sp>
      <p:sp>
        <p:nvSpPr>
          <p:cNvPr id="233" name="Google Shape;233;p6"/>
          <p:cNvSpPr txBox="1"/>
          <p:nvPr>
            <p:ph idx="1" type="body"/>
          </p:nvPr>
        </p:nvSpPr>
        <p:spPr>
          <a:xfrm>
            <a:off x="311700" y="3536107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/>
              <a:t>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̶  </a:t>
            </a:r>
            <a:r>
              <a:rPr lang="en"/>
              <a:t>Every Leader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7"/>
          <p:cNvSpPr txBox="1"/>
          <p:nvPr>
            <p:ph type="title"/>
          </p:nvPr>
        </p:nvSpPr>
        <p:spPr>
          <a:xfrm>
            <a:off x="311700" y="887300"/>
            <a:ext cx="8520600" cy="28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</a:pPr>
            <a:r>
              <a:rPr lang="en" sz="5800"/>
              <a:t>“I didn’t know I </a:t>
            </a:r>
            <a:r>
              <a:rPr b="1" lang="en" sz="5800"/>
              <a:t>overspent</a:t>
            </a:r>
            <a:r>
              <a:rPr lang="en" sz="5800"/>
              <a:t>!”</a:t>
            </a:r>
            <a:endParaRPr sz="5800"/>
          </a:p>
        </p:txBody>
      </p:sp>
      <p:sp>
        <p:nvSpPr>
          <p:cNvPr id="239" name="Google Shape;239;p7"/>
          <p:cNvSpPr txBox="1"/>
          <p:nvPr>
            <p:ph idx="1" type="body"/>
          </p:nvPr>
        </p:nvSpPr>
        <p:spPr>
          <a:xfrm>
            <a:off x="311700" y="3536107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en"/>
              <a:t> </a:t>
            </a:r>
            <a:r>
              <a:rPr lang="en">
                <a:latin typeface="Calibri"/>
                <a:ea typeface="Calibri"/>
                <a:cs typeface="Calibri"/>
                <a:sym typeface="Calibri"/>
              </a:rPr>
              <a:t>̶  </a:t>
            </a:r>
            <a:r>
              <a:rPr lang="en"/>
              <a:t>Every Leader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"/>
          <p:cNvSpPr txBox="1"/>
          <p:nvPr>
            <p:ph type="title"/>
          </p:nvPr>
        </p:nvSpPr>
        <p:spPr>
          <a:xfrm>
            <a:off x="2973900" y="951750"/>
            <a:ext cx="55344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From the GL Lines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to the Front Lines</a:t>
            </a:r>
            <a:endParaRPr/>
          </a:p>
        </p:txBody>
      </p:sp>
      <p:sp>
        <p:nvSpPr>
          <p:cNvPr id="245" name="Google Shape;245;p8"/>
          <p:cNvSpPr txBox="1"/>
          <p:nvPr>
            <p:ph idx="1" type="body"/>
          </p:nvPr>
        </p:nvSpPr>
        <p:spPr>
          <a:xfrm>
            <a:off x="2973900" y="2559375"/>
            <a:ext cx="5844300" cy="23773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4 Cases Exploring Financial Reporting struggles 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at various levels of the Finance funnel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"/>
          <p:cNvSpPr txBox="1"/>
          <p:nvPr/>
        </p:nvSpPr>
        <p:spPr>
          <a:xfrm>
            <a:off x="4737195" y="1236204"/>
            <a:ext cx="4244700" cy="1339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ACTIONS: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Multiple inputs &amp; users in planning 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Emailed budgets weekly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51" name="Google Shape;251;p9"/>
          <p:cNvGrpSpPr/>
          <p:nvPr/>
        </p:nvGrpSpPr>
        <p:grpSpPr>
          <a:xfrm>
            <a:off x="4737101" y="296791"/>
            <a:ext cx="4244794" cy="688229"/>
            <a:chOff x="4737101" y="296791"/>
            <a:chExt cx="4244794" cy="688229"/>
          </a:xfrm>
        </p:grpSpPr>
        <p:sp>
          <p:nvSpPr>
            <p:cNvPr id="252" name="Google Shape;252;p9"/>
            <p:cNvSpPr/>
            <p:nvPr/>
          </p:nvSpPr>
          <p:spPr>
            <a:xfrm>
              <a:off x="4737101" y="296791"/>
              <a:ext cx="4244794" cy="688229"/>
            </a:xfrm>
            <a:prstGeom prst="roundRect">
              <a:avLst>
                <a:gd fmla="val 11737" name="adj"/>
              </a:avLst>
            </a:prstGeom>
            <a:solidFill>
              <a:schemeClr val="accent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 txBox="1"/>
            <p:nvPr/>
          </p:nvSpPr>
          <p:spPr>
            <a:xfrm>
              <a:off x="4880700" y="363927"/>
              <a:ext cx="3874200" cy="5539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Case 1:</a:t>
              </a:r>
              <a:br>
                <a:rPr b="1" i="0" lang="en" sz="16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16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Business Development Analyst</a:t>
              </a:r>
              <a:endParaRPr b="0" i="0" sz="1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pic>
        <p:nvPicPr>
          <p:cNvPr id="254" name="Google Shape;25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682" y="371284"/>
            <a:ext cx="2639065" cy="61373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9"/>
          <p:cNvSpPr txBox="1"/>
          <p:nvPr/>
        </p:nvSpPr>
        <p:spPr>
          <a:xfrm>
            <a:off x="4737195" y="2661536"/>
            <a:ext cx="4244700" cy="21851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RESULTS: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Time consuming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Stale information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Inconsistent experience across</a:t>
            </a:r>
            <a:b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15 different analysts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Poor Decision-Making</a:t>
            </a:r>
            <a:endParaRPr b="0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56" name="Google Shape;256;p9"/>
          <p:cNvGrpSpPr/>
          <p:nvPr/>
        </p:nvGrpSpPr>
        <p:grpSpPr>
          <a:xfrm>
            <a:off x="1062041" y="1236204"/>
            <a:ext cx="2308346" cy="3085651"/>
            <a:chOff x="893131" y="1314227"/>
            <a:chExt cx="2642616" cy="3532482"/>
          </a:xfrm>
        </p:grpSpPr>
        <p:pic>
          <p:nvPicPr>
            <p:cNvPr id="257" name="Google Shape;257;p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893131" y="3182501"/>
              <a:ext cx="2642616" cy="1664208"/>
            </a:xfrm>
            <a:prstGeom prst="rect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58" name="Google Shape;258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96682" y="1314227"/>
              <a:ext cx="2639065" cy="1663934"/>
            </a:xfrm>
            <a:prstGeom prst="rect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"/>
          <p:cNvSpPr txBox="1"/>
          <p:nvPr/>
        </p:nvSpPr>
        <p:spPr>
          <a:xfrm>
            <a:off x="4737195" y="1361793"/>
            <a:ext cx="4244700" cy="12880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ACTIONS: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Excel submissions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Presentation 5 times a Year</a:t>
            </a:r>
            <a:endParaRPr b="0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4" name="Google Shape;264;p10"/>
          <p:cNvSpPr txBox="1"/>
          <p:nvPr/>
        </p:nvSpPr>
        <p:spPr>
          <a:xfrm>
            <a:off x="4737195" y="2661536"/>
            <a:ext cx="4244700" cy="1937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RESULTS: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Infrequent / not on-demand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Inconsistent inputs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Time consuming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7472" lvl="0" marL="347472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Confusion</a:t>
            </a:r>
            <a:endParaRPr b="0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65" name="Google Shape;265;p10"/>
          <p:cNvGrpSpPr/>
          <p:nvPr/>
        </p:nvGrpSpPr>
        <p:grpSpPr>
          <a:xfrm>
            <a:off x="4737101" y="300303"/>
            <a:ext cx="4244794" cy="849870"/>
            <a:chOff x="4737101" y="358346"/>
            <a:chExt cx="4244794" cy="849870"/>
          </a:xfrm>
        </p:grpSpPr>
        <p:sp>
          <p:nvSpPr>
            <p:cNvPr id="266" name="Google Shape;266;p10"/>
            <p:cNvSpPr/>
            <p:nvPr/>
          </p:nvSpPr>
          <p:spPr>
            <a:xfrm>
              <a:off x="4737101" y="358346"/>
              <a:ext cx="4244794" cy="849870"/>
            </a:xfrm>
            <a:prstGeom prst="roundRect">
              <a:avLst>
                <a:gd fmla="val 11737" name="adj"/>
              </a:avLst>
            </a:prstGeom>
            <a:solidFill>
              <a:schemeClr val="accent3"/>
            </a:solidFill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 txBox="1"/>
            <p:nvPr/>
          </p:nvSpPr>
          <p:spPr>
            <a:xfrm>
              <a:off x="4880700" y="383192"/>
              <a:ext cx="3874200" cy="800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Case 2:</a:t>
              </a:r>
              <a:br>
                <a:rPr b="1" i="0" lang="en" sz="16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</a:br>
              <a:r>
                <a:rPr b="1" i="0" lang="en" sz="1600" u="none" cap="none" strike="noStrik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rPr>
                <a:t>Corporate Finance Manager supporting CFO</a:t>
              </a:r>
              <a:endParaRPr b="0" i="0" sz="1600" u="none" cap="none" strike="noStrik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pic>
        <p:nvPicPr>
          <p:cNvPr descr="Shape&#10;&#10;Description automatically generated with medium confidence" id="268" name="Google Shape;26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1835" y="627526"/>
            <a:ext cx="1748256" cy="7342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10"/>
          <p:cNvGrpSpPr/>
          <p:nvPr/>
        </p:nvGrpSpPr>
        <p:grpSpPr>
          <a:xfrm>
            <a:off x="569400" y="1732286"/>
            <a:ext cx="3513127" cy="2388221"/>
            <a:chOff x="477960" y="1495821"/>
            <a:chExt cx="3513127" cy="2388221"/>
          </a:xfrm>
        </p:grpSpPr>
        <p:pic>
          <p:nvPicPr>
            <p:cNvPr id="270" name="Google Shape;270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77960" y="1495821"/>
              <a:ext cx="1631707" cy="2388221"/>
            </a:xfrm>
            <a:prstGeom prst="rect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271" name="Google Shape;271;p10"/>
            <p:cNvGrpSpPr/>
            <p:nvPr/>
          </p:nvGrpSpPr>
          <p:grpSpPr>
            <a:xfrm>
              <a:off x="2281825" y="1495821"/>
              <a:ext cx="1709262" cy="2386424"/>
              <a:chOff x="2281825" y="1495821"/>
              <a:chExt cx="1510246" cy="2108563"/>
            </a:xfrm>
          </p:grpSpPr>
          <p:pic>
            <p:nvPicPr>
              <p:cNvPr id="272" name="Google Shape;272;p10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2281825" y="1495821"/>
                <a:ext cx="1510246" cy="1073698"/>
              </a:xfrm>
              <a:prstGeom prst="rect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273" name="Google Shape;273;p10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285136" y="2756728"/>
                <a:ext cx="1506935" cy="847656"/>
              </a:xfrm>
              <a:prstGeom prst="rect">
                <a:avLst/>
              </a:prstGeom>
              <a:noFill/>
              <a:ln cap="flat" cmpd="sng" w="19050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Perform Theme">
  <a:themeElements>
    <a:clrScheme name="Simple Light">
      <a:dk1>
        <a:srgbClr val="000000"/>
      </a:dk1>
      <a:lt1>
        <a:srgbClr val="FFFFFF"/>
      </a:lt1>
      <a:dk2>
        <a:srgbClr val="344054"/>
      </a:dk2>
      <a:lt2>
        <a:srgbClr val="FEF9F0"/>
      </a:lt2>
      <a:accent1>
        <a:srgbClr val="7C4FFF"/>
      </a:accent1>
      <a:accent2>
        <a:srgbClr val="36CC99"/>
      </a:accent2>
      <a:accent3>
        <a:srgbClr val="F7C565"/>
      </a:accent3>
      <a:accent4>
        <a:srgbClr val="6B87FF"/>
      </a:accent4>
      <a:accent5>
        <a:srgbClr val="E85DC5"/>
      </a:accent5>
      <a:accent6>
        <a:srgbClr val="FC3E3E"/>
      </a:accent6>
      <a:hlink>
        <a:srgbClr val="7C4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