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Roboto"/>
      <p:regular r:id="rId21"/>
      <p:bold r:id="rId22"/>
      <p:italic r:id="rId23"/>
      <p:boldItalic r:id="rId24"/>
    </p:embeddedFont>
    <p:embeddedFont>
      <p:font typeface="DM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http://customooxmlschemas.google.com/">
      <go:slidesCustomData xmlns:go="http://customooxmlschemas.google.com/" r:id="rId29" roundtripDataSignature="AMtx7mgcLIDxVNq6f5P4HqCkwzxLwz76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DMSans-bold.fntdata"/><Relationship Id="rId25" Type="http://schemas.openxmlformats.org/officeDocument/2006/relationships/font" Target="fonts/DMSans-regular.fntdata"/><Relationship Id="rId28" Type="http://schemas.openxmlformats.org/officeDocument/2006/relationships/font" Target="fonts/DMSans-boldItalic.fntdata"/><Relationship Id="rId27" Type="http://schemas.openxmlformats.org/officeDocument/2006/relationships/font" Target="fonts/DM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Note that the output report can either be consolidated for those who need a view into everything, or individual reports for easy distribution to single department owners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7" name="Google Shape;53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Tips and tricks </a:t>
            </a:r>
            <a:br>
              <a:rPr lang="en"/>
            </a:br>
            <a:r>
              <a:rPr lang="en"/>
              <a:t>“Don’t forget to:” leverage report sets, sub variables. Text below.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Left image would be good for report set discussions</a:t>
            </a:r>
            <a:endParaRPr/>
          </a:p>
          <a:p>
            <a:pPr indent="0" lvl="0" marL="0" rtl="0" algn="l">
              <a:lnSpc>
                <a:spcPct val="100000"/>
              </a:lnSpc>
              <a:spcBef>
                <a:spcPts val="0"/>
              </a:spcBef>
              <a:spcAft>
                <a:spcPts val="0"/>
              </a:spcAft>
              <a:buSzPts val="1100"/>
              <a:buNone/>
            </a:pPr>
            <a:r>
              <a:rPr lang="en"/>
              <a:t>Right is already on variables.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8" name="Shape 8"/>
        <p:cNvGrpSpPr/>
        <p:nvPr/>
      </p:nvGrpSpPr>
      <p:grpSpPr>
        <a:xfrm>
          <a:off x="0" y="0"/>
          <a:ext cx="0" cy="0"/>
          <a:chOff x="0" y="0"/>
          <a:chExt cx="0" cy="0"/>
        </a:xfrm>
      </p:grpSpPr>
      <p:pic>
        <p:nvPicPr>
          <p:cNvPr id="9" name="Google Shape;9;p16"/>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0" name="Google Shape;10;p16"/>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2" name="Google Shape;12;p16"/>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3" name="Google Shape;13;p16"/>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14" name="Google Shape;14;p16"/>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9" name="Shape 59"/>
        <p:cNvGrpSpPr/>
        <p:nvPr/>
      </p:nvGrpSpPr>
      <p:grpSpPr>
        <a:xfrm>
          <a:off x="0" y="0"/>
          <a:ext cx="0" cy="0"/>
          <a:chOff x="0" y="0"/>
          <a:chExt cx="0" cy="0"/>
        </a:xfrm>
      </p:grpSpPr>
      <p:sp>
        <p:nvSpPr>
          <p:cNvPr id="60" name="Google Shape;60;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1" name="Google Shape;6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3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3" name="Shape 63"/>
        <p:cNvGrpSpPr/>
        <p:nvPr/>
      </p:nvGrpSpPr>
      <p:grpSpPr>
        <a:xfrm>
          <a:off x="0" y="0"/>
          <a:ext cx="0" cy="0"/>
          <a:chOff x="0" y="0"/>
          <a:chExt cx="0" cy="0"/>
        </a:xfrm>
      </p:grpSpPr>
      <p:pic>
        <p:nvPicPr>
          <p:cNvPr id="64" name="Google Shape;64;p3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65" name="Shape 65"/>
        <p:cNvGrpSpPr/>
        <p:nvPr/>
      </p:nvGrpSpPr>
      <p:grpSpPr>
        <a:xfrm>
          <a:off x="0" y="0"/>
          <a:ext cx="0" cy="0"/>
          <a:chOff x="0" y="0"/>
          <a:chExt cx="0" cy="0"/>
        </a:xfrm>
      </p:grpSpPr>
      <p:pic>
        <p:nvPicPr>
          <p:cNvPr id="66" name="Google Shape;66;p39"/>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67" name="Google Shape;67;p39"/>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9"/>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9"/>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9"/>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9"/>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72" name="Google Shape;72;p39"/>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73" name="Google Shape;73;p39"/>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74" name="Google Shape;74;p39"/>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75" name="Google Shape;75;p39"/>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76" name="Google Shape;76;p39"/>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77" name="Google Shape;77;p39"/>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78" name="Shape 7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79" name="Shape 79"/>
        <p:cNvGrpSpPr/>
        <p:nvPr/>
      </p:nvGrpSpPr>
      <p:grpSpPr>
        <a:xfrm>
          <a:off x="0" y="0"/>
          <a:ext cx="0" cy="0"/>
          <a:chOff x="0" y="0"/>
          <a:chExt cx="0" cy="0"/>
        </a:xfrm>
      </p:grpSpPr>
      <p:pic>
        <p:nvPicPr>
          <p:cNvPr id="80" name="Google Shape;80;p41"/>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81" name="Google Shape;81;p4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 name="Google Shape;82;p41"/>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83" name="Google Shape;83;p41"/>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4" name="Google Shape;8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85" name="Google Shape;85;p41"/>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6" name="Google Shape;86;p41"/>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7" name="Google Shape;87;p41"/>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8" name="Google Shape;88;p41"/>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89" name="Google Shape;89;p41"/>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90" name="Google Shape;90;p41"/>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1" name="Google Shape;91;p41"/>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2" name="Google Shape;92;p41"/>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41"/>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41"/>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5" name="Google Shape;95;p41"/>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6" name="Google Shape;96;p41"/>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97" name="Shape 97"/>
        <p:cNvGrpSpPr/>
        <p:nvPr/>
      </p:nvGrpSpPr>
      <p:grpSpPr>
        <a:xfrm>
          <a:off x="0" y="0"/>
          <a:ext cx="0" cy="0"/>
          <a:chOff x="0" y="0"/>
          <a:chExt cx="0" cy="0"/>
        </a:xfrm>
      </p:grpSpPr>
      <p:pic>
        <p:nvPicPr>
          <p:cNvPr id="98" name="Google Shape;98;p42"/>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99" name="Google Shape;99;p42"/>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1" name="Google Shape;101;p4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102" name="Google Shape;10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03" name="Google Shape;103;p42"/>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04" name="Google Shape;104;p42"/>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108" name="Shape 10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1" name="Google Shape;11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20"/>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3" name="Google Shape;113;p2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114" name="Shape 114"/>
        <p:cNvGrpSpPr/>
        <p:nvPr/>
      </p:nvGrpSpPr>
      <p:grpSpPr>
        <a:xfrm>
          <a:off x="0" y="0"/>
          <a:ext cx="0" cy="0"/>
          <a:chOff x="0" y="0"/>
          <a:chExt cx="0" cy="0"/>
        </a:xfrm>
      </p:grpSpPr>
      <p:sp>
        <p:nvSpPr>
          <p:cNvPr id="115" name="Google Shape;115;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116" name="Shape 116"/>
        <p:cNvGrpSpPr/>
        <p:nvPr/>
      </p:nvGrpSpPr>
      <p:grpSpPr>
        <a:xfrm>
          <a:off x="0" y="0"/>
          <a:ext cx="0" cy="0"/>
          <a:chOff x="0" y="0"/>
          <a:chExt cx="0" cy="0"/>
        </a:xfrm>
      </p:grpSpPr>
      <p:pic>
        <p:nvPicPr>
          <p:cNvPr id="117" name="Google Shape;117;p43"/>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18" name="Google Shape;118;p43"/>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3"/>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20" name="Google Shape;120;p43"/>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21" name="Google Shape;121;p43"/>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122" name="Google Shape;122;p43"/>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15"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17" name="Google Shape;17;p17"/>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7"/>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17"/>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0" name="Google Shape;20;p17"/>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123" name="Shape 123"/>
        <p:cNvGrpSpPr/>
        <p:nvPr/>
      </p:nvGrpSpPr>
      <p:grpSpPr>
        <a:xfrm>
          <a:off x="0" y="0"/>
          <a:ext cx="0" cy="0"/>
          <a:chOff x="0" y="0"/>
          <a:chExt cx="0" cy="0"/>
        </a:xfrm>
      </p:grpSpPr>
      <p:pic>
        <p:nvPicPr>
          <p:cNvPr id="124" name="Google Shape;124;p44"/>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125" name="Google Shape;125;p44"/>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4"/>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27" name="Google Shape;127;p4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128" name="Google Shape;12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29" name="Google Shape;129;p44"/>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30" name="Google Shape;130;p44"/>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131" name="Shape 131"/>
        <p:cNvGrpSpPr/>
        <p:nvPr/>
      </p:nvGrpSpPr>
      <p:grpSpPr>
        <a:xfrm>
          <a:off x="0" y="0"/>
          <a:ext cx="0" cy="0"/>
          <a:chOff x="0" y="0"/>
          <a:chExt cx="0" cy="0"/>
        </a:xfrm>
      </p:grpSpPr>
      <p:pic>
        <p:nvPicPr>
          <p:cNvPr id="132" name="Google Shape;132;p45"/>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133" name="Google Shape;133;p45"/>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5"/>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135" name="Google Shape;135;p45"/>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136" name="Google Shape;136;p45"/>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140" name="Google Shape;140;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41" name="Google Shape;141;p46"/>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142" name="Google Shape;142;p46"/>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5" name="Google Shape;145;p4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6" name="Google Shape;146;p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 name="Google Shape;147;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48" name="Google Shape;148;p4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149" name="Shape 149"/>
        <p:cNvGrpSpPr/>
        <p:nvPr/>
      </p:nvGrpSpPr>
      <p:grpSpPr>
        <a:xfrm>
          <a:off x="0" y="0"/>
          <a:ext cx="0" cy="0"/>
          <a:chOff x="0" y="0"/>
          <a:chExt cx="0" cy="0"/>
        </a:xfrm>
      </p:grpSpPr>
      <p:sp>
        <p:nvSpPr>
          <p:cNvPr id="150" name="Google Shape;150;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p48"/>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2" name="Google Shape;152;p48"/>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3" name="Google Shape;153;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48"/>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5" name="Google Shape;155;p4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56" name="Shape 156"/>
        <p:cNvGrpSpPr/>
        <p:nvPr/>
      </p:nvGrpSpPr>
      <p:grpSpPr>
        <a:xfrm>
          <a:off x="0" y="0"/>
          <a:ext cx="0" cy="0"/>
          <a:chOff x="0" y="0"/>
          <a:chExt cx="0" cy="0"/>
        </a:xfrm>
      </p:grpSpPr>
      <p:sp>
        <p:nvSpPr>
          <p:cNvPr id="157" name="Google Shape;157;p49"/>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9" name="Google Shape;159;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0" name="Google Shape;160;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161" name="Google Shape;16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62" name="Google Shape;162;p4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163" name="Shape 163"/>
        <p:cNvGrpSpPr/>
        <p:nvPr/>
      </p:nvGrpSpPr>
      <p:grpSpPr>
        <a:xfrm>
          <a:off x="0" y="0"/>
          <a:ext cx="0" cy="0"/>
          <a:chOff x="0" y="0"/>
          <a:chExt cx="0" cy="0"/>
        </a:xfrm>
      </p:grpSpPr>
      <p:sp>
        <p:nvSpPr>
          <p:cNvPr id="164" name="Google Shape;164;p50"/>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65" name="Google Shape;165;p5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66" name="Google Shape;166;p50"/>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0"/>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168" name="Google Shape;168;p5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169" name="Shape 169"/>
        <p:cNvGrpSpPr/>
        <p:nvPr/>
      </p:nvGrpSpPr>
      <p:grpSpPr>
        <a:xfrm>
          <a:off x="0" y="0"/>
          <a:ext cx="0" cy="0"/>
          <a:chOff x="0" y="0"/>
          <a:chExt cx="0" cy="0"/>
        </a:xfrm>
      </p:grpSpPr>
      <p:sp>
        <p:nvSpPr>
          <p:cNvPr id="170" name="Google Shape;170;p51"/>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71" name="Google Shape;171;p51"/>
          <p:cNvSpPr txBox="1"/>
          <p:nvPr>
            <p:ph idx="1" type="body"/>
          </p:nvPr>
        </p:nvSpPr>
        <p:spPr>
          <a:xfrm>
            <a:off x="2973900" y="2559375"/>
            <a:ext cx="5844300" cy="2377358"/>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72" name="Google Shape;172;p51"/>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173" name="Google Shape;173;p51"/>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174" name="Shape 174"/>
        <p:cNvGrpSpPr/>
        <p:nvPr/>
      </p:nvGrpSpPr>
      <p:grpSpPr>
        <a:xfrm>
          <a:off x="0" y="0"/>
          <a:ext cx="0" cy="0"/>
          <a:chOff x="0" y="0"/>
          <a:chExt cx="0" cy="0"/>
        </a:xfrm>
      </p:grpSpPr>
      <p:sp>
        <p:nvSpPr>
          <p:cNvPr id="175" name="Google Shape;175;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76" name="Google Shape;176;p52"/>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177" name="Shape 177"/>
        <p:cNvGrpSpPr/>
        <p:nvPr/>
      </p:nvGrpSpPr>
      <p:grpSpPr>
        <a:xfrm>
          <a:off x="0" y="0"/>
          <a:ext cx="0" cy="0"/>
          <a:chOff x="0" y="0"/>
          <a:chExt cx="0" cy="0"/>
        </a:xfrm>
      </p:grpSpPr>
      <p:pic>
        <p:nvPicPr>
          <p:cNvPr id="178" name="Google Shape;178;p53"/>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179" name="Google Shape;179;p53"/>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3"/>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81" name="Google Shape;181;p53"/>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21" name="Shape 21"/>
        <p:cNvGrpSpPr/>
        <p:nvPr/>
      </p:nvGrpSpPr>
      <p:grpSpPr>
        <a:xfrm>
          <a:off x="0" y="0"/>
          <a:ext cx="0" cy="0"/>
          <a:chOff x="0" y="0"/>
          <a:chExt cx="0" cy="0"/>
        </a:xfrm>
      </p:grpSpPr>
      <p:sp>
        <p:nvSpPr>
          <p:cNvPr id="22" name="Google Shape;2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3" name="Google Shape;23;p30"/>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182" name="Shape 182"/>
        <p:cNvGrpSpPr/>
        <p:nvPr/>
      </p:nvGrpSpPr>
      <p:grpSpPr>
        <a:xfrm>
          <a:off x="0" y="0"/>
          <a:ext cx="0" cy="0"/>
          <a:chOff x="0" y="0"/>
          <a:chExt cx="0" cy="0"/>
        </a:xfrm>
      </p:grpSpPr>
      <p:sp>
        <p:nvSpPr>
          <p:cNvPr id="183" name="Google Shape;183;p54"/>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4"/>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185" name="Google Shape;185;p54"/>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186" name="Google Shape;186;p5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87" name="Shape 187"/>
        <p:cNvGrpSpPr/>
        <p:nvPr/>
      </p:nvGrpSpPr>
      <p:grpSpPr>
        <a:xfrm>
          <a:off x="0" y="0"/>
          <a:ext cx="0" cy="0"/>
          <a:chOff x="0" y="0"/>
          <a:chExt cx="0" cy="0"/>
        </a:xfrm>
      </p:grpSpPr>
      <p:sp>
        <p:nvSpPr>
          <p:cNvPr id="188" name="Google Shape;188;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9" name="Google Shape;189;p55"/>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90" name="Google Shape;19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cxnSp>
        <p:nvCxnSpPr>
          <p:cNvPr id="191" name="Google Shape;191;p55"/>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192" name="Google Shape;192;p55"/>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93" name="Google Shape;193;p55"/>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94" name="Google Shape;194;p55"/>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95" name="Google Shape;195;p55"/>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pic>
        <p:nvPicPr>
          <p:cNvPr id="196" name="Google Shape;196;p55"/>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197" name="Google Shape;197;p55"/>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198" name="Shape 198"/>
        <p:cNvGrpSpPr/>
        <p:nvPr/>
      </p:nvGrpSpPr>
      <p:grpSpPr>
        <a:xfrm>
          <a:off x="0" y="0"/>
          <a:ext cx="0" cy="0"/>
          <a:chOff x="0" y="0"/>
          <a:chExt cx="0" cy="0"/>
        </a:xfrm>
      </p:grpSpPr>
      <p:sp>
        <p:nvSpPr>
          <p:cNvPr id="199" name="Google Shape;199;p56"/>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200" name="Google Shape;200;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01" name="Google Shape;201;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p56"/>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03" name="Google Shape;203;p56"/>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204" name="Google Shape;204;p56"/>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205" name="Shape 205"/>
        <p:cNvGrpSpPr/>
        <p:nvPr/>
      </p:nvGrpSpPr>
      <p:grpSpPr>
        <a:xfrm>
          <a:off x="0" y="0"/>
          <a:ext cx="0" cy="0"/>
          <a:chOff x="0" y="0"/>
          <a:chExt cx="0" cy="0"/>
        </a:xfrm>
      </p:grpSpPr>
      <p:pic>
        <p:nvPicPr>
          <p:cNvPr id="206" name="Google Shape;206;p57"/>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207" name="Google Shape;207;p57"/>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7"/>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09" name="Google Shape;20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210" name="Google Shape;210;p57"/>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211" name="Google Shape;211;p57"/>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12" name="Shape 212"/>
        <p:cNvGrpSpPr/>
        <p:nvPr/>
      </p:nvGrpSpPr>
      <p:grpSpPr>
        <a:xfrm>
          <a:off x="0" y="0"/>
          <a:ext cx="0" cy="0"/>
          <a:chOff x="0" y="0"/>
          <a:chExt cx="0" cy="0"/>
        </a:xfrm>
      </p:grpSpPr>
      <p:sp>
        <p:nvSpPr>
          <p:cNvPr id="213" name="Google Shape;213;p5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4" name="Google Shape;214;p5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5" name="Google Shape;215;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216" name="Google Shape;216;p5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17" name="Shape 217"/>
        <p:cNvGrpSpPr/>
        <p:nvPr/>
      </p:nvGrpSpPr>
      <p:grpSpPr>
        <a:xfrm>
          <a:off x="0" y="0"/>
          <a:ext cx="0" cy="0"/>
          <a:chOff x="0" y="0"/>
          <a:chExt cx="0" cy="0"/>
        </a:xfrm>
      </p:grpSpPr>
      <p:sp>
        <p:nvSpPr>
          <p:cNvPr id="218" name="Google Shape;218;p5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19" name="Google Shape;219;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220" name="Google Shape;220;p5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221" name="Shape 221"/>
        <p:cNvGrpSpPr/>
        <p:nvPr/>
      </p:nvGrpSpPr>
      <p:grpSpPr>
        <a:xfrm>
          <a:off x="0" y="0"/>
          <a:ext cx="0" cy="0"/>
          <a:chOff x="0" y="0"/>
          <a:chExt cx="0" cy="0"/>
        </a:xfrm>
      </p:grpSpPr>
      <p:sp>
        <p:nvSpPr>
          <p:cNvPr id="222" name="Google Shape;222;p60"/>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23" name="Google Shape;223;p6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24" name="Google Shape;224;p60"/>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60"/>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226" name="Google Shape;226;p6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227" name="Shape 227"/>
        <p:cNvGrpSpPr/>
        <p:nvPr/>
      </p:nvGrpSpPr>
      <p:grpSpPr>
        <a:xfrm>
          <a:off x="0" y="0"/>
          <a:ext cx="0" cy="0"/>
          <a:chOff x="0" y="0"/>
          <a:chExt cx="0" cy="0"/>
        </a:xfrm>
      </p:grpSpPr>
      <p:pic>
        <p:nvPicPr>
          <p:cNvPr id="228" name="Google Shape;228;p61"/>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229" name="Google Shape;229;p6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61"/>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231" name="Google Shape;231;p61"/>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2" name="Google Shape;232;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33" name="Google Shape;233;p61"/>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4" name="Google Shape;234;p61"/>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5" name="Google Shape;235;p61"/>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6" name="Google Shape;236;p61"/>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7" name="Google Shape;237;p61"/>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38" name="Google Shape;238;p61"/>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9" name="Google Shape;239;p61"/>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0" name="Google Shape;240;p61"/>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1" name="Google Shape;241;p61"/>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2" name="Google Shape;242;p61"/>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3" name="Google Shape;243;p61"/>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4" name="Google Shape;244;p61"/>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5" name="Shape 245"/>
        <p:cNvGrpSpPr/>
        <p:nvPr/>
      </p:nvGrpSpPr>
      <p:grpSpPr>
        <a:xfrm>
          <a:off x="0" y="0"/>
          <a:ext cx="0" cy="0"/>
          <a:chOff x="0" y="0"/>
          <a:chExt cx="0" cy="0"/>
        </a:xfrm>
      </p:grpSpPr>
      <p:pic>
        <p:nvPicPr>
          <p:cNvPr id="246" name="Google Shape;246;p6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247" name="Shape 247"/>
        <p:cNvGrpSpPr/>
        <p:nvPr/>
      </p:nvGrpSpPr>
      <p:grpSpPr>
        <a:xfrm>
          <a:off x="0" y="0"/>
          <a:ext cx="0" cy="0"/>
          <a:chOff x="0" y="0"/>
          <a:chExt cx="0" cy="0"/>
        </a:xfrm>
      </p:grpSpPr>
      <p:pic>
        <p:nvPicPr>
          <p:cNvPr id="248" name="Google Shape;248;p63"/>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249" name="Google Shape;249;p63"/>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3"/>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3"/>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3"/>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63"/>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254" name="Google Shape;254;p63"/>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255" name="Google Shape;255;p63"/>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56" name="Google Shape;256;p63"/>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57" name="Google Shape;257;p63"/>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58" name="Google Shape;258;p63"/>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59" name="Google Shape;259;p63"/>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24" name="Shape 24"/>
        <p:cNvGrpSpPr/>
        <p:nvPr/>
      </p:nvGrpSpPr>
      <p:grpSpPr>
        <a:xfrm>
          <a:off x="0" y="0"/>
          <a:ext cx="0" cy="0"/>
          <a:chOff x="0" y="0"/>
          <a:chExt cx="0" cy="0"/>
        </a:xfrm>
      </p:grpSpPr>
      <p:pic>
        <p:nvPicPr>
          <p:cNvPr id="25" name="Google Shape;25;p31"/>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26" name="Google Shape;26;p31"/>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1"/>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28" name="Google Shape;28;p31"/>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260" name="Shape 260"/>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261" name="Shape 261"/>
        <p:cNvGrpSpPr/>
        <p:nvPr/>
      </p:nvGrpSpPr>
      <p:grpSpPr>
        <a:xfrm>
          <a:off x="0" y="0"/>
          <a:ext cx="0" cy="0"/>
          <a:chOff x="0" y="0"/>
          <a:chExt cx="0" cy="0"/>
        </a:xfrm>
      </p:grpSpPr>
      <p:sp>
        <p:nvSpPr>
          <p:cNvPr id="262" name="Google Shape;262;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63" name="Google Shape;263;p65"/>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5"/>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5"/>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6" name="Google Shape;266;p65"/>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267" name="Google Shape;267;p65"/>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68" name="Google Shape;268;p65"/>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69" name="Google Shape;269;p65"/>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270" name="Google Shape;270;p65"/>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71" name="Google Shape;271;p65"/>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72" name="Google Shape;272;p65"/>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273" name="Google Shape;273;p65"/>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274" name="Google Shape;274;p65"/>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275" name="Google Shape;275;p6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276" name="Shape 276"/>
        <p:cNvGrpSpPr/>
        <p:nvPr/>
      </p:nvGrpSpPr>
      <p:grpSpPr>
        <a:xfrm>
          <a:off x="0" y="0"/>
          <a:ext cx="0" cy="0"/>
          <a:chOff x="0" y="0"/>
          <a:chExt cx="0" cy="0"/>
        </a:xfrm>
      </p:grpSpPr>
      <p:sp>
        <p:nvSpPr>
          <p:cNvPr id="277" name="Google Shape;277;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78" name="Google Shape;278;p66"/>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79" name="Google Shape;279;p66"/>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Arial"/>
              <a:ea typeface="Arial"/>
              <a:cs typeface="Arial"/>
              <a:sym typeface="Arial"/>
            </a:endParaRPr>
          </a:p>
        </p:txBody>
      </p:sp>
      <p:sp>
        <p:nvSpPr>
          <p:cNvPr id="280" name="Google Shape;280;p66"/>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6"/>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66"/>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83" name="Google Shape;283;p66"/>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284" name="Google Shape;284;p66"/>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85" name="Google Shape;285;p66"/>
          <p:cNvSpPr txBox="1"/>
          <p:nvPr>
            <p:ph idx="1" type="body"/>
          </p:nvPr>
        </p:nvSpPr>
        <p:spPr>
          <a:xfrm>
            <a:off x="4780887" y="2002900"/>
            <a:ext cx="3280800" cy="509131"/>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286" name="Google Shape;286;p66"/>
          <p:cNvSpPr txBox="1"/>
          <p:nvPr>
            <p:ph idx="4" type="body"/>
          </p:nvPr>
        </p:nvSpPr>
        <p:spPr>
          <a:xfrm>
            <a:off x="1082350" y="3762750"/>
            <a:ext cx="3280800" cy="552396"/>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87" name="Google Shape;287;p66"/>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88" name="Google Shape;288;p66"/>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89" name="Google Shape;289;p66"/>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290" name="Google Shape;290;p66"/>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6"/>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pic>
        <p:nvPicPr>
          <p:cNvPr id="292" name="Google Shape;292;p6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293" name="Shape 293"/>
        <p:cNvGrpSpPr/>
        <p:nvPr/>
      </p:nvGrpSpPr>
      <p:grpSpPr>
        <a:xfrm>
          <a:off x="0" y="0"/>
          <a:ext cx="0" cy="0"/>
          <a:chOff x="0" y="0"/>
          <a:chExt cx="0" cy="0"/>
        </a:xfrm>
      </p:grpSpPr>
      <p:sp>
        <p:nvSpPr>
          <p:cNvPr id="294" name="Google Shape;294;p67"/>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95" name="Google Shape;295;p67"/>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p67"/>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97" name="Google Shape;297;p67"/>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98" name="Google Shape;298;p67"/>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299" name="Google Shape;299;p67"/>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00" name="Google Shape;300;p67"/>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301" name="Google Shape;301;p67"/>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02" name="Google Shape;302;p67"/>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303" name="Google Shape;303;p6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304" name="Shape 304"/>
        <p:cNvGrpSpPr/>
        <p:nvPr/>
      </p:nvGrpSpPr>
      <p:grpSpPr>
        <a:xfrm>
          <a:off x="0" y="0"/>
          <a:ext cx="0" cy="0"/>
          <a:chOff x="0" y="0"/>
          <a:chExt cx="0" cy="0"/>
        </a:xfrm>
      </p:grpSpPr>
      <p:pic>
        <p:nvPicPr>
          <p:cNvPr id="305" name="Google Shape;305;p68"/>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309" name="Shape 309"/>
        <p:cNvGrpSpPr/>
        <p:nvPr/>
      </p:nvGrpSpPr>
      <p:grpSpPr>
        <a:xfrm>
          <a:off x="0" y="0"/>
          <a:ext cx="0" cy="0"/>
          <a:chOff x="0" y="0"/>
          <a:chExt cx="0" cy="0"/>
        </a:xfrm>
      </p:grpSpPr>
      <p:sp>
        <p:nvSpPr>
          <p:cNvPr id="310" name="Google Shape;310;p22"/>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311" name="Google Shape;311;p22"/>
          <p:cNvSpPr txBox="1"/>
          <p:nvPr>
            <p:ph idx="1" type="body"/>
          </p:nvPr>
        </p:nvSpPr>
        <p:spPr>
          <a:xfrm>
            <a:off x="2973900" y="2559375"/>
            <a:ext cx="5844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312" name="Google Shape;312;p22"/>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313" name="Google Shape;313;p22"/>
          <p:cNvPicPr preferRelativeResize="0"/>
          <p:nvPr/>
        </p:nvPicPr>
        <p:blipFill rotWithShape="1">
          <a:blip r:embed="rId3">
            <a:alphaModFix/>
          </a:blip>
          <a:srcRect b="0" l="0" r="0" t="0"/>
          <a:stretch/>
        </p:blipFill>
        <p:spPr>
          <a:xfrm>
            <a:off x="7497306" y="4684904"/>
            <a:ext cx="1505142" cy="2293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314" name="Shape 314"/>
        <p:cNvGrpSpPr/>
        <p:nvPr/>
      </p:nvGrpSpPr>
      <p:grpSpPr>
        <a:xfrm>
          <a:off x="0" y="0"/>
          <a:ext cx="0" cy="0"/>
          <a:chOff x="0" y="0"/>
          <a:chExt cx="0" cy="0"/>
        </a:xfrm>
      </p:grpSpPr>
      <p:sp>
        <p:nvSpPr>
          <p:cNvPr id="315" name="Google Shape;315;p23"/>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3"/>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317" name="Google Shape;317;p23"/>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318" name="Google Shape;318;p2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319" name="Shape 319"/>
        <p:cNvGrpSpPr/>
        <p:nvPr/>
      </p:nvGrpSpPr>
      <p:grpSpPr>
        <a:xfrm>
          <a:off x="0" y="0"/>
          <a:ext cx="0" cy="0"/>
          <a:chOff x="0" y="0"/>
          <a:chExt cx="0" cy="0"/>
        </a:xfrm>
      </p:grpSpPr>
      <p:pic>
        <p:nvPicPr>
          <p:cNvPr id="320" name="Google Shape;320;p24"/>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321" name="Google Shape;321;p24"/>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2" name="Google Shape;322;p24"/>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323" name="Google Shape;323;p24"/>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24" name="Google Shape;3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5" name="Google Shape;325;p24"/>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26" name="Google Shape;326;p24"/>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27" name="Google Shape;327;p24"/>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28" name="Google Shape;328;p24"/>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29" name="Google Shape;329;p24"/>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0" name="Google Shape;330;p24"/>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1" name="Google Shape;331;p24"/>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2" name="Google Shape;332;p24"/>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3" name="Google Shape;333;p24"/>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4" name="Google Shape;334;p24"/>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5" name="Google Shape;335;p24"/>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6" name="Google Shape;336;p24"/>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7" name="Shape 337"/>
        <p:cNvGrpSpPr/>
        <p:nvPr/>
      </p:nvGrpSpPr>
      <p:grpSpPr>
        <a:xfrm>
          <a:off x="0" y="0"/>
          <a:ext cx="0" cy="0"/>
          <a:chOff x="0" y="0"/>
          <a:chExt cx="0" cy="0"/>
        </a:xfrm>
      </p:grpSpPr>
      <p:sp>
        <p:nvSpPr>
          <p:cNvPr id="338" name="Google Shape;33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39" name="Google Shape;339;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0" name="Google Shape;340;p2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41" name="Google Shape;341;p2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342" name="Shape 342"/>
        <p:cNvGrpSpPr/>
        <p:nvPr/>
      </p:nvGrpSpPr>
      <p:grpSpPr>
        <a:xfrm>
          <a:off x="0" y="0"/>
          <a:ext cx="0" cy="0"/>
          <a:chOff x="0" y="0"/>
          <a:chExt cx="0" cy="0"/>
        </a:xfrm>
      </p:grpSpPr>
      <p:sp>
        <p:nvSpPr>
          <p:cNvPr id="343" name="Google Shape;343;p26"/>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44" name="Google Shape;344;p26"/>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5" name="Google Shape;345;p26"/>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6"/>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347" name="Google Shape;347;p2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29" name="Shape 29"/>
        <p:cNvGrpSpPr/>
        <p:nvPr/>
      </p:nvGrpSpPr>
      <p:grpSpPr>
        <a:xfrm>
          <a:off x="0" y="0"/>
          <a:ext cx="0" cy="0"/>
          <a:chOff x="0" y="0"/>
          <a:chExt cx="0" cy="0"/>
        </a:xfrm>
      </p:grpSpPr>
      <p:sp>
        <p:nvSpPr>
          <p:cNvPr id="30" name="Google Shape;30;p32"/>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2"/>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32" name="Google Shape;32;p32"/>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33" name="Google Shape;33;p3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348" name="Shape 348"/>
        <p:cNvGrpSpPr/>
        <p:nvPr/>
      </p:nvGrpSpPr>
      <p:grpSpPr>
        <a:xfrm>
          <a:off x="0" y="0"/>
          <a:ext cx="0" cy="0"/>
          <a:chOff x="0" y="0"/>
          <a:chExt cx="0" cy="0"/>
        </a:xfrm>
      </p:grpSpPr>
      <p:pic>
        <p:nvPicPr>
          <p:cNvPr id="349" name="Google Shape;349;p27"/>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350" name="Google Shape;350;p27"/>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2" name="Google Shape;352;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353" name="Google Shape;35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54" name="Google Shape;354;p27"/>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355" name="Google Shape;355;p27"/>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356" name="Shape 356"/>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357" name="Shape 357"/>
        <p:cNvGrpSpPr/>
        <p:nvPr/>
      </p:nvGrpSpPr>
      <p:grpSpPr>
        <a:xfrm>
          <a:off x="0" y="0"/>
          <a:ext cx="0" cy="0"/>
          <a:chOff x="0" y="0"/>
          <a:chExt cx="0" cy="0"/>
        </a:xfrm>
      </p:grpSpPr>
      <p:sp>
        <p:nvSpPr>
          <p:cNvPr id="358" name="Google Shape;358;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59" name="Google Shape;359;p69"/>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360" name="Shape 360"/>
        <p:cNvGrpSpPr/>
        <p:nvPr/>
      </p:nvGrpSpPr>
      <p:grpSpPr>
        <a:xfrm>
          <a:off x="0" y="0"/>
          <a:ext cx="0" cy="0"/>
          <a:chOff x="0" y="0"/>
          <a:chExt cx="0" cy="0"/>
        </a:xfrm>
      </p:grpSpPr>
      <p:pic>
        <p:nvPicPr>
          <p:cNvPr id="361" name="Google Shape;361;p70"/>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362" name="Google Shape;362;p70"/>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70"/>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364" name="Google Shape;364;p70"/>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5" name="Shape 365"/>
        <p:cNvGrpSpPr/>
        <p:nvPr/>
      </p:nvGrpSpPr>
      <p:grpSpPr>
        <a:xfrm>
          <a:off x="0" y="0"/>
          <a:ext cx="0" cy="0"/>
          <a:chOff x="0" y="0"/>
          <a:chExt cx="0" cy="0"/>
        </a:xfrm>
      </p:grpSpPr>
      <p:sp>
        <p:nvSpPr>
          <p:cNvPr id="366" name="Google Shape;366;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7" name="Google Shape;367;p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368" name="Google Shape;368;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69" name="Google Shape;369;p71"/>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70" name="Google Shape;370;p71"/>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71" name="Shape 371"/>
        <p:cNvGrpSpPr/>
        <p:nvPr/>
      </p:nvGrpSpPr>
      <p:grpSpPr>
        <a:xfrm>
          <a:off x="0" y="0"/>
          <a:ext cx="0" cy="0"/>
          <a:chOff x="0" y="0"/>
          <a:chExt cx="0" cy="0"/>
        </a:xfrm>
      </p:grpSpPr>
      <p:sp>
        <p:nvSpPr>
          <p:cNvPr id="372" name="Google Shape;372;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3" name="Google Shape;373;p72"/>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74" name="Google Shape;374;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cxnSp>
        <p:nvCxnSpPr>
          <p:cNvPr id="375" name="Google Shape;375;p72"/>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376" name="Google Shape;376;p72"/>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77" name="Google Shape;377;p72"/>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78" name="Google Shape;378;p72"/>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79" name="Google Shape;379;p72"/>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pic>
        <p:nvPicPr>
          <p:cNvPr id="380" name="Google Shape;380;p72"/>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381" name="Google Shape;381;p72"/>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2" name="Shape 382"/>
        <p:cNvGrpSpPr/>
        <p:nvPr/>
      </p:nvGrpSpPr>
      <p:grpSpPr>
        <a:xfrm>
          <a:off x="0" y="0"/>
          <a:ext cx="0" cy="0"/>
          <a:chOff x="0" y="0"/>
          <a:chExt cx="0" cy="0"/>
        </a:xfrm>
      </p:grpSpPr>
      <p:sp>
        <p:nvSpPr>
          <p:cNvPr id="383" name="Google Shape;383;p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4" name="Google Shape;384;p7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5" name="Google Shape;385;p7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6" name="Google Shape;386;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87" name="Google Shape;387;p7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88" name="Shape 388"/>
        <p:cNvGrpSpPr/>
        <p:nvPr/>
      </p:nvGrpSpPr>
      <p:grpSpPr>
        <a:xfrm>
          <a:off x="0" y="0"/>
          <a:ext cx="0" cy="0"/>
          <a:chOff x="0" y="0"/>
          <a:chExt cx="0" cy="0"/>
        </a:xfrm>
      </p:grpSpPr>
      <p:sp>
        <p:nvSpPr>
          <p:cNvPr id="389" name="Google Shape;389;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0" name="Google Shape;390;p74"/>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1" name="Google Shape;391;p74"/>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2" name="Google Shape;392;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93" name="Google Shape;393;p74"/>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94" name="Google Shape;394;p7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95" name="Shape 395"/>
        <p:cNvGrpSpPr/>
        <p:nvPr/>
      </p:nvGrpSpPr>
      <p:grpSpPr>
        <a:xfrm>
          <a:off x="0" y="0"/>
          <a:ext cx="0" cy="0"/>
          <a:chOff x="0" y="0"/>
          <a:chExt cx="0" cy="0"/>
        </a:xfrm>
      </p:grpSpPr>
      <p:pic>
        <p:nvPicPr>
          <p:cNvPr id="396" name="Google Shape;396;p75"/>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397" name="Google Shape;397;p75"/>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75"/>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99" name="Google Shape;399;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00" name="Google Shape;400;p75"/>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401" name="Google Shape;401;p75"/>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2" name="Shape 402"/>
        <p:cNvGrpSpPr/>
        <p:nvPr/>
      </p:nvGrpSpPr>
      <p:grpSpPr>
        <a:xfrm>
          <a:off x="0" y="0"/>
          <a:ext cx="0" cy="0"/>
          <a:chOff x="0" y="0"/>
          <a:chExt cx="0" cy="0"/>
        </a:xfrm>
      </p:grpSpPr>
      <p:sp>
        <p:nvSpPr>
          <p:cNvPr id="403" name="Google Shape;403;p7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4" name="Google Shape;404;p7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5" name="Google Shape;405;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06" name="Google Shape;406;p76"/>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34" name="Shape 34"/>
        <p:cNvGrpSpPr/>
        <p:nvPr/>
      </p:nvGrpSpPr>
      <p:grpSpPr>
        <a:xfrm>
          <a:off x="0" y="0"/>
          <a:ext cx="0" cy="0"/>
          <a:chOff x="0" y="0"/>
          <a:chExt cx="0" cy="0"/>
        </a:xfrm>
      </p:grpSpPr>
      <p:sp>
        <p:nvSpPr>
          <p:cNvPr id="35" name="Google Shape;35;p33"/>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36" name="Google Shape;3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7" name="Google Shape;3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33"/>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39" name="Google Shape;39;p33"/>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40" name="Google Shape;40;p33"/>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7" name="Shape 407"/>
        <p:cNvGrpSpPr/>
        <p:nvPr/>
      </p:nvGrpSpPr>
      <p:grpSpPr>
        <a:xfrm>
          <a:off x="0" y="0"/>
          <a:ext cx="0" cy="0"/>
          <a:chOff x="0" y="0"/>
          <a:chExt cx="0" cy="0"/>
        </a:xfrm>
      </p:grpSpPr>
      <p:sp>
        <p:nvSpPr>
          <p:cNvPr id="408" name="Google Shape;408;p7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9" name="Google Shape;409;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10" name="Google Shape;410;p7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1" name="Shape 411"/>
        <p:cNvGrpSpPr/>
        <p:nvPr/>
      </p:nvGrpSpPr>
      <p:grpSpPr>
        <a:xfrm>
          <a:off x="0" y="0"/>
          <a:ext cx="0" cy="0"/>
          <a:chOff x="0" y="0"/>
          <a:chExt cx="0" cy="0"/>
        </a:xfrm>
      </p:grpSpPr>
      <p:sp>
        <p:nvSpPr>
          <p:cNvPr id="412" name="Google Shape;412;p78"/>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7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4" name="Google Shape;414;p7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5" name="Google Shape;415;p7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416" name="Google Shape;416;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17" name="Google Shape;417;p7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418" name="Shape 418"/>
        <p:cNvGrpSpPr/>
        <p:nvPr/>
      </p:nvGrpSpPr>
      <p:grpSpPr>
        <a:xfrm>
          <a:off x="0" y="0"/>
          <a:ext cx="0" cy="0"/>
          <a:chOff x="0" y="0"/>
          <a:chExt cx="0" cy="0"/>
        </a:xfrm>
      </p:grpSpPr>
      <p:sp>
        <p:nvSpPr>
          <p:cNvPr id="419" name="Google Shape;419;p79"/>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20" name="Google Shape;420;p79"/>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1" name="Google Shape;421;p79"/>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9"/>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423" name="Google Shape;423;p7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424" name="Shape 424"/>
        <p:cNvGrpSpPr/>
        <p:nvPr/>
      </p:nvGrpSpPr>
      <p:grpSpPr>
        <a:xfrm>
          <a:off x="0" y="0"/>
          <a:ext cx="0" cy="0"/>
          <a:chOff x="0" y="0"/>
          <a:chExt cx="0" cy="0"/>
        </a:xfrm>
      </p:grpSpPr>
      <p:pic>
        <p:nvPicPr>
          <p:cNvPr id="425" name="Google Shape;425;p8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426" name="Shape 426"/>
        <p:cNvGrpSpPr/>
        <p:nvPr/>
      </p:nvGrpSpPr>
      <p:grpSpPr>
        <a:xfrm>
          <a:off x="0" y="0"/>
          <a:ext cx="0" cy="0"/>
          <a:chOff x="0" y="0"/>
          <a:chExt cx="0" cy="0"/>
        </a:xfrm>
      </p:grpSpPr>
      <p:pic>
        <p:nvPicPr>
          <p:cNvPr id="427" name="Google Shape;427;p81"/>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428" name="Google Shape;428;p81"/>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81"/>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81"/>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81"/>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1"/>
          <p:cNvSpPr txBox="1"/>
          <p:nvPr>
            <p:ph type="title"/>
          </p:nvPr>
        </p:nvSpPr>
        <p:spPr>
          <a:xfrm>
            <a:off x="326747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433" name="Google Shape;433;p81"/>
          <p:cNvSpPr txBox="1"/>
          <p:nvPr>
            <p:ph idx="1" type="body"/>
          </p:nvPr>
        </p:nvSpPr>
        <p:spPr>
          <a:xfrm>
            <a:off x="326747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434" name="Google Shape;434;p81"/>
          <p:cNvSpPr txBox="1"/>
          <p:nvPr>
            <p:ph idx="2" type="title"/>
          </p:nvPr>
        </p:nvSpPr>
        <p:spPr>
          <a:xfrm>
            <a:off x="618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35" name="Google Shape;435;p81"/>
          <p:cNvSpPr txBox="1"/>
          <p:nvPr>
            <p:ph idx="3" type="body"/>
          </p:nvPr>
        </p:nvSpPr>
        <p:spPr>
          <a:xfrm>
            <a:off x="618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436" name="Google Shape;436;p81"/>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37" name="Google Shape;437;p81"/>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438" name="Google Shape;438;p81"/>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439" name="Shape 439"/>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440" name="Shape 440"/>
        <p:cNvGrpSpPr/>
        <p:nvPr/>
      </p:nvGrpSpPr>
      <p:grpSpPr>
        <a:xfrm>
          <a:off x="0" y="0"/>
          <a:ext cx="0" cy="0"/>
          <a:chOff x="0" y="0"/>
          <a:chExt cx="0" cy="0"/>
        </a:xfrm>
      </p:grpSpPr>
      <p:sp>
        <p:nvSpPr>
          <p:cNvPr id="441" name="Google Shape;441;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42" name="Google Shape;442;p83"/>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83"/>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83"/>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5" name="Google Shape;445;p83"/>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446" name="Google Shape;446;p83"/>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47" name="Google Shape;447;p83"/>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48" name="Google Shape;448;p83"/>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49" name="Google Shape;449;p83"/>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450" name="Google Shape;450;p83"/>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1" name="Google Shape;451;p83"/>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452" name="Google Shape;452;p83"/>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453" name="Google Shape;453;p83"/>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454" name="Google Shape;454;p8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455" name="Shape 455"/>
        <p:cNvGrpSpPr/>
        <p:nvPr/>
      </p:nvGrpSpPr>
      <p:grpSpPr>
        <a:xfrm>
          <a:off x="0" y="0"/>
          <a:ext cx="0" cy="0"/>
          <a:chOff x="0" y="0"/>
          <a:chExt cx="0" cy="0"/>
        </a:xfrm>
      </p:grpSpPr>
      <p:sp>
        <p:nvSpPr>
          <p:cNvPr id="456" name="Google Shape;456;p84"/>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457" name="Google Shape;457;p84"/>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8" name="Google Shape;458;p84"/>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459" name="Google Shape;459;p84"/>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60" name="Google Shape;460;p84"/>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461" name="Google Shape;461;p84"/>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62" name="Google Shape;462;p84"/>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Arial"/>
              <a:ea typeface="Arial"/>
              <a:cs typeface="Arial"/>
              <a:sym typeface="Arial"/>
            </a:endParaRPr>
          </a:p>
        </p:txBody>
      </p:sp>
      <p:sp>
        <p:nvSpPr>
          <p:cNvPr id="463" name="Google Shape;463;p84"/>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64" name="Google Shape;464;p84"/>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465" name="Google Shape;465;p8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466" name="Shape 466"/>
        <p:cNvGrpSpPr/>
        <p:nvPr/>
      </p:nvGrpSpPr>
      <p:grpSpPr>
        <a:xfrm>
          <a:off x="0" y="0"/>
          <a:ext cx="0" cy="0"/>
          <a:chOff x="0" y="0"/>
          <a:chExt cx="0" cy="0"/>
        </a:xfrm>
      </p:grpSpPr>
      <p:pic>
        <p:nvPicPr>
          <p:cNvPr id="467" name="Google Shape;467;p85"/>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46" name="Google Shape;46;p3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49" name="Google Shape;49;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51" name="Google Shape;51;p3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52" name="Shape 52"/>
        <p:cNvGrpSpPr/>
        <p:nvPr/>
      </p:nvGrpSpPr>
      <p:grpSpPr>
        <a:xfrm>
          <a:off x="0" y="0"/>
          <a:ext cx="0" cy="0"/>
          <a:chOff x="0" y="0"/>
          <a:chExt cx="0" cy="0"/>
        </a:xfrm>
      </p:grpSpPr>
      <p:pic>
        <p:nvPicPr>
          <p:cNvPr id="53" name="Google Shape;53;p36"/>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54" name="Google Shape;54;p36"/>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6"/>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56" name="Google Shape;5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7" name="Google Shape;57;p36"/>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58" name="Google Shape;58;p36"/>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26" Type="http://schemas.openxmlformats.org/officeDocument/2006/relationships/slideLayout" Target="../slideLayouts/slideLayout41.xml"/><Relationship Id="rId25" Type="http://schemas.openxmlformats.org/officeDocument/2006/relationships/slideLayout" Target="../slideLayouts/slideLayout40.xml"/><Relationship Id="rId28" Type="http://schemas.openxmlformats.org/officeDocument/2006/relationships/slideLayout" Target="../slideLayouts/slideLayout43.xml"/><Relationship Id="rId27" Type="http://schemas.openxmlformats.org/officeDocument/2006/relationships/slideLayout" Target="../slideLayouts/slideLayout42.xml"/><Relationship Id="rId5" Type="http://schemas.openxmlformats.org/officeDocument/2006/relationships/slideLayout" Target="../slideLayouts/slideLayout20.xml"/><Relationship Id="rId6" Type="http://schemas.openxmlformats.org/officeDocument/2006/relationships/slideLayout" Target="../slideLayouts/slideLayout21.xml"/><Relationship Id="rId29" Type="http://schemas.openxmlformats.org/officeDocument/2006/relationships/slideLayout" Target="../slideLayouts/slideLayout44.xml"/><Relationship Id="rId7" Type="http://schemas.openxmlformats.org/officeDocument/2006/relationships/slideLayout" Target="../slideLayouts/slideLayout22.xml"/><Relationship Id="rId8" Type="http://schemas.openxmlformats.org/officeDocument/2006/relationships/slideLayout" Target="../slideLayouts/slideLayout23.xml"/><Relationship Id="rId30" Type="http://schemas.openxmlformats.org/officeDocument/2006/relationships/theme" Target="../theme/theme4.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4.xml"/><Relationship Id="rId22" Type="http://schemas.openxmlformats.org/officeDocument/2006/relationships/slideLayout" Target="../slideLayouts/slideLayout66.xml"/><Relationship Id="rId21" Type="http://schemas.openxmlformats.org/officeDocument/2006/relationships/slideLayout" Target="../slideLayouts/slideLayout65.xml"/><Relationship Id="rId24" Type="http://schemas.openxmlformats.org/officeDocument/2006/relationships/slideLayout" Target="../slideLayouts/slideLayout68.xml"/><Relationship Id="rId23" Type="http://schemas.openxmlformats.org/officeDocument/2006/relationships/slideLayout" Target="../slideLayouts/slideLayout67.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25" Type="http://schemas.openxmlformats.org/officeDocument/2006/relationships/theme" Target="../theme/theme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9" Type="http://schemas.openxmlformats.org/officeDocument/2006/relationships/slideLayout" Target="../slideLayouts/slideLayout63.xml"/><Relationship Id="rId1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107" name="Google Shape;10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6" name="Shape 306"/>
        <p:cNvGrpSpPr/>
        <p:nvPr/>
      </p:nvGrpSpPr>
      <p:grpSpPr>
        <a:xfrm>
          <a:off x="0" y="0"/>
          <a:ext cx="0" cy="0"/>
          <a:chOff x="0" y="0"/>
          <a:chExt cx="0" cy="0"/>
        </a:xfrm>
      </p:grpSpPr>
      <p:sp>
        <p:nvSpPr>
          <p:cNvPr id="307" name="Google Shape;30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308" name="Google Shape;30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p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DM Sans"/>
              <a:ea typeface="DM Sans"/>
              <a:cs typeface="DM Sans"/>
              <a:sym typeface="DM Sans"/>
            </a:endParaRPr>
          </a:p>
        </p:txBody>
      </p:sp>
      <p:sp>
        <p:nvSpPr>
          <p:cNvPr id="473" name="Google Shape;473;p1"/>
          <p:cNvSpPr txBox="1"/>
          <p:nvPr/>
        </p:nvSpPr>
        <p:spPr>
          <a:xfrm>
            <a:off x="216650" y="3527213"/>
            <a:ext cx="5790900" cy="65707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100"/>
              <a:buFont typeface="Arial"/>
              <a:buNone/>
            </a:pPr>
            <a:r>
              <a:rPr b="1" i="0" lang="en" sz="1800" u="none" cap="none" strike="noStrike">
                <a:solidFill>
                  <a:srgbClr val="FFFCF8"/>
                </a:solidFill>
                <a:latin typeface="DM Sans"/>
                <a:ea typeface="DM Sans"/>
                <a:cs typeface="DM Sans"/>
                <a:sym typeface="DM Sans"/>
              </a:rPr>
              <a:t>Barry Cheung, </a:t>
            </a:r>
            <a:r>
              <a:rPr b="0" i="0" lang="en" sz="1800" u="none" cap="none" strike="noStrike">
                <a:solidFill>
                  <a:srgbClr val="FFFCF8"/>
                </a:solidFill>
                <a:latin typeface="DM Sans"/>
                <a:ea typeface="DM Sans"/>
                <a:cs typeface="DM Sans"/>
                <a:sym typeface="DM Sans"/>
              </a:rPr>
              <a:t>StackAdapt</a:t>
            </a:r>
            <a:endParaRPr b="0" i="0" sz="1800" u="none" cap="none" strike="noStrike">
              <a:solidFill>
                <a:srgbClr val="FFFFFF"/>
              </a:solidFill>
              <a:latin typeface="DM Sans"/>
              <a:ea typeface="DM Sans"/>
              <a:cs typeface="DM Sans"/>
              <a:sym typeface="DM Sans"/>
            </a:endParaRPr>
          </a:p>
        </p:txBody>
      </p:sp>
      <p:sp>
        <p:nvSpPr>
          <p:cNvPr id="474" name="Google Shape;474;p1"/>
          <p:cNvSpPr txBox="1"/>
          <p:nvPr>
            <p:ph type="ctrTitle"/>
          </p:nvPr>
        </p:nvSpPr>
        <p:spPr>
          <a:xfrm>
            <a:off x="197500" y="1512500"/>
            <a:ext cx="7769400" cy="20526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51515"/>
              <a:buNone/>
            </a:pPr>
            <a:r>
              <a:rPr lang="en" sz="4400"/>
              <a:t>StackAdapt: Automating Reporting to Enable Value</a:t>
            </a:r>
            <a:br>
              <a:rPr lang="en" sz="4400"/>
            </a:br>
            <a:r>
              <a:rPr lang="en" sz="4400"/>
              <a:t>Add Analysis</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0"/>
          <p:cNvSpPr txBox="1"/>
          <p:nvPr>
            <p:ph type="title"/>
          </p:nvPr>
        </p:nvSpPr>
        <p:spPr>
          <a:xfrm>
            <a:off x="5674000" y="1041500"/>
            <a:ext cx="3034800" cy="1011138"/>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
              <a:t>Report Collections</a:t>
            </a:r>
            <a:endParaRPr/>
          </a:p>
        </p:txBody>
      </p:sp>
      <p:sp>
        <p:nvSpPr>
          <p:cNvPr id="564" name="Google Shape;564;p10"/>
          <p:cNvSpPr txBox="1"/>
          <p:nvPr>
            <p:ph idx="1" type="body"/>
          </p:nvPr>
        </p:nvSpPr>
        <p:spPr>
          <a:xfrm>
            <a:off x="5570938" y="2138674"/>
            <a:ext cx="3311100" cy="1861825"/>
          </a:xfrm>
          <a:prstGeom prst="rect">
            <a:avLst/>
          </a:prstGeom>
          <a:noFill/>
          <a:ln>
            <a:noFill/>
          </a:ln>
        </p:spPr>
        <p:txBody>
          <a:bodyPr anchorCtr="0" anchor="t" bIns="91425" lIns="91425" spcFirstLastPara="1" rIns="91425" wrap="square" tIns="91425">
            <a:noAutofit/>
          </a:bodyPr>
          <a:lstStyle/>
          <a:p>
            <a:pPr indent="0" lvl="0" marL="114300" rtl="0" algn="l">
              <a:lnSpc>
                <a:spcPct val="134000"/>
              </a:lnSpc>
              <a:spcBef>
                <a:spcPts val="0"/>
              </a:spcBef>
              <a:spcAft>
                <a:spcPts val="0"/>
              </a:spcAft>
              <a:buSzPts val="1800"/>
              <a:buNone/>
            </a:pPr>
            <a:r>
              <a:rPr lang="en" sz="1400"/>
              <a:t>Use report collections to run</a:t>
            </a:r>
            <a:br>
              <a:rPr lang="en" sz="1400"/>
            </a:br>
            <a:r>
              <a:rPr lang="en" sz="1400"/>
              <a:t>the same dynamic report with varying dimensions. StackAdapt leverages this to create department specific variance reports with the click of a button. </a:t>
            </a:r>
            <a:endParaRPr/>
          </a:p>
          <a:p>
            <a:pPr indent="0" lvl="0" marL="114300" rtl="0" algn="l">
              <a:lnSpc>
                <a:spcPct val="134000"/>
              </a:lnSpc>
              <a:spcBef>
                <a:spcPts val="0"/>
              </a:spcBef>
              <a:spcAft>
                <a:spcPts val="0"/>
              </a:spcAft>
              <a:buSzPts val="1800"/>
              <a:buNone/>
            </a:pPr>
            <a:r>
              <a:t/>
            </a:r>
            <a:endParaRPr sz="1400"/>
          </a:p>
        </p:txBody>
      </p:sp>
      <p:pic>
        <p:nvPicPr>
          <p:cNvPr id="565" name="Google Shape;565;p10"/>
          <p:cNvPicPr preferRelativeResize="0"/>
          <p:nvPr/>
        </p:nvPicPr>
        <p:blipFill rotWithShape="1">
          <a:blip r:embed="rId3">
            <a:alphaModFix/>
          </a:blip>
          <a:srcRect b="0" l="0" r="0" t="0"/>
          <a:stretch/>
        </p:blipFill>
        <p:spPr>
          <a:xfrm>
            <a:off x="323576" y="270622"/>
            <a:ext cx="3359025" cy="2813526"/>
          </a:xfrm>
          <a:prstGeom prst="rect">
            <a:avLst/>
          </a:prstGeom>
          <a:noFill/>
          <a:ln cap="flat" cmpd="sng" w="12700">
            <a:solidFill>
              <a:srgbClr val="D0D6E1"/>
            </a:solidFill>
            <a:prstDash val="solid"/>
            <a:round/>
            <a:headEnd len="sm" w="sm" type="none"/>
            <a:tailEnd len="sm" w="sm" type="none"/>
          </a:ln>
        </p:spPr>
      </p:pic>
      <p:pic>
        <p:nvPicPr>
          <p:cNvPr id="566" name="Google Shape;566;p10"/>
          <p:cNvPicPr preferRelativeResize="0"/>
          <p:nvPr/>
        </p:nvPicPr>
        <p:blipFill rotWithShape="1">
          <a:blip r:embed="rId4">
            <a:alphaModFix/>
          </a:blip>
          <a:srcRect b="0" l="0" r="28323" t="0"/>
          <a:stretch/>
        </p:blipFill>
        <p:spPr>
          <a:xfrm>
            <a:off x="2452725" y="2571750"/>
            <a:ext cx="2786025" cy="2271712"/>
          </a:xfrm>
          <a:prstGeom prst="rect">
            <a:avLst/>
          </a:prstGeom>
          <a:noFill/>
          <a:ln cap="flat" cmpd="sng" w="12700">
            <a:solidFill>
              <a:srgbClr val="D0D6E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1"/>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
              <a:t>The Result</a:t>
            </a:r>
            <a:endParaRPr/>
          </a:p>
        </p:txBody>
      </p:sp>
      <p:sp>
        <p:nvSpPr>
          <p:cNvPr id="572" name="Google Shape;572;p11"/>
          <p:cNvSpPr txBox="1"/>
          <p:nvPr>
            <p:ph idx="1" type="body"/>
          </p:nvPr>
        </p:nvSpPr>
        <p:spPr>
          <a:xfrm>
            <a:off x="2873888" y="1830713"/>
            <a:ext cx="58443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
              <a:t>Significantly reduced time spent collecting data and manually compiling reports - saving over 1-2 business days during the critical month and quarter end processes. Team has been able shift the team’s focus into analyzing the output of the reports to create actionable insights for business partners</a:t>
            </a:r>
            <a:endParaRPr/>
          </a:p>
          <a:p>
            <a:pPr indent="0" lvl="0" marL="114300" rtl="0" algn="l">
              <a:lnSpc>
                <a:spcPct val="115000"/>
              </a:lnSpc>
              <a:spcBef>
                <a:spcPts val="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sp>
        <p:nvSpPr>
          <p:cNvPr id="577" name="Google Shape;577;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chemeClr val="dk1"/>
                </a:solidFill>
              </a:rPr>
              <a:t>Questions?</a:t>
            </a:r>
            <a:endParaRPr>
              <a:solidFill>
                <a:schemeClr val="dk1"/>
              </a:solidFill>
            </a:endParaRPr>
          </a:p>
        </p:txBody>
      </p:sp>
      <p:sp>
        <p:nvSpPr>
          <p:cNvPr id="578" name="Google Shape;57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
              <a:t>Q&amp;A with your speaker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2" name="Shape 58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
          <p:cNvSpPr txBox="1"/>
          <p:nvPr/>
        </p:nvSpPr>
        <p:spPr>
          <a:xfrm>
            <a:off x="3144325" y="299580"/>
            <a:ext cx="5143500" cy="4091700"/>
          </a:xfrm>
          <a:prstGeom prst="rect">
            <a:avLst/>
          </a:prstGeom>
          <a:noFill/>
          <a:ln>
            <a:noFill/>
          </a:ln>
        </p:spPr>
        <p:txBody>
          <a:bodyPr anchorCtr="0" anchor="t" bIns="91425" lIns="91425" spcFirstLastPara="1" rIns="91425" wrap="square" tIns="91425">
            <a:noAutofit/>
          </a:bodyPr>
          <a:lstStyle/>
          <a:p>
            <a:pPr indent="0" lvl="0" marL="97790" marR="0" rtl="0" algn="l">
              <a:lnSpc>
                <a:spcPct val="115000"/>
              </a:lnSpc>
              <a:spcBef>
                <a:spcPts val="1000"/>
              </a:spcBef>
              <a:spcAft>
                <a:spcPts val="0"/>
              </a:spcAft>
              <a:buClr>
                <a:srgbClr val="000000"/>
              </a:buClr>
              <a:buSzPts val="2060"/>
              <a:buFont typeface="Arial"/>
              <a:buNone/>
            </a:pPr>
            <a:r>
              <a:rPr b="1" i="0" lang="en" sz="2000" u="none" cap="none" strike="noStrike">
                <a:solidFill>
                  <a:srgbClr val="000000"/>
                </a:solidFill>
                <a:latin typeface="DM Sans"/>
                <a:ea typeface="DM Sans"/>
                <a:cs typeface="DM Sans"/>
                <a:sym typeface="DM Sans"/>
              </a:rPr>
              <a:t>Automating Reporting to</a:t>
            </a:r>
            <a:br>
              <a:rPr b="1" i="0" lang="en" sz="2000" u="none" cap="none" strike="noStrike">
                <a:solidFill>
                  <a:srgbClr val="000000"/>
                </a:solidFill>
                <a:latin typeface="DM Sans"/>
                <a:ea typeface="DM Sans"/>
                <a:cs typeface="DM Sans"/>
                <a:sym typeface="DM Sans"/>
              </a:rPr>
            </a:br>
            <a:r>
              <a:rPr b="1" i="0" lang="en" sz="2000" u="none" cap="none" strike="noStrike">
                <a:solidFill>
                  <a:srgbClr val="000000"/>
                </a:solidFill>
                <a:latin typeface="DM Sans"/>
                <a:ea typeface="DM Sans"/>
                <a:cs typeface="DM Sans"/>
                <a:sym typeface="DM Sans"/>
              </a:rPr>
              <a:t>Enable Value Add Analysis</a:t>
            </a:r>
            <a:endParaRPr b="0" i="0" sz="1400" u="none" cap="none" strike="noStrike">
              <a:solidFill>
                <a:srgbClr val="000000"/>
              </a:solidFill>
              <a:latin typeface="Arial"/>
              <a:ea typeface="Arial"/>
              <a:cs typeface="Arial"/>
              <a:sym typeface="Arial"/>
            </a:endParaRPr>
          </a:p>
          <a:p>
            <a:pPr indent="-359410" lvl="0" marL="457200" marR="0" rtl="0" algn="l">
              <a:lnSpc>
                <a:spcPct val="115000"/>
              </a:lnSpc>
              <a:spcBef>
                <a:spcPts val="1000"/>
              </a:spcBef>
              <a:spcAft>
                <a:spcPts val="0"/>
              </a:spcAft>
              <a:buClr>
                <a:srgbClr val="000000"/>
              </a:buClr>
              <a:buSzPts val="2060"/>
              <a:buFont typeface="DM Sans"/>
              <a:buChar char="●"/>
            </a:pPr>
            <a:r>
              <a:rPr b="0" i="0" lang="en" sz="1800" u="none" cap="none" strike="noStrike">
                <a:solidFill>
                  <a:srgbClr val="000000"/>
                </a:solidFill>
                <a:latin typeface="DM Sans"/>
                <a:ea typeface="DM Sans"/>
                <a:cs typeface="DM Sans"/>
                <a:sym typeface="DM Sans"/>
              </a:rPr>
              <a:t>Intro</a:t>
            </a:r>
            <a:endParaRPr b="0" i="0" sz="1400" u="none" cap="none" strike="noStrike">
              <a:solidFill>
                <a:srgbClr val="000000"/>
              </a:solidFill>
              <a:latin typeface="Arial"/>
              <a:ea typeface="Arial"/>
              <a:cs typeface="Arial"/>
              <a:sym typeface="Arial"/>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Meet Barry</a:t>
            </a:r>
            <a:endParaRPr b="0" i="0" sz="1400" u="none" cap="none" strike="noStrike">
              <a:solidFill>
                <a:srgbClr val="000000"/>
              </a:solidFill>
              <a:latin typeface="Arial"/>
              <a:ea typeface="Arial"/>
              <a:cs typeface="Arial"/>
              <a:sym typeface="Arial"/>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About StackAdapt</a:t>
            </a:r>
            <a:endParaRPr b="0" i="0" sz="1600" u="none" cap="none" strike="noStrike">
              <a:solidFill>
                <a:schemeClr val="dk1"/>
              </a:solidFill>
              <a:latin typeface="DM Sans"/>
              <a:ea typeface="DM Sans"/>
              <a:cs typeface="DM Sans"/>
              <a:sym typeface="DM Sans"/>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State of FP&amp;A team</a:t>
            </a:r>
            <a:endParaRPr b="0" i="0" sz="1600" u="none" cap="none" strike="noStrike">
              <a:solidFill>
                <a:srgbClr val="000000"/>
              </a:solidFill>
              <a:latin typeface="DM Sans"/>
              <a:ea typeface="DM Sans"/>
              <a:cs typeface="DM Sans"/>
              <a:sym typeface="DM Sans"/>
            </a:endParaRPr>
          </a:p>
          <a:p>
            <a:pPr indent="-359410" lvl="0" marL="457200" marR="0" rtl="0" algn="l">
              <a:lnSpc>
                <a:spcPct val="115000"/>
              </a:lnSpc>
              <a:spcBef>
                <a:spcPts val="1000"/>
              </a:spcBef>
              <a:spcAft>
                <a:spcPts val="0"/>
              </a:spcAft>
              <a:buClr>
                <a:srgbClr val="000000"/>
              </a:buClr>
              <a:buSzPts val="2060"/>
              <a:buFont typeface="DM Sans"/>
              <a:buChar char="●"/>
            </a:pPr>
            <a:r>
              <a:rPr b="0" i="0" lang="en" sz="1800" u="none" cap="none" strike="noStrike">
                <a:solidFill>
                  <a:srgbClr val="000000"/>
                </a:solidFill>
                <a:latin typeface="DM Sans"/>
                <a:ea typeface="DM Sans"/>
                <a:cs typeface="DM Sans"/>
                <a:sym typeface="DM Sans"/>
              </a:rPr>
              <a:t>Pain points of old process</a:t>
            </a:r>
            <a:endParaRPr b="0" i="0" sz="1800" u="none" cap="none" strike="noStrike">
              <a:solidFill>
                <a:srgbClr val="000000"/>
              </a:solidFill>
              <a:latin typeface="DM Sans"/>
              <a:ea typeface="DM Sans"/>
              <a:cs typeface="DM Sans"/>
              <a:sym typeface="DM Sans"/>
            </a:endParaRPr>
          </a:p>
          <a:p>
            <a:pPr indent="-359410" lvl="0" marL="457200" marR="0" rtl="0" algn="l">
              <a:lnSpc>
                <a:spcPct val="115000"/>
              </a:lnSpc>
              <a:spcBef>
                <a:spcPts val="1000"/>
              </a:spcBef>
              <a:spcAft>
                <a:spcPts val="0"/>
              </a:spcAft>
              <a:buClr>
                <a:srgbClr val="000000"/>
              </a:buClr>
              <a:buSzPts val="2060"/>
              <a:buFont typeface="DM Sans"/>
              <a:buChar char="●"/>
            </a:pPr>
            <a:r>
              <a:rPr b="0" i="0" lang="en" sz="1800" u="none" cap="none" strike="noStrike">
                <a:solidFill>
                  <a:srgbClr val="000000"/>
                </a:solidFill>
                <a:latin typeface="DM Sans"/>
                <a:ea typeface="DM Sans"/>
                <a:cs typeface="DM Sans"/>
                <a:sym typeface="DM Sans"/>
              </a:rPr>
              <a:t>How StackAdapt leveraged Planful</a:t>
            </a:r>
            <a:endParaRPr b="0" i="0" sz="1400" u="none" cap="none" strike="noStrike">
              <a:solidFill>
                <a:srgbClr val="000000"/>
              </a:solidFill>
              <a:latin typeface="Arial"/>
              <a:ea typeface="Arial"/>
              <a:cs typeface="Arial"/>
              <a:sym typeface="Arial"/>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Integrations</a:t>
            </a:r>
            <a:endParaRPr b="0" i="0" sz="1400" u="none" cap="none" strike="noStrike">
              <a:solidFill>
                <a:srgbClr val="000000"/>
              </a:solidFill>
              <a:latin typeface="Arial"/>
              <a:ea typeface="Arial"/>
              <a:cs typeface="Arial"/>
              <a:sym typeface="Arial"/>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Dynamic Reporting</a:t>
            </a:r>
            <a:endParaRPr b="0" i="0" sz="1400" u="none" cap="none" strike="noStrike">
              <a:solidFill>
                <a:srgbClr val="000000"/>
              </a:solidFill>
              <a:latin typeface="Arial"/>
              <a:ea typeface="Arial"/>
              <a:cs typeface="Arial"/>
              <a:sym typeface="Arial"/>
            </a:endParaRPr>
          </a:p>
          <a:p>
            <a:pPr indent="-314960" lvl="1" marL="914400" marR="0" rtl="0" algn="l">
              <a:lnSpc>
                <a:spcPct val="115000"/>
              </a:lnSpc>
              <a:spcBef>
                <a:spcPts val="0"/>
              </a:spcBef>
              <a:spcAft>
                <a:spcPts val="0"/>
              </a:spcAft>
              <a:buClr>
                <a:schemeClr val="dk1"/>
              </a:buClr>
              <a:buSzPts val="1360"/>
              <a:buFont typeface="DM Sans"/>
              <a:buChar char="○"/>
            </a:pPr>
            <a:r>
              <a:rPr b="0" i="0" lang="en" sz="1600" u="none" cap="none" strike="noStrike">
                <a:solidFill>
                  <a:schemeClr val="dk1"/>
                </a:solidFill>
                <a:latin typeface="DM Sans"/>
                <a:ea typeface="DM Sans"/>
                <a:cs typeface="DM Sans"/>
                <a:sym typeface="DM Sans"/>
              </a:rPr>
              <a:t>Report Collections</a:t>
            </a:r>
            <a:endParaRPr b="0" i="0" sz="1600" u="none" cap="none" strike="noStrike">
              <a:solidFill>
                <a:srgbClr val="000000"/>
              </a:solidFill>
              <a:latin typeface="DM Sans"/>
              <a:ea typeface="DM Sans"/>
              <a:cs typeface="DM Sans"/>
              <a:sym typeface="DM Sans"/>
            </a:endParaRPr>
          </a:p>
          <a:p>
            <a:pPr indent="-359410" lvl="0" marL="457200" marR="0" rtl="0" algn="l">
              <a:lnSpc>
                <a:spcPct val="115000"/>
              </a:lnSpc>
              <a:spcBef>
                <a:spcPts val="1000"/>
              </a:spcBef>
              <a:spcAft>
                <a:spcPts val="0"/>
              </a:spcAft>
              <a:buClr>
                <a:srgbClr val="000000"/>
              </a:buClr>
              <a:buSzPts val="2060"/>
              <a:buFont typeface="DM Sans"/>
              <a:buChar char="●"/>
            </a:pPr>
            <a:r>
              <a:rPr b="0" i="0" lang="en" sz="1800" u="none" cap="none" strike="noStrike">
                <a:solidFill>
                  <a:srgbClr val="000000"/>
                </a:solidFill>
                <a:latin typeface="DM Sans"/>
                <a:ea typeface="DM Sans"/>
                <a:cs typeface="DM Sans"/>
                <a:sym typeface="DM Sans"/>
              </a:rPr>
              <a:t>Q&amp;A</a:t>
            </a:r>
            <a:endParaRPr b="0" i="0" sz="1400" u="none" cap="none" strike="noStrike">
              <a:solidFill>
                <a:srgbClr val="000000"/>
              </a:solidFill>
              <a:latin typeface="Arial"/>
              <a:ea typeface="Arial"/>
              <a:cs typeface="Arial"/>
              <a:sym typeface="Arial"/>
            </a:endParaRPr>
          </a:p>
          <a:p>
            <a:pPr indent="0" lvl="0" marL="97790" marR="0" rtl="0" algn="l">
              <a:lnSpc>
                <a:spcPct val="115000"/>
              </a:lnSpc>
              <a:spcBef>
                <a:spcPts val="1000"/>
              </a:spcBef>
              <a:spcAft>
                <a:spcPts val="0"/>
              </a:spcAft>
              <a:buClr>
                <a:srgbClr val="000000"/>
              </a:buClr>
              <a:buSzPts val="2060"/>
              <a:buFont typeface="Arial"/>
              <a:buNone/>
            </a:pPr>
            <a:r>
              <a:t/>
            </a:r>
            <a:endParaRPr b="0" i="0" sz="2060" u="none" cap="none" strike="noStrike">
              <a:solidFill>
                <a:srgbClr val="000000"/>
              </a:solidFill>
              <a:latin typeface="DM Sans"/>
              <a:ea typeface="DM Sans"/>
              <a:cs typeface="DM Sans"/>
              <a:sym typeface="DM Sans"/>
            </a:endParaRPr>
          </a:p>
        </p:txBody>
      </p:sp>
      <p:sp>
        <p:nvSpPr>
          <p:cNvPr id="480" name="Google Shape;480;p2"/>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DM Sans"/>
                <a:ea typeface="DM Sans"/>
                <a:cs typeface="DM Sans"/>
                <a:sym typeface="DM Sans"/>
              </a:rPr>
              <a:t>Contents</a:t>
            </a:r>
            <a:endParaRPr b="0" i="0" sz="2400" u="none" cap="none" strike="noStrike">
              <a:solidFill>
                <a:srgbClr val="FFFFFF"/>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84" name="Shape 484"/>
        <p:cNvGrpSpPr/>
        <p:nvPr/>
      </p:nvGrpSpPr>
      <p:grpSpPr>
        <a:xfrm>
          <a:off x="0" y="0"/>
          <a:ext cx="0" cy="0"/>
          <a:chOff x="0" y="0"/>
          <a:chExt cx="0" cy="0"/>
        </a:xfrm>
      </p:grpSpPr>
      <p:pic>
        <p:nvPicPr>
          <p:cNvPr id="485" name="Google Shape;485;p3"/>
          <p:cNvPicPr preferRelativeResize="0"/>
          <p:nvPr/>
        </p:nvPicPr>
        <p:blipFill rotWithShape="1">
          <a:blip r:embed="rId3">
            <a:alphaModFix/>
          </a:blip>
          <a:srcRect b="0" l="0" r="0" t="0"/>
          <a:stretch/>
        </p:blipFill>
        <p:spPr>
          <a:xfrm>
            <a:off x="7962852" y="4822606"/>
            <a:ext cx="1001052" cy="152503"/>
          </a:xfrm>
          <a:prstGeom prst="rect">
            <a:avLst/>
          </a:prstGeom>
          <a:noFill/>
          <a:ln>
            <a:noFill/>
          </a:ln>
        </p:spPr>
      </p:pic>
      <p:grpSp>
        <p:nvGrpSpPr>
          <p:cNvPr id="486" name="Google Shape;486;p3"/>
          <p:cNvGrpSpPr/>
          <p:nvPr/>
        </p:nvGrpSpPr>
        <p:grpSpPr>
          <a:xfrm>
            <a:off x="2824699" y="1079145"/>
            <a:ext cx="4754700" cy="3005710"/>
            <a:chOff x="2824699" y="1156288"/>
            <a:chExt cx="4754700" cy="3005710"/>
          </a:xfrm>
        </p:grpSpPr>
        <p:sp>
          <p:nvSpPr>
            <p:cNvPr id="487" name="Google Shape;487;p3"/>
            <p:cNvSpPr txBox="1"/>
            <p:nvPr/>
          </p:nvSpPr>
          <p:spPr>
            <a:xfrm>
              <a:off x="2824699" y="1156288"/>
              <a:ext cx="4195800" cy="917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 sz="2400" u="none" cap="none" strike="noStrike">
                  <a:solidFill>
                    <a:srgbClr val="FFFCF8"/>
                  </a:solidFill>
                  <a:latin typeface="DM Sans"/>
                  <a:ea typeface="DM Sans"/>
                  <a:cs typeface="DM Sans"/>
                  <a:sym typeface="DM Sans"/>
                </a:rPr>
                <a:t>Barry Cheung</a:t>
              </a:r>
              <a:endParaRPr b="0" i="0" sz="2400" u="none" cap="none" strike="noStrike">
                <a:solidFill>
                  <a:srgbClr val="FFFCF8"/>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rgbClr val="FFFCF8"/>
                  </a:solidFill>
                  <a:latin typeface="DM Sans"/>
                  <a:ea typeface="DM Sans"/>
                  <a:cs typeface="DM Sans"/>
                  <a:sym typeface="DM Sans"/>
                </a:rPr>
                <a:t>Manager of FP&amp;A, StackAdapt</a:t>
              </a:r>
              <a:endParaRPr b="0" i="0" sz="2000" u="none" cap="none" strike="noStrike">
                <a:solidFill>
                  <a:srgbClr val="FFFCF8"/>
                </a:solidFill>
                <a:latin typeface="DM Sans"/>
                <a:ea typeface="DM Sans"/>
                <a:cs typeface="DM Sans"/>
                <a:sym typeface="DM Sans"/>
              </a:endParaRPr>
            </a:p>
          </p:txBody>
        </p:sp>
        <p:sp>
          <p:nvSpPr>
            <p:cNvPr id="488" name="Google Shape;488;p3"/>
            <p:cNvSpPr txBox="1"/>
            <p:nvPr/>
          </p:nvSpPr>
          <p:spPr>
            <a:xfrm>
              <a:off x="2824699" y="2119598"/>
              <a:ext cx="4754700" cy="2042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1200"/>
                </a:spcAft>
                <a:buClr>
                  <a:srgbClr val="000000"/>
                </a:buClr>
                <a:buSzPts val="1400"/>
                <a:buFont typeface="Arial"/>
                <a:buNone/>
              </a:pPr>
              <a:r>
                <a:rPr b="0" i="0" lang="en" sz="1400" u="none" cap="none" strike="noStrike">
                  <a:solidFill>
                    <a:srgbClr val="FFFCF8"/>
                  </a:solidFill>
                  <a:latin typeface="DM Sans"/>
                  <a:ea typeface="DM Sans"/>
                  <a:cs typeface="DM Sans"/>
                  <a:sym typeface="DM Sans"/>
                </a:rPr>
                <a:t>Based in Toronto, Canada, Barry started his career in a traditional accounting role before moving into FP&amp;A in various sectors including Financial Institutions, Cannabis and Technology. Today he is with StackAdapt, and Ad-Tech company where Planful was was newly implemented. Outside of work Barry is a die hard Toronto Raptors fan and spends plenty of time with his 2-year old Sheepadoodle </a:t>
              </a:r>
              <a:endParaRPr b="0" i="0" sz="1400" u="none" cap="none" strike="noStrike">
                <a:solidFill>
                  <a:srgbClr val="000000"/>
                </a:solidFill>
                <a:latin typeface="Arial"/>
                <a:ea typeface="Arial"/>
                <a:cs typeface="Arial"/>
                <a:sym typeface="Arial"/>
              </a:endParaRPr>
            </a:p>
          </p:txBody>
        </p:sp>
      </p:grpSp>
      <p:pic>
        <p:nvPicPr>
          <p:cNvPr id="489" name="Google Shape;489;p3"/>
          <p:cNvPicPr preferRelativeResize="0"/>
          <p:nvPr/>
        </p:nvPicPr>
        <p:blipFill rotWithShape="1">
          <a:blip r:embed="rId4">
            <a:alphaModFix/>
          </a:blip>
          <a:srcRect b="0" l="0" r="0" t="0"/>
          <a:stretch/>
        </p:blipFill>
        <p:spPr>
          <a:xfrm>
            <a:off x="0" y="1333338"/>
            <a:ext cx="2528700" cy="25287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4"/>
          <p:cNvPicPr preferRelativeResize="0"/>
          <p:nvPr/>
        </p:nvPicPr>
        <p:blipFill rotWithShape="1">
          <a:blip r:embed="rId3">
            <a:alphaModFix/>
          </a:blip>
          <a:srcRect b="22791" l="0" r="13667" t="0"/>
          <a:stretch/>
        </p:blipFill>
        <p:spPr>
          <a:xfrm>
            <a:off x="4572000" y="1559700"/>
            <a:ext cx="4571999" cy="3583800"/>
          </a:xfrm>
          <a:prstGeom prst="rect">
            <a:avLst/>
          </a:prstGeom>
          <a:noFill/>
          <a:ln>
            <a:noFill/>
          </a:ln>
        </p:spPr>
      </p:pic>
      <p:sp>
        <p:nvSpPr>
          <p:cNvPr id="495" name="Google Shape;495;p4"/>
          <p:cNvSpPr txBox="1"/>
          <p:nvPr/>
        </p:nvSpPr>
        <p:spPr>
          <a:xfrm>
            <a:off x="195706" y="1346549"/>
            <a:ext cx="3972882" cy="209592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chemeClr val="accent1"/>
                </a:solidFill>
                <a:latin typeface="DM Sans"/>
                <a:ea typeface="DM Sans"/>
                <a:cs typeface="DM Sans"/>
                <a:sym typeface="DM Sans"/>
              </a:rPr>
              <a:t>About StackAdapt</a:t>
            </a:r>
            <a:br>
              <a:rPr b="0" i="0" lang="en" sz="1200" u="none" cap="none" strike="noStrike">
                <a:solidFill>
                  <a:schemeClr val="dk1"/>
                </a:solidFill>
                <a:latin typeface="DM Sans"/>
                <a:ea typeface="DM Sans"/>
                <a:cs typeface="DM Sans"/>
                <a:sym typeface="DM Sans"/>
              </a:rPr>
            </a:br>
            <a:r>
              <a:rPr b="0" i="0" lang="en" sz="1200" u="none" cap="none" strike="noStrike">
                <a:solidFill>
                  <a:schemeClr val="dk1"/>
                </a:solidFill>
                <a:latin typeface="DM Sans"/>
                <a:ea typeface="DM Sans"/>
                <a:cs typeface="DM Sans"/>
                <a:sym typeface="DM Sans"/>
              </a:rPr>
              <a:t>StackAdapt is a </a:t>
            </a:r>
            <a:r>
              <a:rPr b="1" i="0" lang="en" sz="1200" u="none" cap="none" strike="noStrike">
                <a:solidFill>
                  <a:schemeClr val="dk1"/>
                </a:solidFill>
                <a:latin typeface="DM Sans"/>
                <a:ea typeface="DM Sans"/>
                <a:cs typeface="DM Sans"/>
                <a:sym typeface="DM Sans"/>
              </a:rPr>
              <a:t>self-serve programmatic advertising platform</a:t>
            </a:r>
            <a:r>
              <a:rPr b="0" i="0" lang="en" sz="1200" u="none" cap="none" strike="noStrike">
                <a:solidFill>
                  <a:schemeClr val="dk1"/>
                </a:solidFill>
                <a:latin typeface="DM Sans"/>
                <a:ea typeface="DM Sans"/>
                <a:cs typeface="DM Sans"/>
                <a:sym typeface="DM Sans"/>
              </a:rPr>
              <a:t> used by the most exceptional digital marketers. This state-of-the-art platform is where some of the most </a:t>
            </a:r>
            <a:r>
              <a:rPr b="1" i="0" lang="en" sz="1200" u="none" cap="none" strike="noStrike">
                <a:solidFill>
                  <a:schemeClr val="dk1"/>
                </a:solidFill>
                <a:latin typeface="DM Sans"/>
                <a:ea typeface="DM Sans"/>
                <a:cs typeface="DM Sans"/>
                <a:sym typeface="DM Sans"/>
              </a:rPr>
              <a:t>progressive work in machine learning meets cutting-edge user experience</a:t>
            </a:r>
            <a:r>
              <a:rPr b="0" i="0" lang="en" sz="1200" u="none" cap="none" strike="noStrike">
                <a:solidFill>
                  <a:schemeClr val="dk1"/>
                </a:solidFill>
                <a:latin typeface="DM Sans"/>
                <a:ea typeface="DM Sans"/>
                <a:cs typeface="DM Sans"/>
                <a:sym typeface="DM Sans"/>
              </a:rPr>
              <a:t>. Ad buyers plan, execute, and manage data-driven digital advertising campaigns across all devices, inventory, and publisher partners.</a:t>
            </a:r>
            <a:endParaRPr b="0" i="0" sz="1400" u="none" cap="none" strike="noStrike">
              <a:solidFill>
                <a:srgbClr val="000000"/>
              </a:solidFill>
              <a:latin typeface="Arial"/>
              <a:ea typeface="Arial"/>
              <a:cs typeface="Arial"/>
              <a:sym typeface="Arial"/>
            </a:endParaRPr>
          </a:p>
        </p:txBody>
      </p:sp>
      <p:cxnSp>
        <p:nvCxnSpPr>
          <p:cNvPr id="496" name="Google Shape;496;p4"/>
          <p:cNvCxnSpPr/>
          <p:nvPr/>
        </p:nvCxnSpPr>
        <p:spPr>
          <a:xfrm>
            <a:off x="4432151" y="1524000"/>
            <a:ext cx="0" cy="2787927"/>
          </a:xfrm>
          <a:prstGeom prst="straightConnector1">
            <a:avLst/>
          </a:prstGeom>
          <a:noFill/>
          <a:ln cap="flat" cmpd="sng" w="9525">
            <a:solidFill>
              <a:srgbClr val="7648FD"/>
            </a:solidFill>
            <a:prstDash val="solid"/>
            <a:round/>
            <a:headEnd len="sm" w="sm" type="none"/>
            <a:tailEnd len="sm" w="sm" type="none"/>
          </a:ln>
        </p:spPr>
      </p:cxnSp>
      <p:pic>
        <p:nvPicPr>
          <p:cNvPr id="497" name="Google Shape;497;p4"/>
          <p:cNvPicPr preferRelativeResize="0"/>
          <p:nvPr/>
        </p:nvPicPr>
        <p:blipFill rotWithShape="1">
          <a:blip r:embed="rId4">
            <a:alphaModFix/>
          </a:blip>
          <a:srcRect b="4679" l="4914" r="72713" t="77070"/>
          <a:stretch/>
        </p:blipFill>
        <p:spPr>
          <a:xfrm>
            <a:off x="7108075" y="299075"/>
            <a:ext cx="1725300" cy="956100"/>
          </a:xfrm>
          <a:prstGeom prst="rect">
            <a:avLst/>
          </a:prstGeom>
          <a:noFill/>
          <a:ln cap="flat" cmpd="sng" w="12700">
            <a:solidFill>
              <a:schemeClr val="accent1"/>
            </a:solidFill>
            <a:prstDash val="solid"/>
            <a:round/>
            <a:headEnd len="sm" w="sm" type="none"/>
            <a:tailEnd len="sm" w="sm" type="none"/>
          </a:ln>
        </p:spPr>
      </p:pic>
      <p:sp>
        <p:nvSpPr>
          <p:cNvPr id="498" name="Google Shape;498;p4"/>
          <p:cNvSpPr txBox="1"/>
          <p:nvPr/>
        </p:nvSpPr>
        <p:spPr>
          <a:xfrm>
            <a:off x="195706" y="3495772"/>
            <a:ext cx="3972882" cy="816155"/>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Clr>
                <a:srgbClr val="000000"/>
              </a:buClr>
              <a:buSzPts val="1200"/>
              <a:buFont typeface="Arial"/>
              <a:buNone/>
            </a:pPr>
            <a:r>
              <a:rPr b="1" i="0" lang="en" sz="1200" u="none" cap="none" strike="noStrike">
                <a:solidFill>
                  <a:schemeClr val="accent1"/>
                </a:solidFill>
                <a:latin typeface="DM Sans"/>
                <a:ea typeface="DM Sans"/>
                <a:cs typeface="DM Sans"/>
                <a:sym typeface="DM Sans"/>
              </a:rPr>
              <a:t>FP &amp; A Team</a:t>
            </a:r>
            <a:br>
              <a:rPr b="0" i="0" lang="en" sz="1200" u="none" cap="none" strike="noStrike">
                <a:solidFill>
                  <a:schemeClr val="dk1"/>
                </a:solidFill>
                <a:latin typeface="DM Sans"/>
                <a:ea typeface="DM Sans"/>
                <a:cs typeface="DM Sans"/>
                <a:sym typeface="DM Sans"/>
              </a:rPr>
            </a:br>
            <a:r>
              <a:rPr b="0" i="0" lang="en" sz="1200" u="none" cap="none" strike="noStrike">
                <a:solidFill>
                  <a:schemeClr val="dk1"/>
                </a:solidFill>
                <a:latin typeface="DM Sans"/>
                <a:ea typeface="DM Sans"/>
                <a:cs typeface="DM Sans"/>
                <a:sym typeface="DM Sans"/>
              </a:rPr>
              <a:t>Team formed in late 2021 with just 2 headcount and tasked with establishing a best in class FP&amp;A team</a:t>
            </a:r>
            <a:endParaRPr b="0" i="0" sz="1400" u="none" cap="none" strike="noStrike">
              <a:solidFill>
                <a:srgbClr val="000000"/>
              </a:solidFill>
              <a:latin typeface="Arial"/>
              <a:ea typeface="Arial"/>
              <a:cs typeface="Arial"/>
              <a:sym typeface="Arial"/>
            </a:endParaRPr>
          </a:p>
        </p:txBody>
      </p:sp>
      <p:pic>
        <p:nvPicPr>
          <p:cNvPr descr="A picture containing graphics, symbol&#10;&#10;Description automatically generated" id="499" name="Google Shape;499;p4"/>
          <p:cNvPicPr preferRelativeResize="0"/>
          <p:nvPr/>
        </p:nvPicPr>
        <p:blipFill rotWithShape="1">
          <a:blip r:embed="rId5">
            <a:alphaModFix/>
          </a:blip>
          <a:srcRect b="0" l="0" r="0" t="0"/>
          <a:stretch/>
        </p:blipFill>
        <p:spPr>
          <a:xfrm>
            <a:off x="195706" y="531899"/>
            <a:ext cx="2478252" cy="5993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
              <a:t>The Why</a:t>
            </a:r>
            <a:endParaRPr/>
          </a:p>
        </p:txBody>
      </p:sp>
      <p:sp>
        <p:nvSpPr>
          <p:cNvPr id="505" name="Google Shape;505;p5"/>
          <p:cNvSpPr txBox="1"/>
          <p:nvPr>
            <p:ph idx="1" type="body"/>
          </p:nvPr>
        </p:nvSpPr>
        <p:spPr>
          <a:xfrm>
            <a:off x="2973900" y="1830713"/>
            <a:ext cx="5844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Manual reporting with a small team meant hours are wasted every month when FP&amp;A could have been spending more time analyzing the underlying data to deliver actionable insights to business partners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
          <p:cNvSpPr txBox="1"/>
          <p:nvPr>
            <p:ph type="title"/>
          </p:nvPr>
        </p:nvSpPr>
        <p:spPr>
          <a:xfrm>
            <a:off x="1828800" y="444196"/>
            <a:ext cx="5501100" cy="789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7526"/>
              <a:buNone/>
            </a:pPr>
            <a:r>
              <a:rPr lang="en" sz="3100"/>
              <a:t>Old FP&amp;A Process</a:t>
            </a:r>
            <a:br>
              <a:rPr lang="en"/>
            </a:br>
            <a:r>
              <a:rPr lang="en" sz="1600"/>
              <a:t>Reporting at consolidated level. Manual processes for:</a:t>
            </a:r>
            <a:br>
              <a:rPr lang="en" sz="1600"/>
            </a:br>
            <a:endParaRPr sz="1600"/>
          </a:p>
        </p:txBody>
      </p:sp>
      <p:sp>
        <p:nvSpPr>
          <p:cNvPr id="511" name="Google Shape;511;p6"/>
          <p:cNvSpPr/>
          <p:nvPr/>
        </p:nvSpPr>
        <p:spPr>
          <a:xfrm>
            <a:off x="446180" y="1580120"/>
            <a:ext cx="1506470" cy="356370"/>
          </a:xfrm>
          <a:prstGeom prst="roundRect">
            <a:avLst>
              <a:gd fmla="val 11737" name="adj"/>
            </a:avLst>
          </a:prstGeom>
          <a:solidFill>
            <a:srgbClr val="E4DB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DM Sans"/>
                <a:ea typeface="DM Sans"/>
                <a:cs typeface="DM Sans"/>
                <a:sym typeface="DM Sans"/>
              </a:rPr>
              <a:t>KPI Reporting</a:t>
            </a:r>
            <a:endParaRPr b="0" i="0" sz="1200" u="none" cap="none" strike="noStrike">
              <a:solidFill>
                <a:srgbClr val="000000"/>
              </a:solidFill>
              <a:latin typeface="DM Sans"/>
              <a:ea typeface="DM Sans"/>
              <a:cs typeface="DM Sans"/>
              <a:sym typeface="DM Sans"/>
            </a:endParaRPr>
          </a:p>
        </p:txBody>
      </p:sp>
      <p:sp>
        <p:nvSpPr>
          <p:cNvPr id="512" name="Google Shape;512;p6"/>
          <p:cNvSpPr/>
          <p:nvPr/>
        </p:nvSpPr>
        <p:spPr>
          <a:xfrm>
            <a:off x="2091922" y="1580120"/>
            <a:ext cx="1506470" cy="356370"/>
          </a:xfrm>
          <a:prstGeom prst="roundRect">
            <a:avLst>
              <a:gd fmla="val 11737" name="adj"/>
            </a:avLst>
          </a:prstGeom>
          <a:solidFill>
            <a:srgbClr val="E4DB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DM Sans"/>
              <a:ea typeface="DM Sans"/>
              <a:cs typeface="DM Sans"/>
              <a:sym typeface="DM Sans"/>
            </a:endParaRPr>
          </a:p>
        </p:txBody>
      </p:sp>
      <p:sp>
        <p:nvSpPr>
          <p:cNvPr id="513" name="Google Shape;513;p6"/>
          <p:cNvSpPr/>
          <p:nvPr/>
        </p:nvSpPr>
        <p:spPr>
          <a:xfrm>
            <a:off x="3737665" y="1580120"/>
            <a:ext cx="1506470" cy="356370"/>
          </a:xfrm>
          <a:prstGeom prst="roundRect">
            <a:avLst>
              <a:gd fmla="val 11737" name="adj"/>
            </a:avLst>
          </a:prstGeom>
          <a:solidFill>
            <a:srgbClr val="E4DB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DM Sans"/>
                <a:ea typeface="DM Sans"/>
                <a:cs typeface="DM Sans"/>
                <a:sym typeface="DM Sans"/>
              </a:rPr>
              <a:t>Board Decks</a:t>
            </a:r>
            <a:endParaRPr b="0" i="0" sz="1200" u="none" cap="none" strike="noStrike">
              <a:solidFill>
                <a:srgbClr val="000000"/>
              </a:solidFill>
              <a:latin typeface="DM Sans"/>
              <a:ea typeface="DM Sans"/>
              <a:cs typeface="DM Sans"/>
              <a:sym typeface="DM Sans"/>
            </a:endParaRPr>
          </a:p>
        </p:txBody>
      </p:sp>
      <p:sp>
        <p:nvSpPr>
          <p:cNvPr id="514" name="Google Shape;514;p6"/>
          <p:cNvSpPr/>
          <p:nvPr/>
        </p:nvSpPr>
        <p:spPr>
          <a:xfrm>
            <a:off x="5383407" y="1580120"/>
            <a:ext cx="1506470" cy="356370"/>
          </a:xfrm>
          <a:prstGeom prst="roundRect">
            <a:avLst>
              <a:gd fmla="val 11737" name="adj"/>
            </a:avLst>
          </a:prstGeom>
          <a:solidFill>
            <a:srgbClr val="E4DB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DM Sans"/>
                <a:ea typeface="DM Sans"/>
                <a:cs typeface="DM Sans"/>
                <a:sym typeface="DM Sans"/>
              </a:rPr>
              <a:t>Investor Reports</a:t>
            </a:r>
            <a:endParaRPr b="0" i="0" sz="1200" u="none" cap="none" strike="noStrike">
              <a:solidFill>
                <a:srgbClr val="000000"/>
              </a:solidFill>
              <a:latin typeface="DM Sans"/>
              <a:ea typeface="DM Sans"/>
              <a:cs typeface="DM Sans"/>
              <a:sym typeface="DM Sans"/>
            </a:endParaRPr>
          </a:p>
        </p:txBody>
      </p:sp>
      <p:sp>
        <p:nvSpPr>
          <p:cNvPr id="515" name="Google Shape;515;p6"/>
          <p:cNvSpPr/>
          <p:nvPr/>
        </p:nvSpPr>
        <p:spPr>
          <a:xfrm>
            <a:off x="7029149" y="1580120"/>
            <a:ext cx="1506470" cy="356370"/>
          </a:xfrm>
          <a:prstGeom prst="roundRect">
            <a:avLst>
              <a:gd fmla="val 11737" name="adj"/>
            </a:avLst>
          </a:prstGeom>
          <a:solidFill>
            <a:srgbClr val="E4DB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DM Sans"/>
                <a:ea typeface="DM Sans"/>
                <a:cs typeface="DM Sans"/>
                <a:sym typeface="DM Sans"/>
              </a:rPr>
              <a:t>Rolling Forecasts</a:t>
            </a:r>
            <a:endParaRPr b="0" i="0" sz="1200" u="none" cap="none" strike="noStrike">
              <a:solidFill>
                <a:srgbClr val="000000"/>
              </a:solidFill>
              <a:latin typeface="DM Sans"/>
              <a:ea typeface="DM Sans"/>
              <a:cs typeface="DM Sans"/>
              <a:sym typeface="DM Sans"/>
            </a:endParaRPr>
          </a:p>
        </p:txBody>
      </p:sp>
      <p:sp>
        <p:nvSpPr>
          <p:cNvPr id="516" name="Google Shape;516;p6"/>
          <p:cNvSpPr txBox="1"/>
          <p:nvPr/>
        </p:nvSpPr>
        <p:spPr>
          <a:xfrm>
            <a:off x="2069462" y="1619805"/>
            <a:ext cx="155139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DM Sans"/>
                <a:ea typeface="DM Sans"/>
                <a:cs typeface="DM Sans"/>
                <a:sym typeface="DM Sans"/>
              </a:rPr>
              <a:t>Variance Reporting</a:t>
            </a:r>
            <a:endParaRPr b="0" i="0" sz="1400" u="none" cap="none" strike="noStrike">
              <a:solidFill>
                <a:srgbClr val="000000"/>
              </a:solidFill>
              <a:latin typeface="Arial"/>
              <a:ea typeface="Arial"/>
              <a:cs typeface="Arial"/>
              <a:sym typeface="Arial"/>
            </a:endParaRPr>
          </a:p>
        </p:txBody>
      </p:sp>
      <p:sp>
        <p:nvSpPr>
          <p:cNvPr id="517" name="Google Shape;517;p6"/>
          <p:cNvSpPr txBox="1"/>
          <p:nvPr/>
        </p:nvSpPr>
        <p:spPr>
          <a:xfrm>
            <a:off x="1372507" y="2662238"/>
            <a:ext cx="6398987" cy="789000"/>
          </a:xfrm>
          <a:prstGeom prst="rect">
            <a:avLst/>
          </a:prstGeom>
          <a:noFill/>
          <a:ln>
            <a:noFill/>
          </a:ln>
        </p:spPr>
        <p:txBody>
          <a:bodyPr anchorCtr="0" anchor="t" bIns="91425" lIns="91425" spcFirstLastPara="1" rIns="91425" wrap="square" tIns="91425">
            <a:normAutofit fontScale="45000" lnSpcReduction="20000"/>
          </a:bodyPr>
          <a:lstStyle/>
          <a:p>
            <a:pPr indent="0" lvl="0" marL="0" marR="0" rtl="0" algn="ctr">
              <a:lnSpc>
                <a:spcPct val="100000"/>
              </a:lnSpc>
              <a:spcBef>
                <a:spcPts val="0"/>
              </a:spcBef>
              <a:spcAft>
                <a:spcPts val="0"/>
              </a:spcAft>
              <a:buClr>
                <a:schemeClr val="lt1"/>
              </a:buClr>
              <a:buSzPct val="208332"/>
              <a:buFont typeface="DM Sans"/>
              <a:buNone/>
            </a:pPr>
            <a:r>
              <a:rPr b="0" i="0" lang="en" sz="3200" u="none" cap="none" strike="noStrike">
                <a:solidFill>
                  <a:schemeClr val="dk1"/>
                </a:solidFill>
                <a:latin typeface="DM Sans"/>
                <a:ea typeface="DM Sans"/>
                <a:cs typeface="DM Sans"/>
                <a:sym typeface="DM Sans"/>
              </a:rPr>
              <a:t>Time consuming processes meant hours during the critical quarter end periods were spent on report maintenance rather than analysis</a:t>
            </a:r>
            <a:endParaRPr b="0" i="0" sz="1400" u="none" cap="none" strike="noStrike">
              <a:solidFill>
                <a:srgbClr val="000000"/>
              </a:solidFill>
              <a:latin typeface="Arial"/>
              <a:ea typeface="Arial"/>
              <a:cs typeface="Arial"/>
              <a:sym typeface="Arial"/>
            </a:endParaRPr>
          </a:p>
        </p:txBody>
      </p:sp>
      <p:grpSp>
        <p:nvGrpSpPr>
          <p:cNvPr id="518" name="Google Shape;518;p6"/>
          <p:cNvGrpSpPr/>
          <p:nvPr/>
        </p:nvGrpSpPr>
        <p:grpSpPr>
          <a:xfrm>
            <a:off x="224339" y="3405462"/>
            <a:ext cx="8710022" cy="647156"/>
            <a:chOff x="319678" y="3314974"/>
            <a:chExt cx="8503647" cy="647156"/>
          </a:xfrm>
        </p:grpSpPr>
        <p:sp>
          <p:nvSpPr>
            <p:cNvPr id="519" name="Google Shape;519;p6"/>
            <p:cNvSpPr/>
            <p:nvPr/>
          </p:nvSpPr>
          <p:spPr>
            <a:xfrm>
              <a:off x="319678" y="3314974"/>
              <a:ext cx="1815818" cy="647156"/>
            </a:xfrm>
            <a:custGeom>
              <a:rect b="b" l="l" r="r" t="t"/>
              <a:pathLst>
                <a:path extrusionOk="0" h="647156" w="1815818">
                  <a:moveTo>
                    <a:pt x="278776" y="323559"/>
                  </a:moveTo>
                  <a:lnTo>
                    <a:pt x="0" y="0"/>
                  </a:lnTo>
                  <a:lnTo>
                    <a:pt x="1537042" y="0"/>
                  </a:lnTo>
                  <a:lnTo>
                    <a:pt x="1815818" y="323559"/>
                  </a:lnTo>
                  <a:lnTo>
                    <a:pt x="1537042" y="647157"/>
                  </a:lnTo>
                  <a:lnTo>
                    <a:pt x="0" y="647157"/>
                  </a:lnTo>
                  <a:lnTo>
                    <a:pt x="278776" y="323559"/>
                  </a:lnTo>
                  <a:close/>
                </a:path>
              </a:pathLst>
            </a:custGeom>
            <a:solidFill>
              <a:schemeClr val="accent3"/>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
            <p:cNvSpPr/>
            <p:nvPr/>
          </p:nvSpPr>
          <p:spPr>
            <a:xfrm>
              <a:off x="1991645" y="3314974"/>
              <a:ext cx="1815779" cy="647156"/>
            </a:xfrm>
            <a:custGeom>
              <a:rect b="b" l="l" r="r" t="t"/>
              <a:pathLst>
                <a:path extrusionOk="0" h="647156" w="1815779">
                  <a:moveTo>
                    <a:pt x="278738" y="323598"/>
                  </a:moveTo>
                  <a:lnTo>
                    <a:pt x="0" y="0"/>
                  </a:lnTo>
                  <a:lnTo>
                    <a:pt x="1537042" y="0"/>
                  </a:lnTo>
                  <a:lnTo>
                    <a:pt x="1815780" y="323598"/>
                  </a:lnTo>
                  <a:lnTo>
                    <a:pt x="1537042" y="647157"/>
                  </a:lnTo>
                  <a:lnTo>
                    <a:pt x="0" y="647157"/>
                  </a:lnTo>
                  <a:lnTo>
                    <a:pt x="278738" y="323598"/>
                  </a:lnTo>
                  <a:close/>
                </a:path>
              </a:pathLst>
            </a:custGeom>
            <a:solidFill>
              <a:schemeClr val="accent4"/>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6"/>
            <p:cNvSpPr/>
            <p:nvPr/>
          </p:nvSpPr>
          <p:spPr>
            <a:xfrm>
              <a:off x="3663612" y="3314974"/>
              <a:ext cx="1815779" cy="647156"/>
            </a:xfrm>
            <a:custGeom>
              <a:rect b="b" l="l" r="r" t="t"/>
              <a:pathLst>
                <a:path extrusionOk="0" h="647156" w="1815779">
                  <a:moveTo>
                    <a:pt x="278738" y="323559"/>
                  </a:moveTo>
                  <a:lnTo>
                    <a:pt x="0" y="0"/>
                  </a:lnTo>
                  <a:lnTo>
                    <a:pt x="1537042" y="0"/>
                  </a:lnTo>
                  <a:lnTo>
                    <a:pt x="1815780" y="323559"/>
                  </a:lnTo>
                  <a:lnTo>
                    <a:pt x="1537042" y="647157"/>
                  </a:lnTo>
                  <a:lnTo>
                    <a:pt x="0" y="647157"/>
                  </a:lnTo>
                  <a:lnTo>
                    <a:pt x="278738" y="323559"/>
                  </a:lnTo>
                  <a:close/>
                </a:path>
              </a:pathLst>
            </a:custGeom>
            <a:solidFill>
              <a:schemeClr val="accent5"/>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
            <p:cNvSpPr/>
            <p:nvPr/>
          </p:nvSpPr>
          <p:spPr>
            <a:xfrm>
              <a:off x="5335541" y="3314974"/>
              <a:ext cx="1815818" cy="647156"/>
            </a:xfrm>
            <a:custGeom>
              <a:rect b="b" l="l" r="r" t="t"/>
              <a:pathLst>
                <a:path extrusionOk="0" h="647156" w="1815818">
                  <a:moveTo>
                    <a:pt x="278776" y="323559"/>
                  </a:moveTo>
                  <a:lnTo>
                    <a:pt x="0" y="0"/>
                  </a:lnTo>
                  <a:lnTo>
                    <a:pt x="1537080" y="0"/>
                  </a:lnTo>
                  <a:lnTo>
                    <a:pt x="1815818" y="323559"/>
                  </a:lnTo>
                  <a:lnTo>
                    <a:pt x="1537080" y="647157"/>
                  </a:lnTo>
                  <a:lnTo>
                    <a:pt x="0" y="647157"/>
                  </a:lnTo>
                  <a:lnTo>
                    <a:pt x="278776" y="323559"/>
                  </a:lnTo>
                  <a:close/>
                </a:path>
              </a:pathLst>
            </a:custGeom>
            <a:solidFill>
              <a:schemeClr val="accent2"/>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
            <p:cNvSpPr/>
            <p:nvPr/>
          </p:nvSpPr>
          <p:spPr>
            <a:xfrm>
              <a:off x="7007507" y="3314974"/>
              <a:ext cx="1815818" cy="647156"/>
            </a:xfrm>
            <a:custGeom>
              <a:rect b="b" l="l" r="r" t="t"/>
              <a:pathLst>
                <a:path extrusionOk="0" h="647156" w="1815818">
                  <a:moveTo>
                    <a:pt x="278776" y="323559"/>
                  </a:moveTo>
                  <a:lnTo>
                    <a:pt x="0" y="0"/>
                  </a:lnTo>
                  <a:lnTo>
                    <a:pt x="1537042" y="0"/>
                  </a:lnTo>
                  <a:lnTo>
                    <a:pt x="1815818" y="323559"/>
                  </a:lnTo>
                  <a:lnTo>
                    <a:pt x="1537042" y="647157"/>
                  </a:lnTo>
                  <a:lnTo>
                    <a:pt x="0" y="647157"/>
                  </a:lnTo>
                  <a:lnTo>
                    <a:pt x="278776" y="323559"/>
                  </a:lnTo>
                  <a:close/>
                </a:path>
              </a:pathLst>
            </a:custGeom>
            <a:solidFill>
              <a:schemeClr val="accent1"/>
            </a:solidFill>
            <a:ln cap="flat" cmpd="sng" w="127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4" name="Google Shape;524;p6"/>
          <p:cNvSpPr txBox="1"/>
          <p:nvPr/>
        </p:nvSpPr>
        <p:spPr>
          <a:xfrm>
            <a:off x="469995" y="3528985"/>
            <a:ext cx="151447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Pull Financial Budget information from Tool</a:t>
            </a:r>
            <a:endParaRPr b="0" i="0" sz="1400" u="none" cap="none" strike="noStrike">
              <a:solidFill>
                <a:srgbClr val="000000"/>
              </a:solidFill>
              <a:latin typeface="Arial"/>
              <a:ea typeface="Arial"/>
              <a:cs typeface="Arial"/>
              <a:sym typeface="Arial"/>
            </a:endParaRPr>
          </a:p>
        </p:txBody>
      </p:sp>
      <p:sp>
        <p:nvSpPr>
          <p:cNvPr id="525" name="Google Shape;525;p6"/>
          <p:cNvSpPr txBox="1"/>
          <p:nvPr/>
        </p:nvSpPr>
        <p:spPr>
          <a:xfrm>
            <a:off x="2182539" y="3528985"/>
            <a:ext cx="151447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Pull KPI Budget information from Tool</a:t>
            </a:r>
            <a:endParaRPr b="0" i="0" sz="1400" u="none" cap="none" strike="noStrike">
              <a:solidFill>
                <a:srgbClr val="000000"/>
              </a:solidFill>
              <a:latin typeface="Arial"/>
              <a:ea typeface="Arial"/>
              <a:cs typeface="Arial"/>
              <a:sym typeface="Arial"/>
            </a:endParaRPr>
          </a:p>
        </p:txBody>
      </p:sp>
      <p:sp>
        <p:nvSpPr>
          <p:cNvPr id="526" name="Google Shape;526;p6"/>
          <p:cNvSpPr txBox="1"/>
          <p:nvPr/>
        </p:nvSpPr>
        <p:spPr>
          <a:xfrm>
            <a:off x="3868932" y="3528985"/>
            <a:ext cx="151447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Retrieve Actual</a:t>
            </a:r>
            <a:br>
              <a:rPr b="0" i="0" lang="en" sz="10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results from ERP</a:t>
            </a:r>
            <a:endParaRPr b="0" i="0" sz="1400" u="none" cap="none" strike="noStrike">
              <a:solidFill>
                <a:srgbClr val="000000"/>
              </a:solidFill>
              <a:latin typeface="Arial"/>
              <a:ea typeface="Arial"/>
              <a:cs typeface="Arial"/>
              <a:sym typeface="Arial"/>
            </a:endParaRPr>
          </a:p>
        </p:txBody>
      </p:sp>
      <p:sp>
        <p:nvSpPr>
          <p:cNvPr id="527" name="Google Shape;527;p6"/>
          <p:cNvSpPr txBox="1"/>
          <p:nvPr/>
        </p:nvSpPr>
        <p:spPr>
          <a:xfrm>
            <a:off x="5581476" y="3528985"/>
            <a:ext cx="151447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DM Sans"/>
                <a:ea typeface="DM Sans"/>
                <a:cs typeface="DM Sans"/>
                <a:sym typeface="DM Sans"/>
              </a:rPr>
              <a:t>Consolidate into single spreadsheet</a:t>
            </a:r>
            <a:endParaRPr b="0" i="0" sz="1400" u="none" cap="none" strike="noStrike">
              <a:solidFill>
                <a:srgbClr val="000000"/>
              </a:solidFill>
              <a:latin typeface="Arial"/>
              <a:ea typeface="Arial"/>
              <a:cs typeface="Arial"/>
              <a:sym typeface="Arial"/>
            </a:endParaRPr>
          </a:p>
        </p:txBody>
      </p:sp>
      <p:sp>
        <p:nvSpPr>
          <p:cNvPr id="528" name="Google Shape;528;p6"/>
          <p:cNvSpPr txBox="1"/>
          <p:nvPr/>
        </p:nvSpPr>
        <p:spPr>
          <a:xfrm>
            <a:off x="7247180" y="3528985"/>
            <a:ext cx="1514475"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DM Sans"/>
                <a:ea typeface="DM Sans"/>
                <a:cs typeface="DM Sans"/>
                <a:sym typeface="DM Sans"/>
              </a:rPr>
              <a:t>Do checks</a:t>
            </a:r>
            <a:br>
              <a:rPr b="0" i="0" lang="en" sz="1000" u="none" cap="none" strike="noStrike">
                <a:solidFill>
                  <a:schemeClr val="lt1"/>
                </a:solidFill>
                <a:latin typeface="DM Sans"/>
                <a:ea typeface="DM Sans"/>
                <a:cs typeface="DM Sans"/>
                <a:sym typeface="DM Sans"/>
              </a:rPr>
            </a:br>
            <a:r>
              <a:rPr b="0" i="0" lang="en" sz="1000" u="none" cap="none" strike="noStrike">
                <a:solidFill>
                  <a:schemeClr val="lt1"/>
                </a:solidFill>
                <a:latin typeface="DM Sans"/>
                <a:ea typeface="DM Sans"/>
                <a:cs typeface="DM Sans"/>
                <a:sym typeface="DM Sans"/>
              </a:rPr>
              <a:t>&amp; balances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11111"/>
              <a:buNone/>
            </a:pPr>
            <a:r>
              <a:rPr lang="en"/>
              <a:t>The How</a:t>
            </a:r>
            <a:endParaRPr/>
          </a:p>
        </p:txBody>
      </p:sp>
      <p:sp>
        <p:nvSpPr>
          <p:cNvPr id="534" name="Google Shape;534;p7"/>
          <p:cNvSpPr txBox="1"/>
          <p:nvPr>
            <p:ph idx="1" type="body"/>
          </p:nvPr>
        </p:nvSpPr>
        <p:spPr>
          <a:xfrm>
            <a:off x="2973900" y="1830713"/>
            <a:ext cx="5844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Through combination of services integration, dynamic report building and report collections in Planful, we’re able to unlock valuable capacity by automating many of the tedious processes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
          <p:cNvSpPr/>
          <p:nvPr/>
        </p:nvSpPr>
        <p:spPr>
          <a:xfrm>
            <a:off x="1082375" y="2571749"/>
            <a:ext cx="3280800" cy="1174925"/>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8"/>
          <p:cNvSpPr/>
          <p:nvPr/>
        </p:nvSpPr>
        <p:spPr>
          <a:xfrm>
            <a:off x="4780850" y="2571749"/>
            <a:ext cx="3280800" cy="1174925"/>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8"/>
          <p:cNvSpPr txBox="1"/>
          <p:nvPr>
            <p:ph type="title"/>
          </p:nvPr>
        </p:nvSpPr>
        <p:spPr>
          <a:xfrm>
            <a:off x="1105544" y="742950"/>
            <a:ext cx="6932913" cy="1078912"/>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600"/>
              </a:spcBef>
              <a:spcAft>
                <a:spcPts val="0"/>
              </a:spcAft>
              <a:buSzPct val="266666"/>
              <a:buNone/>
            </a:pPr>
            <a:r>
              <a:rPr lang="en" sz="3000"/>
              <a:t>Integrations</a:t>
            </a:r>
            <a:br>
              <a:rPr lang="en" sz="3000"/>
            </a:br>
            <a:r>
              <a:rPr lang="en" sz="1600"/>
              <a:t>Through integration services StackAdapt is able to have a direct connection to our key systems, creating a single space for our budget and actual information</a:t>
            </a:r>
            <a:endParaRPr/>
          </a:p>
        </p:txBody>
      </p:sp>
      <p:pic>
        <p:nvPicPr>
          <p:cNvPr descr="A picture containing font, logo, graphics, text&#10;&#10;Description automatically generated" id="542" name="Google Shape;542;p8"/>
          <p:cNvPicPr preferRelativeResize="0"/>
          <p:nvPr/>
        </p:nvPicPr>
        <p:blipFill rotWithShape="1">
          <a:blip r:embed="rId3">
            <a:alphaModFix/>
          </a:blip>
          <a:srcRect b="32799" l="0" r="0" t="33400"/>
          <a:stretch/>
        </p:blipFill>
        <p:spPr>
          <a:xfrm>
            <a:off x="1781175" y="2075323"/>
            <a:ext cx="1882193" cy="353434"/>
          </a:xfrm>
          <a:prstGeom prst="rect">
            <a:avLst/>
          </a:prstGeom>
          <a:noFill/>
          <a:ln>
            <a:noFill/>
          </a:ln>
        </p:spPr>
      </p:pic>
      <p:pic>
        <p:nvPicPr>
          <p:cNvPr id="543" name="Google Shape;543;p8"/>
          <p:cNvPicPr preferRelativeResize="0"/>
          <p:nvPr/>
        </p:nvPicPr>
        <p:blipFill rotWithShape="1">
          <a:blip r:embed="rId4">
            <a:alphaModFix/>
          </a:blip>
          <a:srcRect b="0" l="0" r="0" t="0"/>
          <a:stretch/>
        </p:blipFill>
        <p:spPr>
          <a:xfrm>
            <a:off x="5283013" y="2089841"/>
            <a:ext cx="2276475" cy="324398"/>
          </a:xfrm>
          <a:prstGeom prst="rect">
            <a:avLst/>
          </a:prstGeom>
          <a:noFill/>
          <a:ln>
            <a:noFill/>
          </a:ln>
        </p:spPr>
      </p:pic>
      <p:sp>
        <p:nvSpPr>
          <p:cNvPr id="544" name="Google Shape;544;p8"/>
          <p:cNvSpPr txBox="1"/>
          <p:nvPr/>
        </p:nvSpPr>
        <p:spPr>
          <a:xfrm>
            <a:off x="1664930" y="2738583"/>
            <a:ext cx="2114681" cy="8412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DM Sans"/>
                <a:ea typeface="DM Sans"/>
                <a:cs typeface="DM Sans"/>
                <a:sym typeface="DM Sans"/>
              </a:rPr>
              <a:t>ERP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Clr>
                <a:srgbClr val="000000"/>
              </a:buClr>
              <a:buSzPts val="1400"/>
              <a:buFont typeface="Arial"/>
              <a:buNone/>
            </a:pPr>
            <a:r>
              <a:rPr b="0" i="0" lang="en" sz="1400" u="none" cap="none" strike="noStrike">
                <a:solidFill>
                  <a:srgbClr val="000000"/>
                </a:solidFill>
                <a:latin typeface="DM Sans"/>
                <a:ea typeface="DM Sans"/>
                <a:cs typeface="DM Sans"/>
                <a:sym typeface="DM Sans"/>
              </a:rPr>
              <a:t>GL Balances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M Sans"/>
                <a:ea typeface="DM Sans"/>
                <a:cs typeface="DM Sans"/>
                <a:sym typeface="DM Sans"/>
              </a:rPr>
              <a:t>Transaction level Detail</a:t>
            </a:r>
            <a:endParaRPr b="0" i="0" sz="1400" u="none" cap="none" strike="noStrike">
              <a:solidFill>
                <a:srgbClr val="000000"/>
              </a:solidFill>
              <a:latin typeface="Arial"/>
              <a:ea typeface="Arial"/>
              <a:cs typeface="Arial"/>
              <a:sym typeface="Arial"/>
            </a:endParaRPr>
          </a:p>
        </p:txBody>
      </p:sp>
      <p:sp>
        <p:nvSpPr>
          <p:cNvPr id="545" name="Google Shape;545;p8"/>
          <p:cNvSpPr txBox="1"/>
          <p:nvPr/>
        </p:nvSpPr>
        <p:spPr>
          <a:xfrm>
            <a:off x="5674892" y="2738583"/>
            <a:ext cx="1492716" cy="6258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DM Sans"/>
                <a:ea typeface="DM Sans"/>
                <a:cs typeface="DM Sans"/>
                <a:sym typeface="DM Sans"/>
              </a:rPr>
              <a:t>HRIS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Clr>
                <a:srgbClr val="000000"/>
              </a:buClr>
              <a:buSzPts val="1400"/>
              <a:buFont typeface="Arial"/>
              <a:buNone/>
            </a:pPr>
            <a:r>
              <a:rPr b="0" i="0" lang="en" sz="1400" u="none" cap="none" strike="noStrike">
                <a:solidFill>
                  <a:srgbClr val="000000"/>
                </a:solidFill>
                <a:latin typeface="DM Sans"/>
                <a:ea typeface="DM Sans"/>
                <a:cs typeface="DM Sans"/>
                <a:sym typeface="DM Sans"/>
              </a:rPr>
              <a:t>Workforce Data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9"/>
          <p:cNvPicPr preferRelativeResize="0"/>
          <p:nvPr/>
        </p:nvPicPr>
        <p:blipFill rotWithShape="1">
          <a:blip r:embed="rId3">
            <a:alphaModFix/>
          </a:blip>
          <a:srcRect b="0" l="0" r="0" t="0"/>
          <a:stretch/>
        </p:blipFill>
        <p:spPr>
          <a:xfrm>
            <a:off x="602212" y="1659162"/>
            <a:ext cx="2330326" cy="2763875"/>
          </a:xfrm>
          <a:prstGeom prst="rect">
            <a:avLst/>
          </a:prstGeom>
          <a:noFill/>
          <a:ln>
            <a:noFill/>
          </a:ln>
        </p:spPr>
      </p:pic>
      <p:sp>
        <p:nvSpPr>
          <p:cNvPr id="551" name="Google Shape;55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Dynamic Report Build</a:t>
            </a:r>
            <a:endParaRPr/>
          </a:p>
        </p:txBody>
      </p:sp>
      <p:sp>
        <p:nvSpPr>
          <p:cNvPr id="552" name="Google Shape;552;p9"/>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Leverage substitution variables to quickly update monthly &amp; quarterly reports </a:t>
            </a:r>
            <a:endParaRPr/>
          </a:p>
        </p:txBody>
      </p:sp>
      <p:pic>
        <p:nvPicPr>
          <p:cNvPr id="553" name="Google Shape;553;p9"/>
          <p:cNvPicPr preferRelativeResize="0"/>
          <p:nvPr/>
        </p:nvPicPr>
        <p:blipFill rotWithShape="1">
          <a:blip r:embed="rId4">
            <a:alphaModFix/>
          </a:blip>
          <a:srcRect b="0" l="0" r="0" t="0"/>
          <a:stretch/>
        </p:blipFill>
        <p:spPr>
          <a:xfrm>
            <a:off x="3716977" y="1731198"/>
            <a:ext cx="5050877" cy="2678177"/>
          </a:xfrm>
          <a:prstGeom prst="rect">
            <a:avLst/>
          </a:prstGeom>
          <a:noFill/>
          <a:ln>
            <a:noFill/>
          </a:ln>
        </p:spPr>
      </p:pic>
      <p:sp>
        <p:nvSpPr>
          <p:cNvPr id="554" name="Google Shape;554;p9"/>
          <p:cNvSpPr/>
          <p:nvPr/>
        </p:nvSpPr>
        <p:spPr>
          <a:xfrm>
            <a:off x="602211" y="1898711"/>
            <a:ext cx="1047275" cy="2553275"/>
          </a:xfrm>
          <a:prstGeom prst="rect">
            <a:avLst/>
          </a:prstGeom>
          <a:noFill/>
          <a:ln cap="rnd" cmpd="sng" w="28575">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9"/>
          <p:cNvSpPr/>
          <p:nvPr/>
        </p:nvSpPr>
        <p:spPr>
          <a:xfrm>
            <a:off x="1800350" y="2587885"/>
            <a:ext cx="1290512" cy="1174925"/>
          </a:xfrm>
          <a:prstGeom prst="roundRect">
            <a:avLst>
              <a:gd fmla="val 7063" name="adj"/>
            </a:avLst>
          </a:prstGeom>
          <a:solidFill>
            <a:schemeClr val="accent2"/>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M Sans"/>
                <a:ea typeface="DM Sans"/>
                <a:cs typeface="DM Sans"/>
                <a:sym typeface="DM Sans"/>
              </a:rPr>
              <a:t>TIP</a:t>
            </a:r>
            <a:br>
              <a:rPr b="0" i="0" lang="en" sz="14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Use report sets to create a standard reporting row set</a:t>
            </a:r>
            <a:endParaRPr b="0" i="0" sz="1400" u="none" cap="none" strike="noStrike">
              <a:solidFill>
                <a:srgbClr val="000000"/>
              </a:solidFill>
              <a:latin typeface="Arial"/>
              <a:ea typeface="Arial"/>
              <a:cs typeface="Arial"/>
              <a:sym typeface="Arial"/>
            </a:endParaRPr>
          </a:p>
        </p:txBody>
      </p:sp>
      <p:sp>
        <p:nvSpPr>
          <p:cNvPr id="556" name="Google Shape;556;p9"/>
          <p:cNvSpPr/>
          <p:nvPr/>
        </p:nvSpPr>
        <p:spPr>
          <a:xfrm>
            <a:off x="428625" y="1570100"/>
            <a:ext cx="3062287" cy="3000375"/>
          </a:xfrm>
          <a:prstGeom prst="rect">
            <a:avLst/>
          </a:prstGeom>
          <a:noFill/>
          <a:ln cap="flat" cmpd="sng" w="9525">
            <a:solidFill>
              <a:srgbClr val="D0D6E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 name="Google Shape;557;p9"/>
          <p:cNvSpPr/>
          <p:nvPr/>
        </p:nvSpPr>
        <p:spPr>
          <a:xfrm>
            <a:off x="3607837" y="1570100"/>
            <a:ext cx="5269159" cy="3000375"/>
          </a:xfrm>
          <a:prstGeom prst="rect">
            <a:avLst/>
          </a:prstGeom>
          <a:noFill/>
          <a:ln cap="flat" cmpd="sng" w="9525">
            <a:solidFill>
              <a:srgbClr val="D0D6E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8" name="Google Shape;558;p9"/>
          <p:cNvSpPr/>
          <p:nvPr/>
        </p:nvSpPr>
        <p:spPr>
          <a:xfrm>
            <a:off x="6029325" y="2850838"/>
            <a:ext cx="2247900" cy="1174925"/>
          </a:xfrm>
          <a:prstGeom prst="roundRect">
            <a:avLst>
              <a:gd fmla="val 7063" name="adj"/>
            </a:avLst>
          </a:prstGeom>
          <a:solidFill>
            <a:schemeClr val="accent4"/>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M Sans"/>
                <a:ea typeface="DM Sans"/>
                <a:cs typeface="DM Sans"/>
                <a:sym typeface="DM Sans"/>
              </a:rPr>
              <a:t>TIP 2</a:t>
            </a:r>
            <a:br>
              <a:rPr b="0" i="0" lang="en" sz="14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Substitution variables</a:t>
            </a:r>
            <a:br>
              <a:rPr b="0" i="0" lang="en" sz="1000" u="none" cap="none" strike="noStrike">
                <a:solidFill>
                  <a:srgbClr val="000000"/>
                </a:solidFill>
                <a:latin typeface="DM Sans"/>
                <a:ea typeface="DM Sans"/>
                <a:cs typeface="DM Sans"/>
                <a:sym typeface="DM Sans"/>
              </a:rPr>
            </a:br>
            <a:r>
              <a:rPr b="0" i="0" lang="en" sz="1000" u="none" cap="none" strike="noStrike">
                <a:solidFill>
                  <a:srgbClr val="000000"/>
                </a:solidFill>
                <a:latin typeface="DM Sans"/>
                <a:ea typeface="DM Sans"/>
                <a:cs typeface="DM Sans"/>
                <a:sym typeface="DM Sans"/>
              </a:rPr>
              <a:t>help reduce manual effort in regular reporting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