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y="5143500" cx="9144000"/>
  <p:notesSz cx="6858000" cy="9144000"/>
  <p:embeddedFontLst>
    <p:embeddedFont>
      <p:font typeface="Roboto"/>
      <p:regular r:id="rId59"/>
      <p:bold r:id="rId60"/>
      <p:italic r:id="rId61"/>
      <p:boldItalic r:id="rId62"/>
    </p:embeddedFont>
    <p:embeddedFont>
      <p:font typeface="DM Sans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Roboto-boldItalic.fntdata"/><Relationship Id="rId61" Type="http://schemas.openxmlformats.org/officeDocument/2006/relationships/font" Target="fonts/Roboto-italic.fntdata"/><Relationship Id="rId20" Type="http://schemas.openxmlformats.org/officeDocument/2006/relationships/slide" Target="slides/slide15.xml"/><Relationship Id="rId64" Type="http://schemas.openxmlformats.org/officeDocument/2006/relationships/font" Target="fonts/DMSans-bold.fntdata"/><Relationship Id="rId63" Type="http://schemas.openxmlformats.org/officeDocument/2006/relationships/font" Target="fonts/DMSans-regular.fntdata"/><Relationship Id="rId22" Type="http://schemas.openxmlformats.org/officeDocument/2006/relationships/slide" Target="slides/slide17.xml"/><Relationship Id="rId66" Type="http://schemas.openxmlformats.org/officeDocument/2006/relationships/font" Target="fonts/DMSans-boldItalic.fntdata"/><Relationship Id="rId21" Type="http://schemas.openxmlformats.org/officeDocument/2006/relationships/slide" Target="slides/slide16.xml"/><Relationship Id="rId65" Type="http://schemas.openxmlformats.org/officeDocument/2006/relationships/font" Target="fonts/DMSans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Roboto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Roboto-regular.fntdata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126c9c1e93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126c9c1e93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3e62e758a8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3e62e758a8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3e62e758a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3e62e758a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3e62e758a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3e62e758a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23a0b294a8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23a0b294a8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23a0b294a8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23a0b294a8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23a0b294a8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23a0b294a8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23a0b294a8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23a0b294a8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23a0b294a8_0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23a0b294a8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23a0b294a8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23a0b294a8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23a0b294a8_0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23a0b294a8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126c9c1e93_2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126c9c1e93_2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23a0b294a8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23a0b294a8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23a0b294a8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23a0b294a8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23a0b294a8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23a0b294a8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23a0b294a8_0_4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23a0b294a8_0_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23a0b294a8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23a0b294a8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23a0b294a8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23a0b294a8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23a0b294a8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23a0b294a8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23a0b294a8_0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23a0b294a8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23a0b294a8_0_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23a0b294a8_0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23a0b294a8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223a0b294a8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23a0b294a8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23a0b294a8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3e62e758a8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3e62e758a8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23a0b294a8_0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23a0b294a8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4192ff983e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24192ff983e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4192ff983e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4192ff983e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4192ff983e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24192ff983e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4192ff983e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24192ff983e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41461e271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241461e271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4192ff98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24192ff98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4192ff983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24192ff983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4192ff983e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24192ff983e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126c9c1e93_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126c9c1e93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23a0b294a8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223a0b294a8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23a0b294a8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223a0b294a8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4192ff983e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24192ff983e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23a0b294a8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223a0b294a8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23a0b294a8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223a0b294a8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23a0b294a8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223a0b294a8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23a0b294a8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223a0b294a8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23a0b294a8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223a0b294a8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23a0b294a8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223a0b294a8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2126c9c1e93_6_6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2126c9c1e93_6_6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3e62e758a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3e62e758a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126c9c1e93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2126c9c1e93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2126c9c1e93_2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2126c9c1e93_2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43eeefd2ec_0_10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43eeefd2ec_0_10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126c9c1e93_6_6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2126c9c1e93_6_6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4192ff983e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4192ff983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3e62e758a8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3e62e758a8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3e62e758a8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3e62e758a8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3e62e758a8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3e62e758a8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apes right with title">
  <p:cSld name="CUSTOM_3">
    <p:bg>
      <p:bgPr>
        <a:solidFill>
          <a:schemeClr val="accen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2973900" y="951750"/>
            <a:ext cx="553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body"/>
          </p:nvPr>
        </p:nvSpPr>
        <p:spPr>
          <a:xfrm>
            <a:off x="2973900" y="2559375"/>
            <a:ext cx="584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●"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10964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8602" y="4822606"/>
            <a:ext cx="1001052" cy="152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311700" y="18394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6" name="Google Shape;66;p11"/>
          <p:cNvSpPr txBox="1"/>
          <p:nvPr>
            <p:ph idx="2" type="body"/>
          </p:nvPr>
        </p:nvSpPr>
        <p:spPr>
          <a:xfrm>
            <a:off x="4832400" y="18394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1"/>
          <p:cNvSpPr txBox="1"/>
          <p:nvPr>
            <p:ph idx="3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69" name="Google Shape;69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911" t="7063"/>
          <a:stretch/>
        </p:blipFill>
        <p:spPr>
          <a:xfrm>
            <a:off x="-51450" y="-76200"/>
            <a:ext cx="9247002" cy="53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/>
          <p:nvPr/>
        </p:nvSpPr>
        <p:spPr>
          <a:xfrm>
            <a:off x="671100" y="437400"/>
            <a:ext cx="7801800" cy="42687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 txBox="1"/>
          <p:nvPr>
            <p:ph type="title"/>
          </p:nvPr>
        </p:nvSpPr>
        <p:spPr>
          <a:xfrm>
            <a:off x="311700" y="2170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0637" y="4295075"/>
            <a:ext cx="1462825" cy="22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 rotWithShape="1">
          <a:blip r:embed="rId4">
            <a:alphaModFix/>
          </a:blip>
          <a:srcRect b="-30191" l="0" r="-10987" t="0"/>
          <a:stretch/>
        </p:blipFill>
        <p:spPr>
          <a:xfrm>
            <a:off x="7500250" y="3983736"/>
            <a:ext cx="1574902" cy="142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4" name="Google Shape;84;p1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1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">
  <p:cSld name="CUSTOM_1">
    <p:bg>
      <p:bgPr>
        <a:solidFill>
          <a:schemeClr val="accen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5674000" y="269975"/>
            <a:ext cx="303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" name="Google Shape;100;p17"/>
          <p:cNvSpPr txBox="1"/>
          <p:nvPr/>
        </p:nvSpPr>
        <p:spPr>
          <a:xfrm>
            <a:off x="1563225" y="2311225"/>
            <a:ext cx="48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0" y="0"/>
            <a:ext cx="5478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5832875" y="1967225"/>
            <a:ext cx="3311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03" name="Google Shape;10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xtra Wide Chart">
  <p:cSld name="CUSTOM_1_2">
    <p:bg>
      <p:bgPr>
        <a:solidFill>
          <a:schemeClr val="accen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7264575" y="269975"/>
            <a:ext cx="144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6" name="Google Shape;106;p18"/>
          <p:cNvSpPr txBox="1"/>
          <p:nvPr/>
        </p:nvSpPr>
        <p:spPr>
          <a:xfrm>
            <a:off x="1563225" y="2311225"/>
            <a:ext cx="48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0" y="0"/>
            <a:ext cx="7055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319525" y="1967225"/>
            <a:ext cx="18243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09" name="Google Shape;109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 rotWithShape="1">
          <a:blip r:embed="rId2">
            <a:alphaModFix/>
          </a:blip>
          <a:srcRect b="8061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5" name="Google Shape;11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 b="20760" l="0" r="7192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2">
  <p:cSld name="BIG_NUMBER_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 rotWithShape="1">
          <a:blip r:embed="rId2">
            <a:alphaModFix/>
          </a:blip>
          <a:srcRect b="8061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>
            <p:ph hasCustomPrompt="1" type="title"/>
          </p:nvPr>
        </p:nvSpPr>
        <p:spPr>
          <a:xfrm>
            <a:off x="311700" y="1295300"/>
            <a:ext cx="2693700" cy="89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0"/>
          <p:cNvSpPr txBox="1"/>
          <p:nvPr>
            <p:ph hasCustomPrompt="1" idx="2" type="title"/>
          </p:nvPr>
        </p:nvSpPr>
        <p:spPr>
          <a:xfrm>
            <a:off x="3005400" y="1295300"/>
            <a:ext cx="2693700" cy="89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20"/>
          <p:cNvSpPr txBox="1"/>
          <p:nvPr>
            <p:ph hasCustomPrompt="1" idx="3" type="title"/>
          </p:nvPr>
        </p:nvSpPr>
        <p:spPr>
          <a:xfrm>
            <a:off x="5813275" y="1295300"/>
            <a:ext cx="2693700" cy="89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095FF"/>
              </a:buClr>
              <a:buSzPts val="7200"/>
              <a:buNone/>
              <a:defRPr sz="7200">
                <a:solidFill>
                  <a:srgbClr val="B095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6" name="Google Shape;126;p20"/>
          <p:cNvSpPr txBox="1"/>
          <p:nvPr>
            <p:ph hasCustomPrompt="1" idx="4" type="title"/>
          </p:nvPr>
        </p:nvSpPr>
        <p:spPr>
          <a:xfrm>
            <a:off x="311700" y="2995500"/>
            <a:ext cx="2693700" cy="89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7" name="Google Shape;127;p20"/>
          <p:cNvSpPr txBox="1"/>
          <p:nvPr>
            <p:ph hasCustomPrompt="1" idx="5" type="title"/>
          </p:nvPr>
        </p:nvSpPr>
        <p:spPr>
          <a:xfrm>
            <a:off x="3005400" y="2995500"/>
            <a:ext cx="2693700" cy="89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8" name="Google Shape;128;p20"/>
          <p:cNvSpPr txBox="1"/>
          <p:nvPr>
            <p:ph hasCustomPrompt="1" idx="6" type="title"/>
          </p:nvPr>
        </p:nvSpPr>
        <p:spPr>
          <a:xfrm>
            <a:off x="5813275" y="2995500"/>
            <a:ext cx="2693700" cy="89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095FF"/>
              </a:buClr>
              <a:buSzPts val="7200"/>
              <a:buNone/>
              <a:defRPr sz="7200">
                <a:solidFill>
                  <a:srgbClr val="B095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311700" y="2028600"/>
            <a:ext cx="21699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0" name="Google Shape;130;p20"/>
          <p:cNvSpPr txBox="1"/>
          <p:nvPr>
            <p:ph idx="7" type="body"/>
          </p:nvPr>
        </p:nvSpPr>
        <p:spPr>
          <a:xfrm>
            <a:off x="3005400" y="2028600"/>
            <a:ext cx="21699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1" name="Google Shape;131;p20"/>
          <p:cNvSpPr txBox="1"/>
          <p:nvPr>
            <p:ph idx="8" type="body"/>
          </p:nvPr>
        </p:nvSpPr>
        <p:spPr>
          <a:xfrm>
            <a:off x="5699100" y="2028600"/>
            <a:ext cx="21699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2" name="Google Shape;132;p20"/>
          <p:cNvSpPr txBox="1"/>
          <p:nvPr>
            <p:ph idx="9" type="body"/>
          </p:nvPr>
        </p:nvSpPr>
        <p:spPr>
          <a:xfrm>
            <a:off x="311700" y="3823225"/>
            <a:ext cx="21699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3" name="Google Shape;133;p20"/>
          <p:cNvSpPr txBox="1"/>
          <p:nvPr>
            <p:ph idx="13" type="body"/>
          </p:nvPr>
        </p:nvSpPr>
        <p:spPr>
          <a:xfrm>
            <a:off x="3005400" y="3823225"/>
            <a:ext cx="21699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4" name="Google Shape;134;p20"/>
          <p:cNvSpPr txBox="1"/>
          <p:nvPr>
            <p:ph idx="14" type="body"/>
          </p:nvPr>
        </p:nvSpPr>
        <p:spPr>
          <a:xfrm>
            <a:off x="5699100" y="3823225"/>
            <a:ext cx="21699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5" name="Google Shape;135;p20"/>
          <p:cNvSpPr txBox="1"/>
          <p:nvPr>
            <p:ph idx="15" type="title"/>
          </p:nvPr>
        </p:nvSpPr>
        <p:spPr>
          <a:xfrm>
            <a:off x="311700" y="220975"/>
            <a:ext cx="55017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1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IG_NUMBER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IG_NUMBER_1_4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2"/>
          <p:cNvPicPr preferRelativeResize="0"/>
          <p:nvPr/>
        </p:nvPicPr>
        <p:blipFill rotWithShape="1">
          <a:blip r:embed="rId2">
            <a:alphaModFix/>
          </a:blip>
          <a:srcRect b="8061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/>
          <p:nvPr/>
        </p:nvSpPr>
        <p:spPr>
          <a:xfrm>
            <a:off x="251400" y="237525"/>
            <a:ext cx="8641200" cy="1760400"/>
          </a:xfrm>
          <a:prstGeom prst="roundRect">
            <a:avLst>
              <a:gd fmla="val 10209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2514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2"/>
          <p:cNvSpPr/>
          <p:nvPr/>
        </p:nvSpPr>
        <p:spPr>
          <a:xfrm>
            <a:off x="3216750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2"/>
          <p:cNvSpPr/>
          <p:nvPr/>
        </p:nvSpPr>
        <p:spPr>
          <a:xfrm>
            <a:off x="61366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5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2"/>
          <p:cNvSpPr txBox="1"/>
          <p:nvPr>
            <p:ph hasCustomPrompt="1" type="title"/>
          </p:nvPr>
        </p:nvSpPr>
        <p:spPr>
          <a:xfrm>
            <a:off x="3267475" y="2530400"/>
            <a:ext cx="2659800" cy="79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3267475" y="3390075"/>
            <a:ext cx="26598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6" name="Google Shape;146;p22"/>
          <p:cNvSpPr txBox="1"/>
          <p:nvPr>
            <p:ph hasCustomPrompt="1" idx="2" type="title"/>
          </p:nvPr>
        </p:nvSpPr>
        <p:spPr>
          <a:xfrm>
            <a:off x="6182025" y="2530400"/>
            <a:ext cx="2659800" cy="79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" name="Google Shape;147;p22"/>
          <p:cNvSpPr txBox="1"/>
          <p:nvPr>
            <p:ph idx="3" type="body"/>
          </p:nvPr>
        </p:nvSpPr>
        <p:spPr>
          <a:xfrm>
            <a:off x="6182025" y="3390075"/>
            <a:ext cx="26598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8" name="Google Shape;148;p22"/>
          <p:cNvSpPr txBox="1"/>
          <p:nvPr>
            <p:ph hasCustomPrompt="1" idx="4" type="title"/>
          </p:nvPr>
        </p:nvSpPr>
        <p:spPr>
          <a:xfrm>
            <a:off x="251400" y="2530400"/>
            <a:ext cx="2659800" cy="79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9" name="Google Shape;149;p22"/>
          <p:cNvSpPr txBox="1"/>
          <p:nvPr>
            <p:ph idx="5" type="body"/>
          </p:nvPr>
        </p:nvSpPr>
        <p:spPr>
          <a:xfrm>
            <a:off x="251400" y="3390075"/>
            <a:ext cx="26598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0" name="Google Shape;150;p22"/>
          <p:cNvSpPr txBox="1"/>
          <p:nvPr>
            <p:ph idx="6" type="title"/>
          </p:nvPr>
        </p:nvSpPr>
        <p:spPr>
          <a:xfrm>
            <a:off x="0" y="673025"/>
            <a:ext cx="9144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-Blank">
  <p:cSld name="BIG_NUMBER_1_3"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6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" name="Google Shape;154;p24"/>
          <p:cNvSpPr/>
          <p:nvPr/>
        </p:nvSpPr>
        <p:spPr>
          <a:xfrm>
            <a:off x="480763" y="1417293"/>
            <a:ext cx="2614200" cy="1218600"/>
          </a:xfrm>
          <a:prstGeom prst="roundRect">
            <a:avLst>
              <a:gd fmla="val 13383" name="adj"/>
            </a:avLst>
          </a:prstGeom>
          <a:solidFill>
            <a:srgbClr val="E2DB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4"/>
          <p:cNvSpPr/>
          <p:nvPr/>
        </p:nvSpPr>
        <p:spPr>
          <a:xfrm>
            <a:off x="3214663" y="1417293"/>
            <a:ext cx="2614200" cy="1218600"/>
          </a:xfrm>
          <a:prstGeom prst="roundRect">
            <a:avLst>
              <a:gd fmla="val 12247" name="adj"/>
            </a:avLst>
          </a:prstGeom>
          <a:solidFill>
            <a:srgbClr val="FCCB6C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4"/>
          <p:cNvSpPr/>
          <p:nvPr/>
        </p:nvSpPr>
        <p:spPr>
          <a:xfrm>
            <a:off x="5948563" y="1417293"/>
            <a:ext cx="2614200" cy="1218600"/>
          </a:xfrm>
          <a:prstGeom prst="roundRect">
            <a:avLst>
              <a:gd fmla="val 11110" name="adj"/>
            </a:avLst>
          </a:prstGeom>
          <a:solidFill>
            <a:schemeClr val="accent5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7" name="Google Shape;157;p24"/>
          <p:cNvCxnSpPr/>
          <p:nvPr/>
        </p:nvCxnSpPr>
        <p:spPr>
          <a:xfrm rot="10800000">
            <a:off x="495438" y="2902032"/>
            <a:ext cx="8167800" cy="0"/>
          </a:xfrm>
          <a:prstGeom prst="straightConnector1">
            <a:avLst/>
          </a:prstGeom>
          <a:noFill/>
          <a:ln cap="flat" cmpd="sng" w="9525">
            <a:solidFill>
              <a:srgbClr val="C5CED6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58" name="Google Shape;158;p24"/>
          <p:cNvSpPr txBox="1"/>
          <p:nvPr>
            <p:ph hasCustomPrompt="1" type="title"/>
          </p:nvPr>
        </p:nvSpPr>
        <p:spPr>
          <a:xfrm>
            <a:off x="548600" y="1837163"/>
            <a:ext cx="1374900" cy="79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00"/>
              <a:buNone/>
              <a:defRPr b="1" sz="47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9" name="Google Shape;159;p24"/>
          <p:cNvSpPr txBox="1"/>
          <p:nvPr>
            <p:ph hasCustomPrompt="1" idx="2" type="title"/>
          </p:nvPr>
        </p:nvSpPr>
        <p:spPr>
          <a:xfrm>
            <a:off x="3315650" y="1837163"/>
            <a:ext cx="1374900" cy="79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b="1" sz="4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0" name="Google Shape;160;p24"/>
          <p:cNvSpPr txBox="1"/>
          <p:nvPr>
            <p:ph idx="3" type="title"/>
          </p:nvPr>
        </p:nvSpPr>
        <p:spPr>
          <a:xfrm>
            <a:off x="0" y="21900"/>
            <a:ext cx="9144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1" name="Google Shape;161;p24"/>
          <p:cNvSpPr txBox="1"/>
          <p:nvPr>
            <p:ph hasCustomPrompt="1" idx="4" type="title"/>
          </p:nvPr>
        </p:nvSpPr>
        <p:spPr>
          <a:xfrm>
            <a:off x="6082700" y="1837163"/>
            <a:ext cx="1374900" cy="79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None/>
              <a:defRPr b="1" sz="47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2" name="Google Shape;162;p24"/>
          <p:cNvSpPr txBox="1"/>
          <p:nvPr>
            <p:ph idx="1" type="subTitle"/>
          </p:nvPr>
        </p:nvSpPr>
        <p:spPr>
          <a:xfrm>
            <a:off x="623400" y="1552975"/>
            <a:ext cx="2394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1" sz="9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3" name="Google Shape;163;p24"/>
          <p:cNvSpPr txBox="1"/>
          <p:nvPr>
            <p:ph idx="5" type="subTitle"/>
          </p:nvPr>
        </p:nvSpPr>
        <p:spPr>
          <a:xfrm>
            <a:off x="3285988" y="1552975"/>
            <a:ext cx="2394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4" name="Google Shape;164;p24"/>
          <p:cNvSpPr txBox="1"/>
          <p:nvPr>
            <p:ph idx="6" type="subTitle"/>
          </p:nvPr>
        </p:nvSpPr>
        <p:spPr>
          <a:xfrm>
            <a:off x="6025538" y="1552975"/>
            <a:ext cx="2394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5" name="Google Shape;165;p24"/>
          <p:cNvSpPr txBox="1"/>
          <p:nvPr>
            <p:ph idx="7" type="body"/>
          </p:nvPr>
        </p:nvSpPr>
        <p:spPr>
          <a:xfrm>
            <a:off x="495450" y="3167375"/>
            <a:ext cx="80673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166" name="Google Shape;166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y the numbers (titled)">
  <p:cSld name="BIG_NUMBER_1_2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1082375" y="1143225"/>
            <a:ext cx="3280800" cy="1529400"/>
          </a:xfrm>
          <a:prstGeom prst="roundRect">
            <a:avLst>
              <a:gd fmla="val 10764" name="adj"/>
            </a:avLst>
          </a:prstGeom>
          <a:solidFill>
            <a:schemeClr val="accent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C4FFF"/>
              </a:solidFill>
            </a:endParaRPr>
          </a:p>
        </p:txBody>
      </p:sp>
      <p:sp>
        <p:nvSpPr>
          <p:cNvPr id="170" name="Google Shape;170;p25"/>
          <p:cNvSpPr/>
          <p:nvPr/>
        </p:nvSpPr>
        <p:spPr>
          <a:xfrm>
            <a:off x="4780850" y="1143225"/>
            <a:ext cx="3280800" cy="1529400"/>
          </a:xfrm>
          <a:prstGeom prst="roundRect">
            <a:avLst>
              <a:gd fmla="val 11424" name="adj"/>
            </a:avLst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EF9F0"/>
              </a:solidFill>
            </a:endParaRPr>
          </a:p>
        </p:txBody>
      </p:sp>
      <p:sp>
        <p:nvSpPr>
          <p:cNvPr id="171" name="Google Shape;171;p25"/>
          <p:cNvSpPr/>
          <p:nvPr/>
        </p:nvSpPr>
        <p:spPr>
          <a:xfrm>
            <a:off x="1082375" y="2903075"/>
            <a:ext cx="3280800" cy="1529400"/>
          </a:xfrm>
          <a:prstGeom prst="roundRect">
            <a:avLst>
              <a:gd fmla="val 7063" name="adj"/>
            </a:avLst>
          </a:prstGeom>
          <a:solidFill>
            <a:schemeClr val="accent5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5"/>
          <p:cNvSpPr/>
          <p:nvPr/>
        </p:nvSpPr>
        <p:spPr>
          <a:xfrm>
            <a:off x="4780850" y="2903075"/>
            <a:ext cx="3280800" cy="1529400"/>
          </a:xfrm>
          <a:prstGeom prst="roundRect">
            <a:avLst>
              <a:gd fmla="val 6797" name="adj"/>
            </a:avLst>
          </a:prstGeom>
          <a:solidFill>
            <a:srgbClr val="F7C565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5"/>
          <p:cNvSpPr txBox="1"/>
          <p:nvPr>
            <p:ph hasCustomPrompt="1" type="title"/>
          </p:nvPr>
        </p:nvSpPr>
        <p:spPr>
          <a:xfrm>
            <a:off x="1082350" y="2903075"/>
            <a:ext cx="3280800" cy="79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4" name="Google Shape;174;p25"/>
          <p:cNvSpPr txBox="1"/>
          <p:nvPr>
            <p:ph hasCustomPrompt="1" idx="2" type="title"/>
          </p:nvPr>
        </p:nvSpPr>
        <p:spPr>
          <a:xfrm>
            <a:off x="4780850" y="1143225"/>
            <a:ext cx="3280800" cy="79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5" name="Google Shape;175;p25"/>
          <p:cNvSpPr txBox="1"/>
          <p:nvPr>
            <p:ph hasCustomPrompt="1" idx="3" type="title"/>
          </p:nvPr>
        </p:nvSpPr>
        <p:spPr>
          <a:xfrm>
            <a:off x="5097125" y="3060150"/>
            <a:ext cx="2964600" cy="64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6" name="Google Shape;176;p25"/>
          <p:cNvSpPr txBox="1"/>
          <p:nvPr>
            <p:ph idx="1" type="body"/>
          </p:nvPr>
        </p:nvSpPr>
        <p:spPr>
          <a:xfrm>
            <a:off x="4780850" y="2002900"/>
            <a:ext cx="32808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7" name="Google Shape;177;p25"/>
          <p:cNvSpPr txBox="1"/>
          <p:nvPr>
            <p:ph idx="4" type="body"/>
          </p:nvPr>
        </p:nvSpPr>
        <p:spPr>
          <a:xfrm>
            <a:off x="1082325" y="3762750"/>
            <a:ext cx="32808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8" name="Google Shape;178;p25"/>
          <p:cNvSpPr txBox="1"/>
          <p:nvPr>
            <p:ph idx="5" type="body"/>
          </p:nvPr>
        </p:nvSpPr>
        <p:spPr>
          <a:xfrm>
            <a:off x="4780850" y="3762750"/>
            <a:ext cx="32808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9" name="Google Shape;179;p25"/>
          <p:cNvSpPr txBox="1"/>
          <p:nvPr>
            <p:ph hasCustomPrompt="1" idx="6" type="title"/>
          </p:nvPr>
        </p:nvSpPr>
        <p:spPr>
          <a:xfrm>
            <a:off x="1420125" y="1143225"/>
            <a:ext cx="2605200" cy="79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0" name="Google Shape;180;p25"/>
          <p:cNvSpPr txBox="1"/>
          <p:nvPr>
            <p:ph idx="7" type="body"/>
          </p:nvPr>
        </p:nvSpPr>
        <p:spPr>
          <a:xfrm>
            <a:off x="1082375" y="2002900"/>
            <a:ext cx="32808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1" name="Google Shape;181;p25"/>
          <p:cNvSpPr/>
          <p:nvPr/>
        </p:nvSpPr>
        <p:spPr>
          <a:xfrm>
            <a:off x="1082375" y="237525"/>
            <a:ext cx="6979200" cy="642300"/>
          </a:xfrm>
          <a:prstGeom prst="roundRect">
            <a:avLst>
              <a:gd fmla="val 10209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5"/>
          <p:cNvSpPr txBox="1"/>
          <p:nvPr>
            <p:ph idx="8" type="title"/>
          </p:nvPr>
        </p:nvSpPr>
        <p:spPr>
          <a:xfrm>
            <a:off x="0" y="557547"/>
            <a:ext cx="9144000" cy="27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pic>
        <p:nvPicPr>
          <p:cNvPr id="183" name="Google Shape;18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od to great">
  <p:cSld name="CUSTOM_5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/>
          <p:nvPr/>
        </p:nvSpPr>
        <p:spPr>
          <a:xfrm>
            <a:off x="173850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5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C4FFF"/>
              </a:solidFill>
            </a:endParaRPr>
          </a:p>
        </p:txBody>
      </p:sp>
      <p:sp>
        <p:nvSpPr>
          <p:cNvPr id="186" name="Google Shape;186;p26"/>
          <p:cNvSpPr txBox="1"/>
          <p:nvPr>
            <p:ph type="title"/>
          </p:nvPr>
        </p:nvSpPr>
        <p:spPr>
          <a:xfrm>
            <a:off x="204675" y="201125"/>
            <a:ext cx="862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7" name="Google Shape;187;p26"/>
          <p:cNvSpPr/>
          <p:nvPr/>
        </p:nvSpPr>
        <p:spPr>
          <a:xfrm>
            <a:off x="2425675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C4FFF"/>
              </a:solidFill>
            </a:endParaRPr>
          </a:p>
        </p:txBody>
      </p:sp>
      <p:sp>
        <p:nvSpPr>
          <p:cNvPr id="188" name="Google Shape;188;p26"/>
          <p:cNvSpPr txBox="1"/>
          <p:nvPr>
            <p:ph hasCustomPrompt="1" idx="2" type="title"/>
          </p:nvPr>
        </p:nvSpPr>
        <p:spPr>
          <a:xfrm>
            <a:off x="204675" y="1320500"/>
            <a:ext cx="19971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9" name="Google Shape;189;p26"/>
          <p:cNvSpPr/>
          <p:nvPr/>
        </p:nvSpPr>
        <p:spPr>
          <a:xfrm>
            <a:off x="4670400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C4FFF"/>
              </a:solidFill>
            </a:endParaRPr>
          </a:p>
        </p:txBody>
      </p:sp>
      <p:sp>
        <p:nvSpPr>
          <p:cNvPr id="190" name="Google Shape;190;p26"/>
          <p:cNvSpPr txBox="1"/>
          <p:nvPr>
            <p:ph hasCustomPrompt="1" idx="3" type="title"/>
          </p:nvPr>
        </p:nvSpPr>
        <p:spPr>
          <a:xfrm>
            <a:off x="2418375" y="1320500"/>
            <a:ext cx="20280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1" name="Google Shape;191;p26"/>
          <p:cNvSpPr/>
          <p:nvPr/>
        </p:nvSpPr>
        <p:spPr>
          <a:xfrm>
            <a:off x="6915125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C4FFF"/>
              </a:solidFill>
            </a:endParaRPr>
          </a:p>
        </p:txBody>
      </p:sp>
      <p:sp>
        <p:nvSpPr>
          <p:cNvPr id="192" name="Google Shape;192;p26"/>
          <p:cNvSpPr txBox="1"/>
          <p:nvPr>
            <p:ph hasCustomPrompt="1" idx="4" type="title"/>
          </p:nvPr>
        </p:nvSpPr>
        <p:spPr>
          <a:xfrm>
            <a:off x="4670275" y="1320500"/>
            <a:ext cx="20280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3" name="Google Shape;193;p26"/>
          <p:cNvSpPr txBox="1"/>
          <p:nvPr>
            <p:ph hasCustomPrompt="1" idx="5" type="title"/>
          </p:nvPr>
        </p:nvSpPr>
        <p:spPr>
          <a:xfrm>
            <a:off x="6915125" y="1320500"/>
            <a:ext cx="20280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194" name="Google Shape;19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ing Logo">
  <p:cSld name="CUSTOM_4">
    <p:bg>
      <p:bgPr>
        <a:solidFill>
          <a:schemeClr val="accen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7725" y="3967975"/>
            <a:ext cx="7716275" cy="117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Logo">
  <p:cSld name="CAPTION_ONLY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2 1">
  <p:cSld name="Clean_1_1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9"/>
          <p:cNvPicPr preferRelativeResize="0"/>
          <p:nvPr/>
        </p:nvPicPr>
        <p:blipFill rotWithShape="1">
          <a:blip r:embed="rId2">
            <a:alphaModFix/>
          </a:blip>
          <a:srcRect b="8061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9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9"/>
          <p:cNvSpPr txBox="1"/>
          <p:nvPr>
            <p:ph idx="12" type="sldNum"/>
          </p:nvPr>
        </p:nvSpPr>
        <p:spPr>
          <a:xfrm>
            <a:off x="8424309" y="465333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2" name="Google Shape;20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2591725" cy="31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708">
          <p15:clr>
            <a:srgbClr val="FA7B17"/>
          </p15:clr>
        </p15:guide>
        <p15:guide id="2" pos="5151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n">
  <p:cSld name="Clean_2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/>
          <p:nvPr>
            <p:ph idx="12" type="sldNum"/>
          </p:nvPr>
        </p:nvSpPr>
        <p:spPr>
          <a:xfrm>
            <a:off x="8424309" y="465333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ndscape slide 1 1">
  <p:cSld name="CUSTOM_1_1_1_1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 b="7826" l="88048" r="0" t="9350"/>
          <a:stretch/>
        </p:blipFill>
        <p:spPr>
          <a:xfrm>
            <a:off x="7933800" y="-100"/>
            <a:ext cx="12101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/>
          <p:nvPr/>
        </p:nvSpPr>
        <p:spPr>
          <a:xfrm>
            <a:off x="0" y="-100"/>
            <a:ext cx="7933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type="ctrTitle"/>
          </p:nvPr>
        </p:nvSpPr>
        <p:spPr>
          <a:xfrm>
            <a:off x="197500" y="1512500"/>
            <a:ext cx="6851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3">
            <a:alphaModFix/>
          </a:blip>
          <a:srcRect b="20760" l="0" r="7192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225" y="711150"/>
            <a:ext cx="2599624" cy="3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>
            <p:ph idx="2" type="ctrTitle"/>
          </p:nvPr>
        </p:nvSpPr>
        <p:spPr>
          <a:xfrm>
            <a:off x="197500" y="3763400"/>
            <a:ext cx="6152700" cy="5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ndscape slide 1">
  <p:cSld name="CUSTOM_1_1_1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 b="8061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/>
          <p:nvPr/>
        </p:nvSpPr>
        <p:spPr>
          <a:xfrm>
            <a:off x="0" y="0"/>
            <a:ext cx="7933800" cy="5143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 txBox="1"/>
          <p:nvPr>
            <p:ph type="ctrTitle"/>
          </p:nvPr>
        </p:nvSpPr>
        <p:spPr>
          <a:xfrm>
            <a:off x="197500" y="1650225"/>
            <a:ext cx="44649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3">
            <a:alphaModFix/>
          </a:blip>
          <a:srcRect b="20760" l="0" r="7192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 Content">
  <p:cSld name="Title and Bullet Content_2">
    <p:bg>
      <p:bgPr>
        <a:solidFill>
          <a:schemeClr val="accen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0" y="2278625"/>
            <a:ext cx="9158700" cy="286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1474850" y="2416925"/>
            <a:ext cx="6032100" cy="25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>
                <a:solidFill>
                  <a:schemeClr val="accen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accen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chemeClr val="accent1"/>
                </a:solidFill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○"/>
              <a:defRPr>
                <a:solidFill>
                  <a:schemeClr val="accent1"/>
                </a:solidFill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type="title"/>
          </p:nvPr>
        </p:nvSpPr>
        <p:spPr>
          <a:xfrm>
            <a:off x="1828800" y="589950"/>
            <a:ext cx="5501100" cy="7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32" name="Google Shape;3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TLE_AND_BODY_2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247500" y="2020725"/>
            <a:ext cx="1550400" cy="1533600"/>
          </a:xfrm>
          <a:prstGeom prst="rect">
            <a:avLst/>
          </a:prstGeom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3" name="Google Shape;43;p8"/>
          <p:cNvCxnSpPr/>
          <p:nvPr/>
        </p:nvCxnSpPr>
        <p:spPr>
          <a:xfrm flipH="1" rot="10800000">
            <a:off x="10925" y="1462875"/>
            <a:ext cx="9094800" cy="3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Google Shape;44;p8"/>
          <p:cNvSpPr txBox="1"/>
          <p:nvPr>
            <p:ph idx="2" type="body"/>
          </p:nvPr>
        </p:nvSpPr>
        <p:spPr>
          <a:xfrm>
            <a:off x="1980552" y="2020725"/>
            <a:ext cx="1550400" cy="1533600"/>
          </a:xfrm>
          <a:prstGeom prst="rect">
            <a:avLst/>
          </a:prstGeom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45" name="Google Shape;45;p8"/>
          <p:cNvSpPr txBox="1"/>
          <p:nvPr>
            <p:ph idx="3" type="body"/>
          </p:nvPr>
        </p:nvSpPr>
        <p:spPr>
          <a:xfrm>
            <a:off x="3796807" y="2020725"/>
            <a:ext cx="1550400" cy="1533600"/>
          </a:xfrm>
          <a:prstGeom prst="rect">
            <a:avLst/>
          </a:prstGeom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46" name="Google Shape;46;p8"/>
          <p:cNvSpPr txBox="1"/>
          <p:nvPr>
            <p:ph idx="4" type="body"/>
          </p:nvPr>
        </p:nvSpPr>
        <p:spPr>
          <a:xfrm>
            <a:off x="5613074" y="2020725"/>
            <a:ext cx="1550400" cy="1533600"/>
          </a:xfrm>
          <a:prstGeom prst="rect">
            <a:avLst/>
          </a:prstGeom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47" name="Google Shape;47;p8"/>
          <p:cNvSpPr txBox="1"/>
          <p:nvPr>
            <p:ph idx="5" type="body"/>
          </p:nvPr>
        </p:nvSpPr>
        <p:spPr>
          <a:xfrm>
            <a:off x="7346126" y="2020725"/>
            <a:ext cx="1550400" cy="1533600"/>
          </a:xfrm>
          <a:prstGeom prst="rect">
            <a:avLst/>
          </a:prstGeom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pic>
        <p:nvPicPr>
          <p:cNvPr id="48" name="Google Shape;4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" type="body"/>
          </p:nvPr>
        </p:nvSpPr>
        <p:spPr>
          <a:xfrm>
            <a:off x="311700" y="15979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5" name="Google Shape;5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0" name="Google Shape;60;p1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Char char="■"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4.jpg"/><Relationship Id="rId5" Type="http://schemas.openxmlformats.org/officeDocument/2006/relationships/image" Target="../media/image2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Relationship Id="rId4" Type="http://schemas.openxmlformats.org/officeDocument/2006/relationships/image" Target="../media/image18.png"/><Relationship Id="rId5" Type="http://schemas.openxmlformats.org/officeDocument/2006/relationships/image" Target="../media/image9.png"/><Relationship Id="rId6" Type="http://schemas.openxmlformats.org/officeDocument/2006/relationships/image" Target="../media/image25.png"/><Relationship Id="rId7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25.png"/><Relationship Id="rId7" Type="http://schemas.openxmlformats.org/officeDocument/2006/relationships/image" Target="../media/image3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25.png"/><Relationship Id="rId7" Type="http://schemas.openxmlformats.org/officeDocument/2006/relationships/image" Target="../media/image3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6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20.png"/><Relationship Id="rId7" Type="http://schemas.openxmlformats.org/officeDocument/2006/relationships/image" Target="../media/image13.png"/><Relationship Id="rId8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/>
        </p:nvSpPr>
        <p:spPr>
          <a:xfrm>
            <a:off x="307450" y="1154588"/>
            <a:ext cx="8619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1" name="Google Shape;211;p31"/>
          <p:cNvSpPr txBox="1"/>
          <p:nvPr/>
        </p:nvSpPr>
        <p:spPr>
          <a:xfrm>
            <a:off x="216650" y="3527213"/>
            <a:ext cx="579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Bill Rausch,</a:t>
            </a:r>
            <a:r>
              <a:rPr lang="en" sz="1800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 Bright Point   </a:t>
            </a:r>
            <a:endParaRPr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2" name="Google Shape;212;p31"/>
          <p:cNvSpPr txBox="1"/>
          <p:nvPr>
            <p:ph type="ctrTitle"/>
          </p:nvPr>
        </p:nvSpPr>
        <p:spPr>
          <a:xfrm>
            <a:off x="197500" y="1512500"/>
            <a:ext cx="7769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Supercharge your integrations: Boomi tips and tricks for Planful administrators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375" y="1790851"/>
            <a:ext cx="8520602" cy="286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Transformations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0"/>
          <p:cNvSpPr txBox="1"/>
          <p:nvPr>
            <p:ph idx="2" type="title"/>
          </p:nvPr>
        </p:nvSpPr>
        <p:spPr>
          <a:xfrm>
            <a:off x="311700" y="1017725"/>
            <a:ext cx="85206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3314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Mapping source columns to target columns</a:t>
            </a:r>
            <a:endParaRPr/>
          </a:p>
          <a:p>
            <a:pPr indent="-3314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Ref</a:t>
            </a:r>
            <a:r>
              <a:rPr lang="en"/>
              <a:t>ormatting</a:t>
            </a:r>
            <a:r>
              <a:rPr lang="en"/>
              <a:t> dates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78350"/>
            <a:ext cx="8839203" cy="251040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Translation Table</a:t>
            </a:r>
            <a:endParaRPr/>
          </a:p>
        </p:txBody>
      </p:sp>
      <p:sp>
        <p:nvSpPr>
          <p:cNvPr id="294" name="Google Shape;294;p41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 reference table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375" y="727400"/>
            <a:ext cx="8121574" cy="396957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Typical Boomi Process Flow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3"/>
          <p:cNvSpPr/>
          <p:nvPr/>
        </p:nvSpPr>
        <p:spPr>
          <a:xfrm>
            <a:off x="251400" y="237525"/>
            <a:ext cx="8641200" cy="1760400"/>
          </a:xfrm>
          <a:prstGeom prst="roundRect">
            <a:avLst>
              <a:gd fmla="val 10209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3"/>
          <p:cNvSpPr/>
          <p:nvPr/>
        </p:nvSpPr>
        <p:spPr>
          <a:xfrm>
            <a:off x="2514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3"/>
          <p:cNvSpPr/>
          <p:nvPr/>
        </p:nvSpPr>
        <p:spPr>
          <a:xfrm>
            <a:off x="3216750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3"/>
          <p:cNvSpPr/>
          <p:nvPr/>
        </p:nvSpPr>
        <p:spPr>
          <a:xfrm>
            <a:off x="61366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5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43"/>
          <p:cNvSpPr txBox="1"/>
          <p:nvPr/>
        </p:nvSpPr>
        <p:spPr>
          <a:xfrm>
            <a:off x="3000400" y="399000"/>
            <a:ext cx="281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Source of Challenges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0" name="Google Shape;310;p43"/>
          <p:cNvSpPr txBox="1"/>
          <p:nvPr/>
        </p:nvSpPr>
        <p:spPr>
          <a:xfrm>
            <a:off x="1348200" y="824175"/>
            <a:ext cx="644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Three</a:t>
            </a:r>
            <a:r>
              <a:rPr b="1" lang="en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Types of Issues with Boomi</a:t>
            </a:r>
            <a:endParaRPr b="1"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1" name="Google Shape;311;p43"/>
          <p:cNvSpPr txBox="1"/>
          <p:nvPr>
            <p:ph idx="4294967295" type="title"/>
          </p:nvPr>
        </p:nvSpPr>
        <p:spPr>
          <a:xfrm>
            <a:off x="6283550" y="2649900"/>
            <a:ext cx="2416800" cy="17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20"/>
              <a:t>Data </a:t>
            </a:r>
            <a:br>
              <a:rPr b="1" lang="en" sz="3020"/>
            </a:br>
            <a:r>
              <a:rPr b="1" lang="en" sz="3020"/>
              <a:t>Issues</a:t>
            </a:r>
            <a:endParaRPr b="1" sz="3020"/>
          </a:p>
        </p:txBody>
      </p:sp>
      <p:sp>
        <p:nvSpPr>
          <p:cNvPr id="312" name="Google Shape;312;p43"/>
          <p:cNvSpPr txBox="1"/>
          <p:nvPr>
            <p:ph idx="4294967295" type="title"/>
          </p:nvPr>
        </p:nvSpPr>
        <p:spPr>
          <a:xfrm>
            <a:off x="3340925" y="2684850"/>
            <a:ext cx="2416800" cy="16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3020">
                <a:solidFill>
                  <a:schemeClr val="lt1"/>
                </a:solidFill>
              </a:rPr>
              <a:t>Timing Conflicts</a:t>
            </a:r>
            <a:endParaRPr b="1" sz="2820">
              <a:solidFill>
                <a:schemeClr val="lt1"/>
              </a:solidFill>
            </a:endParaRPr>
          </a:p>
        </p:txBody>
      </p:sp>
      <p:sp>
        <p:nvSpPr>
          <p:cNvPr id="313" name="Google Shape;313;p43"/>
          <p:cNvSpPr txBox="1"/>
          <p:nvPr>
            <p:ph idx="4294967295" type="title"/>
          </p:nvPr>
        </p:nvSpPr>
        <p:spPr>
          <a:xfrm>
            <a:off x="398300" y="2684850"/>
            <a:ext cx="2416800" cy="18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720"/>
              <a:t>System “Contract”</a:t>
            </a:r>
            <a:endParaRPr b="1" sz="27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720"/>
              <a:t>Changes</a:t>
            </a:r>
            <a:endParaRPr b="1" i="1" sz="182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“Contract” Changes</a:t>
            </a:r>
            <a:endParaRPr/>
          </a:p>
        </p:txBody>
      </p:sp>
      <p:sp>
        <p:nvSpPr>
          <p:cNvPr id="319" name="Google Shape;319;p44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	s</a:t>
            </a:r>
            <a:endParaRPr/>
          </a:p>
        </p:txBody>
      </p:sp>
      <p:sp>
        <p:nvSpPr>
          <p:cNvPr id="320" name="Google Shape;320;p44"/>
          <p:cNvSpPr txBox="1"/>
          <p:nvPr>
            <p:ph idx="4294967295" type="body"/>
          </p:nvPr>
        </p:nvSpPr>
        <p:spPr>
          <a:xfrm>
            <a:off x="311700" y="1590425"/>
            <a:ext cx="8520600" cy="29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6757" lvl="0" marL="457200" rtl="0" algn="l">
              <a:spcBef>
                <a:spcPts val="0"/>
              </a:spcBef>
              <a:spcAft>
                <a:spcPts val="0"/>
              </a:spcAft>
              <a:buSzPts val="2176"/>
              <a:buChar char="●"/>
            </a:pPr>
            <a:r>
              <a:rPr lang="en" sz="2175"/>
              <a:t>Source / Target System Changes</a:t>
            </a:r>
            <a:endParaRPr sz="2175"/>
          </a:p>
          <a:p>
            <a:pPr indent="-347707" lvl="1" marL="914400" rtl="0" algn="l">
              <a:spcBef>
                <a:spcPts val="1000"/>
              </a:spcBef>
              <a:spcAft>
                <a:spcPts val="0"/>
              </a:spcAft>
              <a:buSzPts val="1876"/>
              <a:buChar char="○"/>
            </a:pPr>
            <a:r>
              <a:rPr lang="en" sz="1875"/>
              <a:t>APIs are sunset </a:t>
            </a:r>
            <a:r>
              <a:rPr lang="en" sz="1875"/>
              <a:t>(2016 NetSuite sunset APIs)</a:t>
            </a:r>
            <a:endParaRPr sz="1875"/>
          </a:p>
          <a:p>
            <a:pPr indent="-347707" lvl="1" marL="914400" rtl="0" algn="l">
              <a:spcBef>
                <a:spcPts val="1000"/>
              </a:spcBef>
              <a:spcAft>
                <a:spcPts val="0"/>
              </a:spcAft>
              <a:buSzPts val="1876"/>
              <a:buChar char="○"/>
            </a:pPr>
            <a:r>
              <a:rPr lang="en" sz="1875"/>
              <a:t>Underlying Database Changes</a:t>
            </a:r>
            <a:endParaRPr sz="1875"/>
          </a:p>
          <a:p>
            <a:pPr indent="-366757" lvl="0" marL="457200" rtl="0" algn="l">
              <a:spcBef>
                <a:spcPts val="1000"/>
              </a:spcBef>
              <a:spcAft>
                <a:spcPts val="0"/>
              </a:spcAft>
              <a:buSzPts val="2176"/>
              <a:buChar char="●"/>
            </a:pPr>
            <a:r>
              <a:rPr lang="en" sz="2175"/>
              <a:t>Data </a:t>
            </a:r>
            <a:r>
              <a:rPr lang="en" sz="2175"/>
              <a:t>Permission changes in Source System (</a:t>
            </a:r>
            <a:r>
              <a:rPr lang="en" sz="2175"/>
              <a:t>overzealous</a:t>
            </a:r>
            <a:r>
              <a:rPr lang="en" sz="2175"/>
              <a:t> admin)</a:t>
            </a:r>
            <a:endParaRPr sz="2175"/>
          </a:p>
          <a:p>
            <a:pPr indent="-366757" lvl="0" marL="457200" rtl="0" algn="l">
              <a:spcBef>
                <a:spcPts val="1000"/>
              </a:spcBef>
              <a:spcAft>
                <a:spcPts val="1000"/>
              </a:spcAft>
              <a:buSzPts val="2176"/>
              <a:buChar char="●"/>
            </a:pPr>
            <a:r>
              <a:rPr lang="en" sz="2175"/>
              <a:t>Certificate / Password Expiration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“Contract” Changes</a:t>
            </a:r>
            <a:endParaRPr/>
          </a:p>
        </p:txBody>
      </p:sp>
      <p:sp>
        <p:nvSpPr>
          <p:cNvPr id="326" name="Google Shape;326;p45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	s</a:t>
            </a:r>
            <a:endParaRPr/>
          </a:p>
        </p:txBody>
      </p:sp>
      <p:sp>
        <p:nvSpPr>
          <p:cNvPr id="327" name="Google Shape;327;p45"/>
          <p:cNvSpPr txBox="1"/>
          <p:nvPr>
            <p:ph idx="4294967295" type="body"/>
          </p:nvPr>
        </p:nvSpPr>
        <p:spPr>
          <a:xfrm>
            <a:off x="311700" y="1590425"/>
            <a:ext cx="8520600" cy="29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6757" lvl="0" marL="457200" rtl="0" algn="l">
              <a:spcBef>
                <a:spcPts val="0"/>
              </a:spcBef>
              <a:spcAft>
                <a:spcPts val="0"/>
              </a:spcAft>
              <a:buSzPts val="2176"/>
              <a:buChar char="●"/>
            </a:pPr>
            <a:r>
              <a:rPr lang="en" sz="2175"/>
              <a:t>Source / Target System Changes</a:t>
            </a:r>
            <a:endParaRPr sz="2175"/>
          </a:p>
          <a:p>
            <a:pPr indent="-347707" lvl="1" marL="914400" rtl="0" algn="l">
              <a:spcBef>
                <a:spcPts val="1000"/>
              </a:spcBef>
              <a:spcAft>
                <a:spcPts val="0"/>
              </a:spcAft>
              <a:buSzPts val="1876"/>
              <a:buChar char="○"/>
            </a:pPr>
            <a:r>
              <a:rPr lang="en" sz="1875"/>
              <a:t>APIs are sunset (2016 NetSuite sunset APIs)</a:t>
            </a:r>
            <a:endParaRPr sz="1875"/>
          </a:p>
          <a:p>
            <a:pPr indent="-347707" lvl="1" marL="914400" rtl="0" algn="l">
              <a:spcBef>
                <a:spcPts val="1000"/>
              </a:spcBef>
              <a:spcAft>
                <a:spcPts val="0"/>
              </a:spcAft>
              <a:buSzPts val="1876"/>
              <a:buChar char="○"/>
            </a:pPr>
            <a:r>
              <a:rPr lang="en" sz="1875"/>
              <a:t>Underlying Database Changes </a:t>
            </a:r>
            <a:endParaRPr sz="1875"/>
          </a:p>
          <a:p>
            <a:pPr indent="-366757" lvl="0" marL="457200" rtl="0" algn="l">
              <a:spcBef>
                <a:spcPts val="1000"/>
              </a:spcBef>
              <a:spcAft>
                <a:spcPts val="0"/>
              </a:spcAft>
              <a:buSzPts val="2176"/>
              <a:buChar char="●"/>
            </a:pPr>
            <a:r>
              <a:rPr lang="en" sz="2175"/>
              <a:t>Data Permission changes in Source System (overzealous admin)</a:t>
            </a:r>
            <a:endParaRPr sz="2175"/>
          </a:p>
          <a:p>
            <a:pPr indent="-366757" lvl="0" marL="457200" rtl="0" algn="l">
              <a:spcBef>
                <a:spcPts val="1000"/>
              </a:spcBef>
              <a:spcAft>
                <a:spcPts val="1000"/>
              </a:spcAft>
              <a:buSzPts val="2176"/>
              <a:buChar char="●"/>
            </a:pPr>
            <a:r>
              <a:rPr lang="en" sz="2175"/>
              <a:t>Certificate / Password Expiration</a:t>
            </a:r>
            <a:endParaRPr b="1"/>
          </a:p>
        </p:txBody>
      </p:sp>
      <p:sp>
        <p:nvSpPr>
          <p:cNvPr id="328" name="Google Shape;328;p45"/>
          <p:cNvSpPr txBox="1"/>
          <p:nvPr/>
        </p:nvSpPr>
        <p:spPr>
          <a:xfrm rot="-786">
            <a:off x="1154324" y="1647601"/>
            <a:ext cx="6560700" cy="2401200"/>
          </a:xfrm>
          <a:prstGeom prst="rect">
            <a:avLst/>
          </a:prstGeom>
          <a:solidFill>
            <a:srgbClr val="E2DB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DM Sans"/>
                <a:ea typeface="DM Sans"/>
                <a:cs typeface="DM Sans"/>
                <a:sym typeface="DM Sans"/>
              </a:rPr>
              <a:t>Solution: Keep up with  release notes &amp; stay in touch with system administrators </a:t>
            </a:r>
            <a:endParaRPr b="1" sz="36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Timing Conflicts</a:t>
            </a:r>
            <a:endParaRPr/>
          </a:p>
        </p:txBody>
      </p:sp>
      <p:sp>
        <p:nvSpPr>
          <p:cNvPr id="334" name="Google Shape;334;p46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</p:txBody>
      </p:sp>
      <p:sp>
        <p:nvSpPr>
          <p:cNvPr id="335" name="Google Shape;335;p46"/>
          <p:cNvSpPr txBox="1"/>
          <p:nvPr>
            <p:ph idx="4294967295" type="body"/>
          </p:nvPr>
        </p:nvSpPr>
        <p:spPr>
          <a:xfrm>
            <a:off x="311700" y="1590425"/>
            <a:ext cx="8520600" cy="29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6757" lvl="0" marL="457200" rtl="0" algn="l">
              <a:spcBef>
                <a:spcPts val="0"/>
              </a:spcBef>
              <a:spcAft>
                <a:spcPts val="1000"/>
              </a:spcAft>
              <a:buSzPts val="2176"/>
              <a:buChar char="●"/>
            </a:pPr>
            <a:r>
              <a:rPr lang="en" sz="2175"/>
              <a:t>Other Processes / Extracts or Network Issues cause extract routine to time-out</a:t>
            </a:r>
            <a:endParaRPr sz="2175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Timing Conflicts</a:t>
            </a:r>
            <a:endParaRPr/>
          </a:p>
        </p:txBody>
      </p:sp>
      <p:sp>
        <p:nvSpPr>
          <p:cNvPr id="341" name="Google Shape;341;p47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</p:txBody>
      </p:sp>
      <p:sp>
        <p:nvSpPr>
          <p:cNvPr id="342" name="Google Shape;342;p47"/>
          <p:cNvSpPr txBox="1"/>
          <p:nvPr>
            <p:ph idx="4294967295" type="body"/>
          </p:nvPr>
        </p:nvSpPr>
        <p:spPr>
          <a:xfrm>
            <a:off x="311700" y="1590425"/>
            <a:ext cx="8520600" cy="29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6757" lvl="0" marL="457200" rtl="0" algn="l">
              <a:spcBef>
                <a:spcPts val="0"/>
              </a:spcBef>
              <a:spcAft>
                <a:spcPts val="1000"/>
              </a:spcAft>
              <a:buSzPts val="2176"/>
              <a:buChar char="●"/>
            </a:pPr>
            <a:r>
              <a:rPr lang="en" sz="2175"/>
              <a:t>Other Processes / Extracts or Network Issues cause extract routine to time-out</a:t>
            </a:r>
            <a:endParaRPr sz="2175"/>
          </a:p>
        </p:txBody>
      </p:sp>
      <p:sp>
        <p:nvSpPr>
          <p:cNvPr id="343" name="Google Shape;343;p47"/>
          <p:cNvSpPr txBox="1"/>
          <p:nvPr/>
        </p:nvSpPr>
        <p:spPr>
          <a:xfrm rot="-786">
            <a:off x="1154324" y="1647601"/>
            <a:ext cx="6560700" cy="1293000"/>
          </a:xfrm>
          <a:prstGeom prst="rect">
            <a:avLst/>
          </a:prstGeom>
          <a:solidFill>
            <a:srgbClr val="E2DB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DM Sans"/>
                <a:ea typeface="DM Sans"/>
                <a:cs typeface="DM Sans"/>
                <a:sym typeface="DM Sans"/>
              </a:rPr>
              <a:t>Solution: Stay in touch with system administrators </a:t>
            </a:r>
            <a:endParaRPr b="1" sz="36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Issues</a:t>
            </a:r>
            <a:endParaRPr/>
          </a:p>
        </p:txBody>
      </p:sp>
      <p:sp>
        <p:nvSpPr>
          <p:cNvPr id="349" name="Google Shape;349;p48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	</a:t>
            </a:r>
            <a:endParaRPr/>
          </a:p>
        </p:txBody>
      </p:sp>
      <p:sp>
        <p:nvSpPr>
          <p:cNvPr id="350" name="Google Shape;350;p48"/>
          <p:cNvSpPr txBox="1"/>
          <p:nvPr>
            <p:ph idx="4294967295" type="body"/>
          </p:nvPr>
        </p:nvSpPr>
        <p:spPr>
          <a:xfrm>
            <a:off x="311700" y="1590425"/>
            <a:ext cx="8520600" cy="29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6757" lvl="0" marL="457200" rtl="0" algn="l">
              <a:spcBef>
                <a:spcPts val="0"/>
              </a:spcBef>
              <a:spcAft>
                <a:spcPts val="0"/>
              </a:spcAft>
              <a:buSzPts val="2176"/>
              <a:buChar char="●"/>
            </a:pPr>
            <a:r>
              <a:rPr lang="en" sz="2175"/>
              <a:t>Unaccounted Special Characters </a:t>
            </a:r>
            <a:br>
              <a:rPr lang="en" sz="2175"/>
            </a:br>
            <a:r>
              <a:rPr i="1" lang="en" sz="1775"/>
              <a:t>(ex. Comma in description field or strange keyboard characters causing timeout)</a:t>
            </a:r>
            <a:endParaRPr i="1" sz="1775"/>
          </a:p>
          <a:p>
            <a:pPr indent="-366757" lvl="0" marL="457200" rtl="0" algn="l">
              <a:spcBef>
                <a:spcPts val="1000"/>
              </a:spcBef>
              <a:spcAft>
                <a:spcPts val="0"/>
              </a:spcAft>
              <a:buSzPts val="2176"/>
              <a:buChar char="●"/>
            </a:pPr>
            <a:r>
              <a:rPr lang="en" sz="2175"/>
              <a:t>Missing Values </a:t>
            </a:r>
            <a:br>
              <a:rPr lang="en" sz="2175"/>
            </a:br>
            <a:r>
              <a:rPr i="1" lang="en" sz="1775"/>
              <a:t>(new transaction type not being picked up or a new transaction type that shouldn’t be picked up)</a:t>
            </a:r>
            <a:endParaRPr i="1" sz="1775"/>
          </a:p>
          <a:p>
            <a:pPr indent="-366757" lvl="0" marL="457200" rtl="0" algn="l">
              <a:spcBef>
                <a:spcPts val="1000"/>
              </a:spcBef>
              <a:spcAft>
                <a:spcPts val="1000"/>
              </a:spcAft>
              <a:buSzPts val="2176"/>
              <a:buChar char="●"/>
            </a:pPr>
            <a:r>
              <a:rPr lang="en" sz="2175"/>
              <a:t>Unmapped Meta-Data </a:t>
            </a:r>
            <a:br>
              <a:rPr lang="en" sz="2175"/>
            </a:br>
            <a:r>
              <a:rPr i="1" lang="en" sz="1775"/>
              <a:t>(legal entity, department, project, SKU)</a:t>
            </a:r>
            <a:endParaRPr i="1" sz="1775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Issues</a:t>
            </a:r>
            <a:endParaRPr/>
          </a:p>
        </p:txBody>
      </p:sp>
      <p:sp>
        <p:nvSpPr>
          <p:cNvPr id="356" name="Google Shape;356;p49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	</a:t>
            </a:r>
            <a:endParaRPr/>
          </a:p>
        </p:txBody>
      </p:sp>
      <p:sp>
        <p:nvSpPr>
          <p:cNvPr id="357" name="Google Shape;357;p49"/>
          <p:cNvSpPr txBox="1"/>
          <p:nvPr>
            <p:ph idx="4294967295" type="body"/>
          </p:nvPr>
        </p:nvSpPr>
        <p:spPr>
          <a:xfrm>
            <a:off x="311700" y="1590425"/>
            <a:ext cx="8520600" cy="29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6757" lvl="0" marL="457200" rtl="0" algn="l">
              <a:spcBef>
                <a:spcPts val="0"/>
              </a:spcBef>
              <a:spcAft>
                <a:spcPts val="0"/>
              </a:spcAft>
              <a:buSzPts val="2176"/>
              <a:buChar char="●"/>
            </a:pPr>
            <a:r>
              <a:rPr lang="en" sz="2175"/>
              <a:t>Unaccounted Special Characters </a:t>
            </a:r>
            <a:br>
              <a:rPr lang="en" sz="2175"/>
            </a:br>
            <a:r>
              <a:rPr i="1" lang="en" sz="1775"/>
              <a:t>(ex. Comma in description field or strange keyboard characters causing timeout)</a:t>
            </a:r>
            <a:endParaRPr i="1" sz="1775"/>
          </a:p>
          <a:p>
            <a:pPr indent="-366757" lvl="0" marL="457200" rtl="0" algn="l">
              <a:spcBef>
                <a:spcPts val="1000"/>
              </a:spcBef>
              <a:spcAft>
                <a:spcPts val="0"/>
              </a:spcAft>
              <a:buSzPts val="2176"/>
              <a:buChar char="●"/>
            </a:pPr>
            <a:r>
              <a:rPr lang="en" sz="2175"/>
              <a:t>Missing Values </a:t>
            </a:r>
            <a:br>
              <a:rPr lang="en" sz="2175"/>
            </a:br>
            <a:r>
              <a:rPr i="1" lang="en" sz="1775"/>
              <a:t>(new transaction type not being picked up or a new transaction type that shouldn’t be picked up)</a:t>
            </a:r>
            <a:endParaRPr i="1" sz="1775"/>
          </a:p>
          <a:p>
            <a:pPr indent="-366757" lvl="0" marL="457200" rtl="0" algn="l">
              <a:spcBef>
                <a:spcPts val="1000"/>
              </a:spcBef>
              <a:spcAft>
                <a:spcPts val="1000"/>
              </a:spcAft>
              <a:buSzPts val="2176"/>
              <a:buChar char="●"/>
            </a:pPr>
            <a:r>
              <a:rPr lang="en" sz="2175"/>
              <a:t>Unmapped Meta-Data </a:t>
            </a:r>
            <a:br>
              <a:rPr lang="en" sz="2175"/>
            </a:br>
            <a:r>
              <a:rPr i="1" lang="en" sz="1775"/>
              <a:t>(legal entity, department, project, SKU)</a:t>
            </a:r>
            <a:endParaRPr i="1" sz="1775"/>
          </a:p>
        </p:txBody>
      </p:sp>
      <p:sp>
        <p:nvSpPr>
          <p:cNvPr id="358" name="Google Shape;358;p49"/>
          <p:cNvSpPr txBox="1"/>
          <p:nvPr/>
        </p:nvSpPr>
        <p:spPr>
          <a:xfrm rot="-786">
            <a:off x="1291650" y="1591174"/>
            <a:ext cx="6560700" cy="2401200"/>
          </a:xfrm>
          <a:prstGeom prst="rect">
            <a:avLst/>
          </a:prstGeom>
          <a:solidFill>
            <a:srgbClr val="E2DB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DM Sans"/>
                <a:ea typeface="DM Sans"/>
                <a:cs typeface="DM Sans"/>
                <a:sym typeface="DM Sans"/>
              </a:rPr>
              <a:t>Solution: Administrating Out All Use Cases.. But maybe we can provide some self service…</a:t>
            </a:r>
            <a:endParaRPr b="1" sz="36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/>
        </p:nvSpPr>
        <p:spPr>
          <a:xfrm>
            <a:off x="2854000" y="1593775"/>
            <a:ext cx="4195800" cy="9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Bill Rausch</a:t>
            </a:r>
            <a:endParaRPr sz="2400">
              <a:solidFill>
                <a:srgbClr val="FFFCF8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Managing Director</a:t>
            </a:r>
            <a:endParaRPr sz="2000">
              <a:solidFill>
                <a:srgbClr val="FFFCF8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18" name="Google Shape;21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2852" y="4822606"/>
            <a:ext cx="1001052" cy="152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08750"/>
            <a:ext cx="2526001" cy="252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4000" y="2639525"/>
            <a:ext cx="4621327" cy="6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0"/>
          <p:cNvSpPr txBox="1"/>
          <p:nvPr>
            <p:ph type="title"/>
          </p:nvPr>
        </p:nvSpPr>
        <p:spPr>
          <a:xfrm>
            <a:off x="2973900" y="951750"/>
            <a:ext cx="553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How can we </a:t>
            </a:r>
            <a:r>
              <a:rPr b="1" lang="en" sz="4800"/>
              <a:t>expose the data </a:t>
            </a:r>
            <a:r>
              <a:rPr lang="en" sz="4800"/>
              <a:t>in</a:t>
            </a:r>
            <a:r>
              <a:rPr lang="en" sz="4800"/>
              <a:t> Boomi?</a:t>
            </a:r>
            <a:endParaRPr sz="4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51"/>
          <p:cNvGrpSpPr/>
          <p:nvPr/>
        </p:nvGrpSpPr>
        <p:grpSpPr>
          <a:xfrm>
            <a:off x="4733400" y="2261940"/>
            <a:ext cx="1830375" cy="779738"/>
            <a:chOff x="3673825" y="2068973"/>
            <a:chExt cx="1830375" cy="779738"/>
          </a:xfrm>
        </p:grpSpPr>
        <p:sp>
          <p:nvSpPr>
            <p:cNvPr id="369" name="Google Shape;369;p51"/>
            <p:cNvSpPr/>
            <p:nvPr/>
          </p:nvSpPr>
          <p:spPr>
            <a:xfrm>
              <a:off x="3673863" y="2080392"/>
              <a:ext cx="1830300" cy="7569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0" name="Google Shape;370;p5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73825" y="2068973"/>
              <a:ext cx="1830375" cy="7797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1" name="Google Shape;371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Visualize Pre &amp; Post Transformed Data</a:t>
            </a:r>
            <a:endParaRPr/>
          </a:p>
        </p:txBody>
      </p:sp>
      <p:grpSp>
        <p:nvGrpSpPr>
          <p:cNvPr id="372" name="Google Shape;372;p51"/>
          <p:cNvGrpSpPr/>
          <p:nvPr/>
        </p:nvGrpSpPr>
        <p:grpSpPr>
          <a:xfrm>
            <a:off x="7111480" y="3359953"/>
            <a:ext cx="1871669" cy="1225193"/>
            <a:chOff x="6734078" y="2599945"/>
            <a:chExt cx="2308422" cy="1492500"/>
          </a:xfrm>
        </p:grpSpPr>
        <p:sp>
          <p:nvSpPr>
            <p:cNvPr id="373" name="Google Shape;373;p51"/>
            <p:cNvSpPr/>
            <p:nvPr/>
          </p:nvSpPr>
          <p:spPr>
            <a:xfrm>
              <a:off x="7164550" y="2599945"/>
              <a:ext cx="1447500" cy="14925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4" name="Google Shape;374;p5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34078" y="2657696"/>
              <a:ext cx="2308422" cy="1211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5" name="Google Shape;375;p51"/>
          <p:cNvSpPr/>
          <p:nvPr/>
        </p:nvSpPr>
        <p:spPr>
          <a:xfrm>
            <a:off x="2679075" y="3368965"/>
            <a:ext cx="1173633" cy="1225193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51"/>
          <p:cNvSpPr/>
          <p:nvPr/>
        </p:nvSpPr>
        <p:spPr>
          <a:xfrm>
            <a:off x="4391600" y="3359950"/>
            <a:ext cx="2514000" cy="12879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7" name="Google Shape;377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4581" y="4200712"/>
            <a:ext cx="1108035" cy="35387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1"/>
          <p:cNvSpPr/>
          <p:nvPr/>
        </p:nvSpPr>
        <p:spPr>
          <a:xfrm>
            <a:off x="3812797" y="3744412"/>
            <a:ext cx="642000" cy="456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2DB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1</a:t>
            </a:r>
            <a:endParaRPr b="1" sz="1200"/>
          </a:p>
        </p:txBody>
      </p:sp>
      <p:grpSp>
        <p:nvGrpSpPr>
          <p:cNvPr id="379" name="Google Shape;379;p51"/>
          <p:cNvGrpSpPr/>
          <p:nvPr/>
        </p:nvGrpSpPr>
        <p:grpSpPr>
          <a:xfrm>
            <a:off x="4733400" y="1186637"/>
            <a:ext cx="1830381" cy="757034"/>
            <a:chOff x="3161650" y="332775"/>
            <a:chExt cx="2257500" cy="922200"/>
          </a:xfrm>
        </p:grpSpPr>
        <p:sp>
          <p:nvSpPr>
            <p:cNvPr id="380" name="Google Shape;380;p51"/>
            <p:cNvSpPr/>
            <p:nvPr/>
          </p:nvSpPr>
          <p:spPr>
            <a:xfrm>
              <a:off x="3161650" y="332775"/>
              <a:ext cx="2257500" cy="9222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81" name="Google Shape;381;p5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661225" y="507421"/>
              <a:ext cx="1202976" cy="572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2" name="Google Shape;382;p51"/>
          <p:cNvSpPr/>
          <p:nvPr/>
        </p:nvSpPr>
        <p:spPr>
          <a:xfrm>
            <a:off x="6871490" y="3744412"/>
            <a:ext cx="642000" cy="456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2DB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5</a:t>
            </a:r>
            <a:endParaRPr b="1" sz="1200"/>
          </a:p>
        </p:txBody>
      </p:sp>
      <p:sp>
        <p:nvSpPr>
          <p:cNvPr id="383" name="Google Shape;383;p51"/>
          <p:cNvSpPr/>
          <p:nvPr/>
        </p:nvSpPr>
        <p:spPr>
          <a:xfrm>
            <a:off x="4778650" y="2999163"/>
            <a:ext cx="420900" cy="532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E2DB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2</a:t>
            </a:r>
            <a:endParaRPr b="1" sz="1200"/>
          </a:p>
        </p:txBody>
      </p:sp>
      <p:sp>
        <p:nvSpPr>
          <p:cNvPr id="384" name="Google Shape;384;p51"/>
          <p:cNvSpPr/>
          <p:nvPr/>
        </p:nvSpPr>
        <p:spPr>
          <a:xfrm>
            <a:off x="6023663" y="2999175"/>
            <a:ext cx="420900" cy="532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E2DB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4</a:t>
            </a:r>
            <a:endParaRPr b="1" sz="1200"/>
          </a:p>
        </p:txBody>
      </p:sp>
      <p:sp>
        <p:nvSpPr>
          <p:cNvPr id="385" name="Google Shape;385;p51"/>
          <p:cNvSpPr/>
          <p:nvPr/>
        </p:nvSpPr>
        <p:spPr>
          <a:xfrm>
            <a:off x="4837550" y="3714388"/>
            <a:ext cx="1622100" cy="456300"/>
          </a:xfrm>
          <a:prstGeom prst="roundRect">
            <a:avLst>
              <a:gd fmla="val 16667" name="adj"/>
            </a:avLst>
          </a:prstGeom>
          <a:solidFill>
            <a:srgbClr val="E2DB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3</a:t>
            </a:r>
            <a:r>
              <a:rPr lang="en"/>
              <a:t> </a:t>
            </a:r>
            <a:r>
              <a:rPr lang="en" sz="1200"/>
              <a:t>(transform)</a:t>
            </a:r>
            <a:endParaRPr sz="1200"/>
          </a:p>
        </p:txBody>
      </p:sp>
      <p:sp>
        <p:nvSpPr>
          <p:cNvPr id="386" name="Google Shape;386;p51"/>
          <p:cNvSpPr/>
          <p:nvPr/>
        </p:nvSpPr>
        <p:spPr>
          <a:xfrm>
            <a:off x="5477600" y="1810725"/>
            <a:ext cx="342000" cy="5727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E2DB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7" name="Google Shape;387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60732" y="3676148"/>
            <a:ext cx="810303" cy="53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1"/>
          <p:cNvSpPr txBox="1"/>
          <p:nvPr/>
        </p:nvSpPr>
        <p:spPr>
          <a:xfrm>
            <a:off x="311700" y="1177088"/>
            <a:ext cx="4143000" cy="18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905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rabicPeriod"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Extract from ERP / General Ledger (Intacct)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0500" lvl="0" marL="228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rabicPeriod"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Load the extracted data to Data Warehouse (Google BigQuery)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0500" lvl="0" marL="228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rabicPeriod"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Transform from ERP format to Planful format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0500" lvl="0" marL="228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AutoNum type="arabicPeriod"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Load the transformed data to the Data Warehouse (Google BigQuery)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0500" lvl="0" marL="22860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200"/>
              <a:buFont typeface="DM Sans"/>
              <a:buAutoNum type="arabicPeriod"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Load the transformed data to Planful 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Utilize Google Sheets to see the pre and post transformed data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9" name="Google Shape;389;p51"/>
          <p:cNvSpPr txBox="1"/>
          <p:nvPr/>
        </p:nvSpPr>
        <p:spPr>
          <a:xfrm>
            <a:off x="311700" y="3175759"/>
            <a:ext cx="2140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400"/>
              </a:spcAft>
              <a:buNone/>
            </a:pPr>
            <a:r>
              <a:rPr i="1"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Leverage Google Sheets to </a:t>
            </a:r>
            <a:r>
              <a:rPr i="1"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visualize the pre- and post- transformed data</a:t>
            </a:r>
            <a:endParaRPr i="1"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67275"/>
            <a:ext cx="8839204" cy="3681563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Boomi Process Flow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67275"/>
            <a:ext cx="8839204" cy="3681563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Boomi Process Flow</a:t>
            </a:r>
            <a:endParaRPr/>
          </a:p>
        </p:txBody>
      </p:sp>
      <p:pic>
        <p:nvPicPr>
          <p:cNvPr id="402" name="Google Shape;402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474000"/>
            <a:ext cx="4943201" cy="3014674"/>
          </a:xfrm>
          <a:prstGeom prst="rect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940000" dist="29527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4436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4678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4678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4678563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57"/>
          <p:cNvSpPr txBox="1"/>
          <p:nvPr/>
        </p:nvSpPr>
        <p:spPr>
          <a:xfrm rot="-736492">
            <a:off x="721881" y="2022176"/>
            <a:ext cx="7451960" cy="1292843"/>
          </a:xfrm>
          <a:prstGeom prst="rect">
            <a:avLst/>
          </a:prstGeom>
          <a:solidFill>
            <a:srgbClr val="FFFFFF">
              <a:alpha val="8824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DM Sans"/>
                <a:ea typeface="DM Sans"/>
                <a:cs typeface="DM Sans"/>
                <a:sym typeface="DM Sans"/>
              </a:rPr>
              <a:t>Geoff (customer of ours): </a:t>
            </a:r>
            <a:br>
              <a:rPr b="1" lang="en" sz="3600">
                <a:latin typeface="DM Sans"/>
                <a:ea typeface="DM Sans"/>
                <a:cs typeface="DM Sans"/>
                <a:sym typeface="DM Sans"/>
              </a:rPr>
            </a:br>
            <a:r>
              <a:rPr b="1" lang="en" sz="3600">
                <a:latin typeface="DM Sans"/>
                <a:ea typeface="DM Sans"/>
                <a:cs typeface="DM Sans"/>
                <a:sym typeface="DM Sans"/>
              </a:rPr>
              <a:t>THIS WILL SAVE ME $200+/hr!</a:t>
            </a:r>
            <a:endParaRPr b="1" sz="36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8"/>
          <p:cNvSpPr txBox="1"/>
          <p:nvPr>
            <p:ph type="title"/>
          </p:nvPr>
        </p:nvSpPr>
        <p:spPr>
          <a:xfrm>
            <a:off x="311700" y="445025"/>
            <a:ext cx="739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Manager Requirements</a:t>
            </a:r>
            <a:endParaRPr/>
          </a:p>
        </p:txBody>
      </p:sp>
      <p:sp>
        <p:nvSpPr>
          <p:cNvPr id="429" name="Google Shape;429;p58"/>
          <p:cNvSpPr txBox="1"/>
          <p:nvPr>
            <p:ph idx="4294967295" type="body"/>
          </p:nvPr>
        </p:nvSpPr>
        <p:spPr>
          <a:xfrm>
            <a:off x="311700" y="1698625"/>
            <a:ext cx="8520600" cy="28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-33528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Google BigQuery </a:t>
            </a:r>
            <a:endParaRPr sz="2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000"/>
              <a:t>very low cost &lt;$10 per month; key is the first terabyte of data is free</a:t>
            </a:r>
            <a:endParaRPr sz="2000"/>
          </a:p>
          <a:p>
            <a:pPr indent="-33528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An</a:t>
            </a:r>
            <a:r>
              <a:rPr lang="en" sz="2400"/>
              <a:t> Additional Boomi Licenses</a:t>
            </a:r>
            <a:endParaRPr sz="2400"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000"/>
              <a:t>Google BigQuery </a:t>
            </a:r>
            <a:endParaRPr sz="2000"/>
          </a:p>
          <a:p>
            <a:pPr indent="-33528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Boomi Developer </a:t>
            </a:r>
            <a:endParaRPr sz="2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000"/>
              <a:t>4+ hours or so, depending on experience </a:t>
            </a:r>
            <a:endParaRPr sz="20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000"/>
              <a:t>Plan for data retention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2000"/>
              <a:t>We used BigQuery because of the Google Sheets Data Connection Option to visualize the data. If you’ve got platforms for that (ex. Microsoft AzureDB and PowerBI) you can use those instead.</a:t>
            </a:r>
            <a:endParaRPr i="1" sz="2000"/>
          </a:p>
        </p:txBody>
      </p:sp>
      <p:sp>
        <p:nvSpPr>
          <p:cNvPr id="430" name="Google Shape;430;p58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need to make this work?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take this idea to the next level!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88">
                <a:solidFill>
                  <a:schemeClr val="accent1"/>
                </a:solidFill>
              </a:rPr>
              <a:t>Establish data quality metrics over the data and run </a:t>
            </a:r>
            <a:r>
              <a:rPr b="1" lang="en" sz="3688">
                <a:solidFill>
                  <a:schemeClr val="accent1"/>
                </a:solidFill>
              </a:rPr>
              <a:t>trend analysis </a:t>
            </a:r>
            <a:r>
              <a:rPr lang="en" sz="3688">
                <a:solidFill>
                  <a:schemeClr val="accent1"/>
                </a:solidFill>
              </a:rPr>
              <a:t>to ensure your not missing </a:t>
            </a:r>
            <a:r>
              <a:rPr lang="en" sz="3688">
                <a:solidFill>
                  <a:schemeClr val="accent1"/>
                </a:solidFill>
              </a:rPr>
              <a:t>anomalies</a:t>
            </a:r>
            <a:r>
              <a:rPr lang="en" sz="3688">
                <a:solidFill>
                  <a:schemeClr val="accent1"/>
                </a:solidFill>
              </a:rPr>
              <a:t>.</a:t>
            </a:r>
            <a:endParaRPr sz="3688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Bright Point History</a:t>
            </a:r>
            <a:endParaRPr/>
          </a:p>
        </p:txBody>
      </p:sp>
      <p:sp>
        <p:nvSpPr>
          <p:cNvPr id="226" name="Google Shape;226;p33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 year Partnership and 400+ clients</a:t>
            </a:r>
            <a:endParaRPr/>
          </a:p>
        </p:txBody>
      </p:sp>
      <p:pic>
        <p:nvPicPr>
          <p:cNvPr id="227" name="Google Shape;22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42825"/>
            <a:ext cx="8719055" cy="324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050" y="124450"/>
            <a:ext cx="768190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1"/>
          <p:cNvSpPr txBox="1"/>
          <p:nvPr>
            <p:ph type="ctrTitle"/>
          </p:nvPr>
        </p:nvSpPr>
        <p:spPr>
          <a:xfrm>
            <a:off x="455675" y="1625250"/>
            <a:ext cx="6884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300"/>
              <a:t>So far, we’ve helped with troubleshooting, but what about eliminating those meta-data errors?</a:t>
            </a:r>
            <a:endParaRPr sz="43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Problem: </a:t>
            </a:r>
            <a:r>
              <a:rPr lang="en"/>
              <a:t>Messy Meta-Data</a:t>
            </a:r>
            <a:endParaRPr/>
          </a:p>
        </p:txBody>
      </p:sp>
      <p:sp>
        <p:nvSpPr>
          <p:cNvPr id="451" name="Google Shape;451;p62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Client, Vendor, Product lists</a:t>
            </a:r>
            <a:endParaRPr/>
          </a:p>
        </p:txBody>
      </p:sp>
      <p:pic>
        <p:nvPicPr>
          <p:cNvPr id="452" name="Google Shape;45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700" y="1537449"/>
            <a:ext cx="3660386" cy="2799076"/>
          </a:xfrm>
          <a:prstGeom prst="rect">
            <a:avLst/>
          </a:prstGeom>
          <a:noFill/>
          <a:ln cap="flat" cmpd="sng" w="19050">
            <a:solidFill>
              <a:srgbClr val="C5CED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53" name="Google Shape;453;p62"/>
          <p:cNvSpPr txBox="1"/>
          <p:nvPr/>
        </p:nvSpPr>
        <p:spPr>
          <a:xfrm>
            <a:off x="4557400" y="1673200"/>
            <a:ext cx="3735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Someone has to manage these translation tables. 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54" name="Google Shape;454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9732" y="2719126"/>
            <a:ext cx="951226" cy="95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Messy Source Data</a:t>
            </a:r>
            <a:endParaRPr/>
          </a:p>
        </p:txBody>
      </p:sp>
      <p:sp>
        <p:nvSpPr>
          <p:cNvPr id="460" name="Google Shape;460;p63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next load from the GL has 2 new Amazons; someone has to manually add them to the translation table</a:t>
            </a:r>
            <a:endParaRPr/>
          </a:p>
        </p:txBody>
      </p:sp>
      <p:pic>
        <p:nvPicPr>
          <p:cNvPr id="461" name="Google Shape;46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475" y="1811299"/>
            <a:ext cx="3660386" cy="2799076"/>
          </a:xfrm>
          <a:prstGeom prst="rect">
            <a:avLst/>
          </a:prstGeom>
          <a:noFill/>
          <a:ln cap="flat" cmpd="sng" w="19050">
            <a:solidFill>
              <a:srgbClr val="C5CED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62" name="Google Shape;462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7588" y="1811300"/>
            <a:ext cx="3660386" cy="2799076"/>
          </a:xfrm>
          <a:prstGeom prst="rect">
            <a:avLst/>
          </a:prstGeom>
          <a:noFill/>
          <a:ln cap="flat" cmpd="sng" w="19050">
            <a:solidFill>
              <a:srgbClr val="C5CED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63" name="Google Shape;463;p63"/>
          <p:cNvSpPr/>
          <p:nvPr/>
        </p:nvSpPr>
        <p:spPr>
          <a:xfrm>
            <a:off x="5193100" y="3695552"/>
            <a:ext cx="1290900" cy="518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Messy Source Data</a:t>
            </a:r>
            <a:endParaRPr/>
          </a:p>
        </p:txBody>
      </p:sp>
      <p:sp>
        <p:nvSpPr>
          <p:cNvPr id="469" name="Google Shape;469;p64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The next load from the GL has 2 new Amazons; someone has to manually add them to the translation table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0" name="Google Shape;470;p64"/>
          <p:cNvPicPr preferRelativeResize="0"/>
          <p:nvPr/>
        </p:nvPicPr>
        <p:blipFill rotWithShape="1">
          <a:blip r:embed="rId3">
            <a:alphaModFix/>
          </a:blip>
          <a:srcRect b="0" l="758" r="748" t="0"/>
          <a:stretch/>
        </p:blipFill>
        <p:spPr>
          <a:xfrm>
            <a:off x="419275" y="1811299"/>
            <a:ext cx="3660386" cy="2799076"/>
          </a:xfrm>
          <a:prstGeom prst="rect">
            <a:avLst/>
          </a:prstGeom>
          <a:noFill/>
          <a:ln cap="flat" cmpd="sng" w="19050">
            <a:solidFill>
              <a:srgbClr val="C5CED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71" name="Google Shape;471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7588" y="1811300"/>
            <a:ext cx="3660386" cy="2799076"/>
          </a:xfrm>
          <a:prstGeom prst="rect">
            <a:avLst/>
          </a:prstGeom>
          <a:noFill/>
          <a:ln cap="flat" cmpd="sng" w="19050">
            <a:solidFill>
              <a:srgbClr val="C5CED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72" name="Google Shape;472;p64"/>
          <p:cNvSpPr/>
          <p:nvPr/>
        </p:nvSpPr>
        <p:spPr>
          <a:xfrm>
            <a:off x="714000" y="3900925"/>
            <a:ext cx="2611200" cy="518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5"/>
          <p:cNvSpPr txBox="1"/>
          <p:nvPr>
            <p:ph type="title"/>
          </p:nvPr>
        </p:nvSpPr>
        <p:spPr>
          <a:xfrm>
            <a:off x="311700" y="617000"/>
            <a:ext cx="8520600" cy="361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Can we use ChatGPT to automate translation table maintenance?</a:t>
            </a:r>
            <a:endParaRPr sz="6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75173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66"/>
          <p:cNvSpPr txBox="1"/>
          <p:nvPr/>
        </p:nvSpPr>
        <p:spPr>
          <a:xfrm>
            <a:off x="7299300" y="1780425"/>
            <a:ext cx="1257900" cy="2124000"/>
          </a:xfrm>
          <a:prstGeom prst="rect">
            <a:avLst/>
          </a:prstGeom>
          <a:solidFill>
            <a:srgbClr val="FFFFFF">
              <a:alpha val="8824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These are our instructions to ChatGPT to udpate our vendor list translation table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75173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67"/>
          <p:cNvSpPr/>
          <p:nvPr/>
        </p:nvSpPr>
        <p:spPr>
          <a:xfrm>
            <a:off x="694400" y="4522500"/>
            <a:ext cx="1881300" cy="468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67"/>
          <p:cNvSpPr txBox="1"/>
          <p:nvPr/>
        </p:nvSpPr>
        <p:spPr>
          <a:xfrm>
            <a:off x="5382400" y="968750"/>
            <a:ext cx="2881500" cy="2339700"/>
          </a:xfrm>
          <a:prstGeom prst="rect">
            <a:avLst/>
          </a:prstGeom>
          <a:solidFill>
            <a:srgbClr val="FFFFFF">
              <a:alpha val="8824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The top list has our original translation table.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The second list is the unique set of values from the latest pull from our source system. 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Looks like we have two new Amazons; one with , Inc. and the other with Inc.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5285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68"/>
          <p:cNvSpPr/>
          <p:nvPr/>
        </p:nvSpPr>
        <p:spPr>
          <a:xfrm>
            <a:off x="977025" y="4062250"/>
            <a:ext cx="3924300" cy="678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68"/>
          <p:cNvSpPr txBox="1"/>
          <p:nvPr/>
        </p:nvSpPr>
        <p:spPr>
          <a:xfrm>
            <a:off x="6585300" y="1203450"/>
            <a:ext cx="1978200" cy="1262100"/>
          </a:xfrm>
          <a:prstGeom prst="rect">
            <a:avLst/>
          </a:prstGeom>
          <a:solidFill>
            <a:srgbClr val="FFFFFF">
              <a:alpha val="8824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Note how ChatGPT automatically figured out the new Amazon Inc.  should map to Amazon!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9"/>
          <p:cNvSpPr txBox="1"/>
          <p:nvPr>
            <p:ph type="title"/>
          </p:nvPr>
        </p:nvSpPr>
        <p:spPr>
          <a:xfrm>
            <a:off x="311700" y="617000"/>
            <a:ext cx="8520600" cy="361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Can we use ChatGPT with Boomi?</a:t>
            </a:r>
            <a:endParaRPr sz="6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/>
          <p:nvPr/>
        </p:nvSpPr>
        <p:spPr>
          <a:xfrm>
            <a:off x="619050" y="533225"/>
            <a:ext cx="15813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Agenda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3" name="Google Shape;233;p34"/>
          <p:cNvSpPr txBox="1"/>
          <p:nvPr/>
        </p:nvSpPr>
        <p:spPr>
          <a:xfrm>
            <a:off x="3353025" y="878100"/>
            <a:ext cx="5143500" cy="3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48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60"/>
              <a:buFont typeface="DM Sans"/>
              <a:buChar char="●"/>
            </a:pPr>
            <a:r>
              <a:rPr lang="en" sz="246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What’s Boomi Anyway?</a:t>
            </a:r>
            <a:endParaRPr sz="246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481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60"/>
              <a:buFont typeface="DM Sans"/>
              <a:buChar char="●"/>
            </a:pPr>
            <a:r>
              <a:rPr lang="en" sz="246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Expose what’s happening in Boomi</a:t>
            </a:r>
            <a:endParaRPr sz="246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481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60"/>
              <a:buFont typeface="DM Sans"/>
              <a:buChar char="●"/>
            </a:pPr>
            <a:r>
              <a:rPr lang="en" sz="246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Use ChatGPT to Fix Dirty Vendor and Client Lists </a:t>
            </a:r>
            <a:endParaRPr sz="246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70"/>
          <p:cNvGrpSpPr/>
          <p:nvPr/>
        </p:nvGrpSpPr>
        <p:grpSpPr>
          <a:xfrm>
            <a:off x="3020700" y="1461774"/>
            <a:ext cx="6122898" cy="3369343"/>
            <a:chOff x="1724025" y="676850"/>
            <a:chExt cx="7551675" cy="4104450"/>
          </a:xfrm>
        </p:grpSpPr>
        <p:grpSp>
          <p:nvGrpSpPr>
            <p:cNvPr id="508" name="Google Shape;508;p70"/>
            <p:cNvGrpSpPr/>
            <p:nvPr/>
          </p:nvGrpSpPr>
          <p:grpSpPr>
            <a:xfrm>
              <a:off x="6967278" y="2017520"/>
              <a:ext cx="2308422" cy="1492500"/>
              <a:chOff x="6734078" y="2599945"/>
              <a:chExt cx="2308422" cy="1492500"/>
            </a:xfrm>
          </p:grpSpPr>
          <p:sp>
            <p:nvSpPr>
              <p:cNvPr id="509" name="Google Shape;509;p70"/>
              <p:cNvSpPr/>
              <p:nvPr/>
            </p:nvSpPr>
            <p:spPr>
              <a:xfrm>
                <a:off x="7164550" y="2599945"/>
                <a:ext cx="1447500" cy="1492500"/>
              </a:xfrm>
              <a:prstGeom prst="rect">
                <a:avLst/>
              </a:prstGeom>
              <a:solidFill>
                <a:srgbClr val="EFEFEF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10" name="Google Shape;510;p7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734078" y="2657696"/>
                <a:ext cx="2308422" cy="12119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1" name="Google Shape;511;p70"/>
            <p:cNvGrpSpPr/>
            <p:nvPr/>
          </p:nvGrpSpPr>
          <p:grpSpPr>
            <a:xfrm>
              <a:off x="1724025" y="1706275"/>
              <a:ext cx="1447500" cy="1852925"/>
              <a:chOff x="291725" y="1436200"/>
              <a:chExt cx="1447500" cy="1852925"/>
            </a:xfrm>
          </p:grpSpPr>
          <p:sp>
            <p:nvSpPr>
              <p:cNvPr id="512" name="Google Shape;512;p70"/>
              <p:cNvSpPr/>
              <p:nvPr/>
            </p:nvSpPr>
            <p:spPr>
              <a:xfrm>
                <a:off x="291725" y="1796625"/>
                <a:ext cx="1447500" cy="1492500"/>
              </a:xfrm>
              <a:prstGeom prst="rect">
                <a:avLst/>
              </a:prstGeom>
              <a:solidFill>
                <a:srgbClr val="EFEFEF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13" name="Google Shape;513;p70"/>
              <p:cNvPicPr preferRelativeResize="0"/>
              <p:nvPr/>
            </p:nvPicPr>
            <p:blipFill rotWithShape="1">
              <a:blip r:embed="rId4">
                <a:alphaModFix/>
              </a:blip>
              <a:srcRect b="7430" l="0" r="0" t="-7430"/>
              <a:stretch/>
            </p:blipFill>
            <p:spPr>
              <a:xfrm>
                <a:off x="291725" y="1436200"/>
                <a:ext cx="1447500" cy="1447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14" name="Google Shape;514;p70"/>
            <p:cNvSpPr/>
            <p:nvPr/>
          </p:nvSpPr>
          <p:spPr>
            <a:xfrm>
              <a:off x="3739300" y="2094026"/>
              <a:ext cx="3100500" cy="13395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15" name="Google Shape;515;p7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408375" y="2451125"/>
              <a:ext cx="1762337" cy="5559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16" name="Google Shape;516;p70"/>
            <p:cNvGrpSpPr/>
            <p:nvPr/>
          </p:nvGrpSpPr>
          <p:grpSpPr>
            <a:xfrm>
              <a:off x="4160800" y="676850"/>
              <a:ext cx="2257500" cy="922200"/>
              <a:chOff x="3161650" y="332775"/>
              <a:chExt cx="2257500" cy="922200"/>
            </a:xfrm>
          </p:grpSpPr>
          <p:sp>
            <p:nvSpPr>
              <p:cNvPr id="517" name="Google Shape;517;p70"/>
              <p:cNvSpPr/>
              <p:nvPr/>
            </p:nvSpPr>
            <p:spPr>
              <a:xfrm>
                <a:off x="3161650" y="332775"/>
                <a:ext cx="2257500" cy="922200"/>
              </a:xfrm>
              <a:prstGeom prst="rect">
                <a:avLst/>
              </a:prstGeom>
              <a:solidFill>
                <a:srgbClr val="EFEFEF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18" name="Google Shape;518;p70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3661225" y="507421"/>
                <a:ext cx="1202976" cy="5729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9" name="Google Shape;519;p70"/>
            <p:cNvGrpSpPr/>
            <p:nvPr/>
          </p:nvGrpSpPr>
          <p:grpSpPr>
            <a:xfrm>
              <a:off x="4160800" y="3859100"/>
              <a:ext cx="2257500" cy="922200"/>
              <a:chOff x="3303625" y="3756600"/>
              <a:chExt cx="2257500" cy="922200"/>
            </a:xfrm>
          </p:grpSpPr>
          <p:sp>
            <p:nvSpPr>
              <p:cNvPr id="520" name="Google Shape;520;p70"/>
              <p:cNvSpPr/>
              <p:nvPr/>
            </p:nvSpPr>
            <p:spPr>
              <a:xfrm>
                <a:off x="3303625" y="3756600"/>
                <a:ext cx="2257500" cy="922200"/>
              </a:xfrm>
              <a:prstGeom prst="rect">
                <a:avLst/>
              </a:prstGeom>
              <a:solidFill>
                <a:srgbClr val="EFEFEF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21" name="Google Shape;521;p70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3375100" y="3847658"/>
                <a:ext cx="2114550" cy="74009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22" name="Google Shape;522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ChatGPT with Boomi - Our Setup</a:t>
            </a:r>
            <a:endParaRPr/>
          </a:p>
        </p:txBody>
      </p:sp>
      <p:sp>
        <p:nvSpPr>
          <p:cNvPr id="523" name="Google Shape;523;p70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Clean up vendors before it hits Planful</a:t>
            </a:r>
            <a:endParaRPr/>
          </a:p>
        </p:txBody>
      </p:sp>
      <p:sp>
        <p:nvSpPr>
          <p:cNvPr id="524" name="Google Shape;524;p70"/>
          <p:cNvSpPr txBox="1"/>
          <p:nvPr/>
        </p:nvSpPr>
        <p:spPr>
          <a:xfrm>
            <a:off x="211975" y="1550575"/>
            <a:ext cx="2904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M Sans"/>
                <a:ea typeface="DM Sans"/>
                <a:cs typeface="DM Sans"/>
                <a:sym typeface="DM Sans"/>
              </a:rPr>
              <a:t>Assumptions</a:t>
            </a:r>
            <a:endParaRPr b="1"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Transactions with Vendor from NetSuite </a:t>
            </a:r>
            <a:r>
              <a:rPr i="1" lang="en">
                <a:latin typeface="DM Sans"/>
                <a:ea typeface="DM Sans"/>
                <a:cs typeface="DM Sans"/>
                <a:sym typeface="DM Sans"/>
              </a:rPr>
              <a:t>(could be trial balance)</a:t>
            </a:r>
            <a:endParaRPr i="1"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Vendor Translation Table in Google Sheets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We want to be able to override ChatGPT results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71"/>
          <p:cNvSpPr txBox="1"/>
          <p:nvPr/>
        </p:nvSpPr>
        <p:spPr>
          <a:xfrm>
            <a:off x="211975" y="1550575"/>
            <a:ext cx="27132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8415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AutoNum type="arabicPeriod"/>
            </a:pPr>
            <a:r>
              <a:rPr lang="en"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Extract Transactions from NetSuite </a:t>
            </a:r>
            <a:endParaRPr sz="1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8415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AutoNum type="arabicPeriod"/>
            </a:pPr>
            <a:r>
              <a:rPr lang="en"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Get Unique List of Vendors from Transactions from NetSuite</a:t>
            </a:r>
            <a:endParaRPr sz="1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8415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AutoNum type="arabicPeriod"/>
            </a:pPr>
            <a:r>
              <a:rPr lang="en"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Extract Translation Table from Sheets </a:t>
            </a:r>
            <a:endParaRPr sz="1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8415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AutoNum type="arabicPeriod"/>
            </a:pPr>
            <a:r>
              <a:rPr lang="en"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Send Translation Table, New Vendor List and Instructions to ChatGPT</a:t>
            </a:r>
            <a:endParaRPr sz="1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8415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AutoNum type="arabicPeriod"/>
            </a:pPr>
            <a:r>
              <a:rPr lang="en"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Get new translation table from ChatGPT</a:t>
            </a:r>
            <a:endParaRPr sz="1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8415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AutoNum type="arabicPeriod"/>
            </a:pPr>
            <a:r>
              <a:rPr lang="en"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Load Updated Translation Table to Google Sheets</a:t>
            </a:r>
            <a:endParaRPr sz="1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8415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AutoNum type="arabicPeriod"/>
            </a:pPr>
            <a:r>
              <a:rPr lang="en"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Using updated translation table, map old vendors to new in the  Transactions from NetSuite </a:t>
            </a:r>
            <a:endParaRPr sz="1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8415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AutoNum type="arabicPeriod"/>
            </a:pPr>
            <a:r>
              <a:rPr lang="en"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Load to Planful</a:t>
            </a:r>
            <a:endParaRPr sz="1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530" name="Google Shape;530;p71"/>
          <p:cNvGrpSpPr/>
          <p:nvPr/>
        </p:nvGrpSpPr>
        <p:grpSpPr>
          <a:xfrm>
            <a:off x="7271930" y="2562330"/>
            <a:ext cx="1871669" cy="1225193"/>
            <a:chOff x="6734078" y="2599945"/>
            <a:chExt cx="2308422" cy="1492500"/>
          </a:xfrm>
        </p:grpSpPr>
        <p:sp>
          <p:nvSpPr>
            <p:cNvPr id="531" name="Google Shape;531;p71"/>
            <p:cNvSpPr/>
            <p:nvPr/>
          </p:nvSpPr>
          <p:spPr>
            <a:xfrm>
              <a:off x="7164550" y="2599945"/>
              <a:ext cx="1447500" cy="14925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32" name="Google Shape;532;p7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34078" y="2657696"/>
              <a:ext cx="2308422" cy="12119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3" name="Google Shape;533;p71"/>
          <p:cNvGrpSpPr/>
          <p:nvPr/>
        </p:nvGrpSpPr>
        <p:grpSpPr>
          <a:xfrm>
            <a:off x="3020700" y="2306829"/>
            <a:ext cx="1173633" cy="1521066"/>
            <a:chOff x="291725" y="1436200"/>
            <a:chExt cx="1447500" cy="1852925"/>
          </a:xfrm>
        </p:grpSpPr>
        <p:sp>
          <p:nvSpPr>
            <p:cNvPr id="534" name="Google Shape;534;p71"/>
            <p:cNvSpPr/>
            <p:nvPr/>
          </p:nvSpPr>
          <p:spPr>
            <a:xfrm>
              <a:off x="291725" y="1796625"/>
              <a:ext cx="1447500" cy="14925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35" name="Google Shape;535;p71"/>
            <p:cNvPicPr preferRelativeResize="0"/>
            <p:nvPr/>
          </p:nvPicPr>
          <p:blipFill rotWithShape="1">
            <a:blip r:embed="rId4">
              <a:alphaModFix/>
            </a:blip>
            <a:srcRect b="7430" l="0" r="0" t="-7430"/>
            <a:stretch/>
          </p:blipFill>
          <p:spPr>
            <a:xfrm>
              <a:off x="291725" y="1436200"/>
              <a:ext cx="1447500" cy="1447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6" name="Google Shape;536;p71"/>
          <p:cNvSpPr/>
          <p:nvPr/>
        </p:nvSpPr>
        <p:spPr>
          <a:xfrm>
            <a:off x="4654685" y="2625134"/>
            <a:ext cx="2513885" cy="1099596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7" name="Google Shape;537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7172" y="2918276"/>
            <a:ext cx="1428903" cy="456338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71"/>
          <p:cNvSpPr/>
          <p:nvPr/>
        </p:nvSpPr>
        <p:spPr>
          <a:xfrm>
            <a:off x="4097159" y="2946762"/>
            <a:ext cx="641910" cy="45633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2DB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1</a:t>
            </a:r>
            <a:endParaRPr b="1" sz="1200"/>
          </a:p>
        </p:txBody>
      </p:sp>
      <p:grpSp>
        <p:nvGrpSpPr>
          <p:cNvPr id="539" name="Google Shape;539;p71"/>
          <p:cNvGrpSpPr/>
          <p:nvPr/>
        </p:nvGrpSpPr>
        <p:grpSpPr>
          <a:xfrm>
            <a:off x="4996438" y="1461774"/>
            <a:ext cx="1830381" cy="757034"/>
            <a:chOff x="3161650" y="332775"/>
            <a:chExt cx="2257500" cy="922200"/>
          </a:xfrm>
        </p:grpSpPr>
        <p:sp>
          <p:nvSpPr>
            <p:cNvPr id="540" name="Google Shape;540;p71"/>
            <p:cNvSpPr/>
            <p:nvPr/>
          </p:nvSpPr>
          <p:spPr>
            <a:xfrm>
              <a:off x="3161650" y="332775"/>
              <a:ext cx="2257500" cy="9222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41" name="Google Shape;541;p7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661225" y="507421"/>
              <a:ext cx="1202976" cy="5729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2" name="Google Shape;542;p71"/>
          <p:cNvGrpSpPr/>
          <p:nvPr/>
        </p:nvGrpSpPr>
        <p:grpSpPr>
          <a:xfrm>
            <a:off x="4996438" y="4074083"/>
            <a:ext cx="1830381" cy="757034"/>
            <a:chOff x="3303625" y="3756600"/>
            <a:chExt cx="2257500" cy="922200"/>
          </a:xfrm>
        </p:grpSpPr>
        <p:sp>
          <p:nvSpPr>
            <p:cNvPr id="543" name="Google Shape;543;p71"/>
            <p:cNvSpPr/>
            <p:nvPr/>
          </p:nvSpPr>
          <p:spPr>
            <a:xfrm>
              <a:off x="3303625" y="3756600"/>
              <a:ext cx="2257500" cy="9222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44" name="Google Shape;544;p7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375100" y="3847658"/>
              <a:ext cx="2114550" cy="7400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5" name="Google Shape;545;p71"/>
          <p:cNvSpPr/>
          <p:nvPr/>
        </p:nvSpPr>
        <p:spPr>
          <a:xfrm>
            <a:off x="7084190" y="2946762"/>
            <a:ext cx="641910" cy="45633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2DB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8</a:t>
            </a:r>
            <a:endParaRPr b="1" sz="1200"/>
          </a:p>
        </p:txBody>
      </p:sp>
      <p:sp>
        <p:nvSpPr>
          <p:cNvPr id="546" name="Google Shape;546;p71"/>
          <p:cNvSpPr/>
          <p:nvPr/>
        </p:nvSpPr>
        <p:spPr>
          <a:xfrm>
            <a:off x="6071612" y="3626638"/>
            <a:ext cx="420900" cy="606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E2DB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5</a:t>
            </a:r>
            <a:endParaRPr b="1" sz="1200"/>
          </a:p>
        </p:txBody>
      </p:sp>
      <p:sp>
        <p:nvSpPr>
          <p:cNvPr id="547" name="Google Shape;547;p71"/>
          <p:cNvSpPr/>
          <p:nvPr/>
        </p:nvSpPr>
        <p:spPr>
          <a:xfrm>
            <a:off x="5246792" y="3626691"/>
            <a:ext cx="420900" cy="606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E2DB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4</a:t>
            </a:r>
            <a:endParaRPr b="1" sz="1200"/>
          </a:p>
        </p:txBody>
      </p:sp>
      <p:sp>
        <p:nvSpPr>
          <p:cNvPr id="548" name="Google Shape;548;p71"/>
          <p:cNvSpPr/>
          <p:nvPr/>
        </p:nvSpPr>
        <p:spPr>
          <a:xfrm>
            <a:off x="5246737" y="2167402"/>
            <a:ext cx="420900" cy="606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E2DB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3</a:t>
            </a:r>
            <a:endParaRPr b="1" sz="1200"/>
          </a:p>
        </p:txBody>
      </p:sp>
      <p:sp>
        <p:nvSpPr>
          <p:cNvPr id="549" name="Google Shape;549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ChatGPT with Boomi - Flow</a:t>
            </a:r>
            <a:endParaRPr/>
          </a:p>
        </p:txBody>
      </p:sp>
      <p:sp>
        <p:nvSpPr>
          <p:cNvPr id="550" name="Google Shape;550;p71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Clean up vendors before it hits Planful</a:t>
            </a:r>
            <a:endParaRPr/>
          </a:p>
        </p:txBody>
      </p:sp>
      <p:sp>
        <p:nvSpPr>
          <p:cNvPr id="551" name="Google Shape;551;p71"/>
          <p:cNvSpPr/>
          <p:nvPr/>
        </p:nvSpPr>
        <p:spPr>
          <a:xfrm>
            <a:off x="4743825" y="2702625"/>
            <a:ext cx="364500" cy="312300"/>
          </a:xfrm>
          <a:prstGeom prst="roundRect">
            <a:avLst>
              <a:gd fmla="val 16667" name="adj"/>
            </a:avLst>
          </a:prstGeom>
          <a:solidFill>
            <a:srgbClr val="E2DB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2</a:t>
            </a:r>
            <a:endParaRPr sz="1200"/>
          </a:p>
        </p:txBody>
      </p:sp>
      <p:sp>
        <p:nvSpPr>
          <p:cNvPr id="552" name="Google Shape;552;p71"/>
          <p:cNvSpPr/>
          <p:nvPr/>
        </p:nvSpPr>
        <p:spPr>
          <a:xfrm>
            <a:off x="6071601" y="2167338"/>
            <a:ext cx="420900" cy="606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E2DB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6</a:t>
            </a:r>
            <a:endParaRPr b="1" sz="1200"/>
          </a:p>
        </p:txBody>
      </p:sp>
      <p:sp>
        <p:nvSpPr>
          <p:cNvPr id="553" name="Google Shape;553;p71"/>
          <p:cNvSpPr/>
          <p:nvPr/>
        </p:nvSpPr>
        <p:spPr>
          <a:xfrm>
            <a:off x="6606100" y="2702625"/>
            <a:ext cx="364500" cy="312300"/>
          </a:xfrm>
          <a:prstGeom prst="roundRect">
            <a:avLst>
              <a:gd fmla="val 16667" name="adj"/>
            </a:avLst>
          </a:prstGeom>
          <a:solidFill>
            <a:srgbClr val="E2DB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7</a:t>
            </a:r>
            <a:endParaRPr sz="12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4700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4700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1575" y="152400"/>
            <a:ext cx="536337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4"/>
          <p:cNvSpPr txBox="1"/>
          <p:nvPr/>
        </p:nvSpPr>
        <p:spPr>
          <a:xfrm>
            <a:off x="430700" y="1260300"/>
            <a:ext cx="3177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This is our existing translation table.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70" name="Google Shape;570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9125" y="152400"/>
            <a:ext cx="431140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1750" y="152400"/>
            <a:ext cx="4311405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75"/>
          <p:cNvSpPr txBox="1"/>
          <p:nvPr/>
        </p:nvSpPr>
        <p:spPr>
          <a:xfrm>
            <a:off x="424450" y="916975"/>
            <a:ext cx="31773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This is the list of unique vendors from my extract from the ERP (or Salesforce or whatever).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One new Amazon and a few new Planfuls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4298753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76"/>
          <p:cNvSpPr/>
          <p:nvPr/>
        </p:nvSpPr>
        <p:spPr>
          <a:xfrm>
            <a:off x="8244600" y="413175"/>
            <a:ext cx="669900" cy="4494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76"/>
          <p:cNvSpPr txBox="1"/>
          <p:nvPr/>
        </p:nvSpPr>
        <p:spPr>
          <a:xfrm>
            <a:off x="287125" y="2627325"/>
            <a:ext cx="2540700" cy="1723800"/>
          </a:xfrm>
          <a:prstGeom prst="rect">
            <a:avLst/>
          </a:prstGeom>
          <a:solidFill>
            <a:srgbClr val="FFFFFF">
              <a:alpha val="9409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DM Sans"/>
                <a:ea typeface="DM Sans"/>
                <a:cs typeface="DM Sans"/>
                <a:sym typeface="DM Sans"/>
              </a:rPr>
              <a:t>This is the actual Boomi flow. It normally is on a </a:t>
            </a:r>
            <a:r>
              <a:rPr lang="en" sz="2000">
                <a:latin typeface="DM Sans"/>
                <a:ea typeface="DM Sans"/>
                <a:cs typeface="DM Sans"/>
                <a:sym typeface="DM Sans"/>
              </a:rPr>
              <a:t>schedule</a:t>
            </a:r>
            <a:r>
              <a:rPr lang="en" sz="2000">
                <a:latin typeface="DM Sans"/>
                <a:ea typeface="DM Sans"/>
                <a:cs typeface="DM Sans"/>
                <a:sym typeface="DM Sans"/>
              </a:rPr>
              <a:t>, but I’ll run it manually here.</a:t>
            </a:r>
            <a:endParaRPr sz="20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2875" y="152400"/>
            <a:ext cx="4311405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77"/>
          <p:cNvSpPr txBox="1"/>
          <p:nvPr/>
        </p:nvSpPr>
        <p:spPr>
          <a:xfrm>
            <a:off x="430700" y="1260300"/>
            <a:ext cx="31773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This is the new translation table. 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Notice how ChatGPT automatically created the new translations. 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78"/>
          <p:cNvSpPr txBox="1"/>
          <p:nvPr>
            <p:ph idx="4294967295" type="body"/>
          </p:nvPr>
        </p:nvSpPr>
        <p:spPr>
          <a:xfrm>
            <a:off x="311700" y="1590425"/>
            <a:ext cx="8520600" cy="29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/>
          </a:bodyPr>
          <a:lstStyle/>
          <a:p>
            <a:pPr indent="-31908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000"/>
              <a:t>ChatGPT API “License”</a:t>
            </a:r>
            <a:endParaRPr sz="3000"/>
          </a:p>
          <a:p>
            <a:pPr indent="-31908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000"/>
              <a:t>Two </a:t>
            </a:r>
            <a:r>
              <a:rPr lang="en" sz="3000"/>
              <a:t>Additional Boomi Licenses</a:t>
            </a:r>
            <a:endParaRPr sz="3000"/>
          </a:p>
          <a:p>
            <a:pPr indent="-319087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000"/>
              <a:t>Google Sheets</a:t>
            </a:r>
            <a:endParaRPr sz="3000"/>
          </a:p>
          <a:p>
            <a:pPr indent="-31908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000"/>
              <a:t>ChatGPT</a:t>
            </a:r>
            <a:endParaRPr sz="3000"/>
          </a:p>
          <a:p>
            <a:pPr indent="-31908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000"/>
              <a:t>ChatGPT Instructions to use Translation Tables</a:t>
            </a:r>
            <a:endParaRPr sz="3000"/>
          </a:p>
          <a:p>
            <a:pPr indent="-31908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000"/>
              <a:t>Boomi Developer </a:t>
            </a:r>
            <a:endParaRPr sz="3000"/>
          </a:p>
          <a:p>
            <a:pPr indent="-31908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000"/>
              <a:t>8+ hours or so, depending on experience with ChatGPT and Google Sheets </a:t>
            </a:r>
            <a:r>
              <a:rPr lang="en" sz="3000"/>
              <a:t>connectivity</a:t>
            </a:r>
            <a:endParaRPr sz="30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3000"/>
              <a:t>Nothing special about ChatGPT or Boomi here, it’s just the tools we had on hand. We could just as </a:t>
            </a:r>
            <a:r>
              <a:rPr i="1" lang="en" sz="3000"/>
              <a:t>easily</a:t>
            </a:r>
            <a:r>
              <a:rPr i="1" lang="en" sz="3000"/>
              <a:t> used Google Bard and any other data integration platform.</a:t>
            </a:r>
            <a:endParaRPr i="1" sz="3000"/>
          </a:p>
        </p:txBody>
      </p:sp>
      <p:sp>
        <p:nvSpPr>
          <p:cNvPr id="595" name="Google Shape;595;p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ChatGPT and Boomi Requirements</a:t>
            </a:r>
            <a:endParaRPr/>
          </a:p>
        </p:txBody>
      </p:sp>
      <p:sp>
        <p:nvSpPr>
          <p:cNvPr id="596" name="Google Shape;596;p78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you need to make this work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9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Questions?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/>
          <p:nvPr>
            <p:ph type="title"/>
          </p:nvPr>
        </p:nvSpPr>
        <p:spPr>
          <a:xfrm>
            <a:off x="2693875" y="471200"/>
            <a:ext cx="5534400" cy="39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7200"/>
              <a:t>What Is Boomi?</a:t>
            </a:r>
            <a:endParaRPr sz="72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80"/>
          <p:cNvSpPr txBox="1"/>
          <p:nvPr/>
        </p:nvSpPr>
        <p:spPr>
          <a:xfrm>
            <a:off x="534500" y="2187000"/>
            <a:ext cx="2811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Thank you!</a:t>
            </a:r>
            <a:endParaRPr b="1" sz="3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7" name="Google Shape;607;p80"/>
          <p:cNvSpPr txBox="1"/>
          <p:nvPr/>
        </p:nvSpPr>
        <p:spPr>
          <a:xfrm>
            <a:off x="3810725" y="1258200"/>
            <a:ext cx="281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Up Next</a:t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8" name="Google Shape;608;p80"/>
          <p:cNvSpPr txBox="1"/>
          <p:nvPr/>
        </p:nvSpPr>
        <p:spPr>
          <a:xfrm>
            <a:off x="3810725" y="1627500"/>
            <a:ext cx="4662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Increasing User Adoption Through Advanced Reporting</a:t>
            </a:r>
            <a:endParaRPr b="1" sz="3000">
              <a:solidFill>
                <a:srgbClr val="FFFCF8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9" name="Google Shape;609;p80"/>
          <p:cNvSpPr txBox="1"/>
          <p:nvPr/>
        </p:nvSpPr>
        <p:spPr>
          <a:xfrm>
            <a:off x="3810725" y="3197400"/>
            <a:ext cx="30000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Michael Zambetti</a:t>
            </a:r>
            <a:br>
              <a:rPr lang="en" sz="2000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1200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National DCP</a:t>
            </a:r>
            <a:endParaRPr sz="1200">
              <a:solidFill>
                <a:srgbClr val="FFFCF8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6"/>
          <p:cNvGrpSpPr/>
          <p:nvPr/>
        </p:nvGrpSpPr>
        <p:grpSpPr>
          <a:xfrm>
            <a:off x="6734091" y="1423075"/>
            <a:ext cx="2308422" cy="2669700"/>
            <a:chOff x="6714491" y="737475"/>
            <a:chExt cx="2308422" cy="2669700"/>
          </a:xfrm>
        </p:grpSpPr>
        <p:sp>
          <p:nvSpPr>
            <p:cNvPr id="244" name="Google Shape;244;p36"/>
            <p:cNvSpPr/>
            <p:nvPr/>
          </p:nvSpPr>
          <p:spPr>
            <a:xfrm>
              <a:off x="7144950" y="737475"/>
              <a:ext cx="1447500" cy="26697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45" name="Google Shape;245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14491" y="1268196"/>
              <a:ext cx="2308422" cy="12119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6" name="Google Shape;246;p36"/>
          <p:cNvGrpSpPr/>
          <p:nvPr/>
        </p:nvGrpSpPr>
        <p:grpSpPr>
          <a:xfrm>
            <a:off x="2601525" y="1422925"/>
            <a:ext cx="3620700" cy="2669700"/>
            <a:chOff x="2581925" y="737325"/>
            <a:chExt cx="3620700" cy="2669700"/>
          </a:xfrm>
        </p:grpSpPr>
        <p:sp>
          <p:nvSpPr>
            <p:cNvPr id="247" name="Google Shape;247;p36"/>
            <p:cNvSpPr/>
            <p:nvPr/>
          </p:nvSpPr>
          <p:spPr>
            <a:xfrm>
              <a:off x="2581925" y="737325"/>
              <a:ext cx="3620700" cy="26697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48" name="Google Shape;248;p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35002" y="806625"/>
              <a:ext cx="2114547" cy="667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9" name="Google Shape;249;p36"/>
          <p:cNvSpPr/>
          <p:nvPr/>
        </p:nvSpPr>
        <p:spPr>
          <a:xfrm>
            <a:off x="860725" y="4170100"/>
            <a:ext cx="7002300" cy="66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2DB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 of Data (generally)</a:t>
            </a:r>
            <a:endParaRPr/>
          </a:p>
        </p:txBody>
      </p:sp>
      <p:sp>
        <p:nvSpPr>
          <p:cNvPr id="250" name="Google Shape;25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Automated Data Model</a:t>
            </a:r>
            <a:endParaRPr/>
          </a:p>
        </p:txBody>
      </p:sp>
      <p:sp>
        <p:nvSpPr>
          <p:cNvPr id="251" name="Google Shape;251;p36"/>
          <p:cNvSpPr/>
          <p:nvPr/>
        </p:nvSpPr>
        <p:spPr>
          <a:xfrm>
            <a:off x="6035800" y="2325750"/>
            <a:ext cx="1255800" cy="66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2DB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Load</a:t>
            </a:r>
            <a:endParaRPr/>
          </a:p>
        </p:txBody>
      </p:sp>
      <p:sp>
        <p:nvSpPr>
          <p:cNvPr id="252" name="Google Shape;252;p36"/>
          <p:cNvSpPr/>
          <p:nvPr/>
        </p:nvSpPr>
        <p:spPr>
          <a:xfrm>
            <a:off x="3394725" y="2325750"/>
            <a:ext cx="2034300" cy="665100"/>
          </a:xfrm>
          <a:prstGeom prst="roundRect">
            <a:avLst>
              <a:gd fmla="val 16667" name="adj"/>
            </a:avLst>
          </a:prstGeom>
          <a:solidFill>
            <a:srgbClr val="E2DB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Transform the Data</a:t>
            </a:r>
            <a:endParaRPr/>
          </a:p>
        </p:txBody>
      </p:sp>
      <p:grpSp>
        <p:nvGrpSpPr>
          <p:cNvPr id="253" name="Google Shape;253;p36"/>
          <p:cNvGrpSpPr/>
          <p:nvPr/>
        </p:nvGrpSpPr>
        <p:grpSpPr>
          <a:xfrm>
            <a:off x="401075" y="1120325"/>
            <a:ext cx="1447500" cy="2972452"/>
            <a:chOff x="401075" y="1120325"/>
            <a:chExt cx="1447500" cy="2972452"/>
          </a:xfrm>
        </p:grpSpPr>
        <p:sp>
          <p:nvSpPr>
            <p:cNvPr id="254" name="Google Shape;254;p36"/>
            <p:cNvSpPr/>
            <p:nvPr/>
          </p:nvSpPr>
          <p:spPr>
            <a:xfrm>
              <a:off x="401075" y="1423075"/>
              <a:ext cx="1447500" cy="26697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55" name="Google Shape;255;p36"/>
            <p:cNvPicPr preferRelativeResize="0"/>
            <p:nvPr/>
          </p:nvPicPr>
          <p:blipFill rotWithShape="1">
            <a:blip r:embed="rId5">
              <a:alphaModFix/>
            </a:blip>
            <a:srcRect b="7430" l="0" r="0" t="-7430"/>
            <a:stretch/>
          </p:blipFill>
          <p:spPr>
            <a:xfrm>
              <a:off x="574675" y="1120325"/>
              <a:ext cx="1100300" cy="1100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3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74663" y="3335224"/>
              <a:ext cx="1100324" cy="7575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3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10637" y="2790523"/>
              <a:ext cx="828402" cy="544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3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74675" y="2081425"/>
              <a:ext cx="1100323" cy="54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9" name="Google Shape;259;p36"/>
          <p:cNvSpPr/>
          <p:nvPr/>
        </p:nvSpPr>
        <p:spPr>
          <a:xfrm>
            <a:off x="1629250" y="2325750"/>
            <a:ext cx="1255800" cy="66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2DB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Extract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/>
          <p:nvPr>
            <p:ph idx="4294967295" type="body"/>
          </p:nvPr>
        </p:nvSpPr>
        <p:spPr>
          <a:xfrm>
            <a:off x="311700" y="1670925"/>
            <a:ext cx="8520600" cy="28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6757" lvl="0" marL="457200" rtl="0" algn="l">
              <a:spcBef>
                <a:spcPts val="0"/>
              </a:spcBef>
              <a:spcAft>
                <a:spcPts val="0"/>
              </a:spcAft>
              <a:buSzPts val="2176"/>
              <a:buAutoNum type="arabicPeriod"/>
            </a:pPr>
            <a:r>
              <a:rPr b="1" lang="en" sz="2175"/>
              <a:t>Connections &amp; Contracts:</a:t>
            </a:r>
            <a:r>
              <a:rPr lang="en" sz="2175"/>
              <a:t> Builds connections to source and target </a:t>
            </a:r>
            <a:r>
              <a:rPr lang="en" sz="2175"/>
              <a:t>systems; how do we log into these tools and request data or push new data in</a:t>
            </a:r>
            <a:endParaRPr sz="2175"/>
          </a:p>
          <a:p>
            <a:pPr indent="-366757" lvl="0" marL="457200" rtl="0" algn="l">
              <a:spcBef>
                <a:spcPts val="0"/>
              </a:spcBef>
              <a:spcAft>
                <a:spcPts val="0"/>
              </a:spcAft>
              <a:buSzPts val="2176"/>
              <a:buAutoNum type="arabicPeriod"/>
            </a:pPr>
            <a:r>
              <a:rPr b="1" lang="en" sz="2175"/>
              <a:t>Extracts and Loads</a:t>
            </a:r>
            <a:r>
              <a:rPr lang="en" sz="2175"/>
              <a:t>: use either API calls or Queries (SQL) to extract or load data</a:t>
            </a:r>
            <a:endParaRPr sz="2175"/>
          </a:p>
          <a:p>
            <a:pPr indent="-366757" lvl="0" marL="457200" rtl="0" algn="l">
              <a:spcBef>
                <a:spcPts val="0"/>
              </a:spcBef>
              <a:spcAft>
                <a:spcPts val="0"/>
              </a:spcAft>
              <a:buSzPts val="2176"/>
              <a:buAutoNum type="arabicPeriod"/>
            </a:pPr>
            <a:r>
              <a:rPr b="1" lang="en" sz="2175"/>
              <a:t>Transformations:</a:t>
            </a:r>
            <a:r>
              <a:rPr lang="en" sz="2175"/>
              <a:t> maps columns or rows from one format to another</a:t>
            </a:r>
            <a:endParaRPr sz="2175"/>
          </a:p>
        </p:txBody>
      </p:sp>
      <p:sp>
        <p:nvSpPr>
          <p:cNvPr id="265" name="Google Shape;26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en"/>
              <a:t>Boomi: Moves Data from Point A to Point B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7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aka </a:t>
            </a:r>
            <a:r>
              <a:rPr b="1" lang="en"/>
              <a:t>E</a:t>
            </a:r>
            <a:r>
              <a:rPr lang="en"/>
              <a:t>xtract, </a:t>
            </a:r>
            <a:r>
              <a:rPr b="1" lang="en"/>
              <a:t>T</a:t>
            </a:r>
            <a:r>
              <a:rPr lang="en"/>
              <a:t>ransform and </a:t>
            </a:r>
            <a:r>
              <a:rPr b="1" lang="en"/>
              <a:t>L</a:t>
            </a:r>
            <a:r>
              <a:rPr lang="en"/>
              <a:t>oad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Connections &amp; Contracts</a:t>
            </a:r>
            <a:endParaRPr/>
          </a:p>
        </p:txBody>
      </p:sp>
      <p:sp>
        <p:nvSpPr>
          <p:cNvPr id="272" name="Google Shape;272;p38"/>
          <p:cNvSpPr txBox="1"/>
          <p:nvPr>
            <p:ph idx="4294967295" type="body"/>
          </p:nvPr>
        </p:nvSpPr>
        <p:spPr>
          <a:xfrm>
            <a:off x="311700" y="1700050"/>
            <a:ext cx="8520600" cy="28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6757" lvl="0" marL="457200" rtl="0" algn="l">
              <a:spcBef>
                <a:spcPts val="0"/>
              </a:spcBef>
              <a:spcAft>
                <a:spcPts val="0"/>
              </a:spcAft>
              <a:buSzPts val="2176"/>
              <a:buChar char="●"/>
            </a:pPr>
            <a:r>
              <a:rPr b="1" lang="en" sz="2175"/>
              <a:t>On-Premise Systems</a:t>
            </a:r>
            <a:r>
              <a:rPr lang="en" sz="2175"/>
              <a:t>: </a:t>
            </a:r>
            <a:r>
              <a:rPr lang="en" sz="2175"/>
              <a:t>typically requires IT professionals for systems that are hosted in-house </a:t>
            </a:r>
            <a:endParaRPr sz="2175"/>
          </a:p>
          <a:p>
            <a:pPr indent="-366757" lvl="0" marL="457200" rtl="0" algn="l">
              <a:spcBef>
                <a:spcPts val="0"/>
              </a:spcBef>
              <a:spcAft>
                <a:spcPts val="0"/>
              </a:spcAft>
              <a:buSzPts val="2176"/>
              <a:buChar char="●"/>
            </a:pPr>
            <a:r>
              <a:rPr b="1" lang="en" sz="2175"/>
              <a:t>Cloud Systems:</a:t>
            </a:r>
            <a:r>
              <a:rPr lang="en" sz="2175"/>
              <a:t> </a:t>
            </a:r>
            <a:r>
              <a:rPr lang="en" sz="2175"/>
              <a:t>requires</a:t>
            </a:r>
            <a:r>
              <a:rPr lang="en" sz="2175"/>
              <a:t> </a:t>
            </a:r>
            <a:r>
              <a:rPr lang="en" sz="2175"/>
              <a:t>system administrators for cloud systems (ex. NetSuite, Rippling, Salesforce)</a:t>
            </a:r>
            <a:endParaRPr sz="2175"/>
          </a:p>
        </p:txBody>
      </p:sp>
      <p:sp>
        <p:nvSpPr>
          <p:cNvPr id="273" name="Google Shape;273;p38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Address &amp; Security (i.e., phone number and secret code)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/>
          <p:nvPr>
            <p:ph type="title"/>
          </p:nvPr>
        </p:nvSpPr>
        <p:spPr>
          <a:xfrm>
            <a:off x="7264575" y="269975"/>
            <a:ext cx="1444200" cy="7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00"/>
              <a:t>Extracts &amp; Loads</a:t>
            </a:r>
            <a:endParaRPr b="1" sz="2400"/>
          </a:p>
        </p:txBody>
      </p:sp>
      <p:sp>
        <p:nvSpPr>
          <p:cNvPr id="279" name="Google Shape;279;p39"/>
          <p:cNvSpPr txBox="1"/>
          <p:nvPr>
            <p:ph idx="1" type="body"/>
          </p:nvPr>
        </p:nvSpPr>
        <p:spPr>
          <a:xfrm>
            <a:off x="7264575" y="1713275"/>
            <a:ext cx="1824300" cy="26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SzPts val="935"/>
              <a:buNone/>
            </a:pPr>
            <a:r>
              <a:rPr lang="en" sz="1549"/>
              <a:t>The key is </a:t>
            </a:r>
            <a:r>
              <a:rPr lang="en" sz="1549"/>
              <a:t>understanding</a:t>
            </a:r>
            <a:r>
              <a:rPr lang="en" sz="1549"/>
              <a:t> the API calls or knowing what the appropriate SQL Query should be.</a:t>
            </a:r>
            <a:endParaRPr sz="1549"/>
          </a:p>
        </p:txBody>
      </p:sp>
      <p:pic>
        <p:nvPicPr>
          <p:cNvPr id="280" name="Google Shape;28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820137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erform Theme">
  <a:themeElements>
    <a:clrScheme name="Simple Light">
      <a:dk1>
        <a:srgbClr val="000000"/>
      </a:dk1>
      <a:lt1>
        <a:srgbClr val="FFFFFF"/>
      </a:lt1>
      <a:dk2>
        <a:srgbClr val="344054"/>
      </a:dk2>
      <a:lt2>
        <a:srgbClr val="FEF9F0"/>
      </a:lt2>
      <a:accent1>
        <a:srgbClr val="7C4FFF"/>
      </a:accent1>
      <a:accent2>
        <a:srgbClr val="36CC99"/>
      </a:accent2>
      <a:accent3>
        <a:srgbClr val="F7C565"/>
      </a:accent3>
      <a:accent4>
        <a:srgbClr val="6B87FF"/>
      </a:accent4>
      <a:accent5>
        <a:srgbClr val="E85DC5"/>
      </a:accent5>
      <a:accent6>
        <a:srgbClr val="FC3E3E"/>
      </a:accent6>
      <a:hlink>
        <a:srgbClr val="7C4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