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DM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38" roundtripDataSignature="AMtx7mgd6x6fzrLojXOFKP3oN4auPlrO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DMSans-bold.fntdata"/><Relationship Id="rId12" Type="http://schemas.openxmlformats.org/officeDocument/2006/relationships/slide" Target="slides/slide6.xml"/><Relationship Id="rId34" Type="http://schemas.openxmlformats.org/officeDocument/2006/relationships/font" Target="fonts/DMSans-regular.fntdata"/><Relationship Id="rId15" Type="http://schemas.openxmlformats.org/officeDocument/2006/relationships/slide" Target="slides/slide9.xml"/><Relationship Id="rId37" Type="http://schemas.openxmlformats.org/officeDocument/2006/relationships/font" Target="fonts/DMSans-boldItalic.fntdata"/><Relationship Id="rId14" Type="http://schemas.openxmlformats.org/officeDocument/2006/relationships/slide" Target="slides/slide8.xml"/><Relationship Id="rId36" Type="http://schemas.openxmlformats.org/officeDocument/2006/relationships/font" Target="fonts/DM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journey over a timeline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Phase 1 was by far the smallest phase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Break for year end (summer)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Slowed down coming in to phase 2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Bringing incremental value as we go getting users more used to the tool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1st part of phase 2 saw us have users use templates to capture forecast information</a:t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had to solve this with phase 2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needed to increase maturity to solve 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Rolling forward the forecast - used to be a manual process for reforecasts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Restricted it to specific general ledger accounts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Don’t need to see rent by supplier as an example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supplier names pull from our ERP so they are available to forecast against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came up with this idea of “Planful only suppliers”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Marketing wants to buy something in December but they don’t know from who - so use a Planful only supplier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just started with opex staff spend - most of our business is delivery people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VP of IT to show him how many new hires he has in the budget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Link it to real world scenarios - how much do we save if we delay this hire by 3 months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We had to solve this with phase 2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We needed to increase maturity to solve it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Top down pipeline view of revenue coupled with a bottom up gross margin model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They were at different levels of maturity themselves with forecasting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One had a lot of detail with a full staff roster of </a:t>
            </a:r>
            <a:r>
              <a:rPr lang="en-GB"/>
              <a:t>hundred</a:t>
            </a:r>
            <a:r>
              <a:rPr lang="en-GB"/>
              <a:t> of people </a:t>
            </a:r>
            <a:r>
              <a:rPr lang="en-GB"/>
              <a:t>they</a:t>
            </a:r>
            <a:r>
              <a:rPr lang="en-GB"/>
              <a:t> would make updates to each month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other was too zoomed out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sat down together and established drivers - the output an agile and intelligent way to forecast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The hardest part of our business is balancing the supply &amp; demand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/>
              <a:t>It changes frequently and has traditionally been difficult to forecast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/>
              <a:t>Different approaches regionally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/>
              <a:t>Fundamental aspect of the FP&amp;A Maturity Model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/>
              <a:t>Creates an intelligent, agile process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is our bottom up gross margin model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This is our top down revenue model</a:t>
            </a:r>
            <a:endParaRPr/>
          </a:p>
        </p:txBody>
      </p:sp>
      <p:sp>
        <p:nvSpPr>
          <p:cNvPr id="512" name="Google Shape;512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It wasn’t long ago that I was a TITLE, trying to figure out how to build an effective partnership with other department leaders that would take our business from X to 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As we continue to present data in different ways the business continues to ask for more and more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Operations deep dive is about pushing budgets to budget holders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want them in Planful so they can work with FP&amp;A BPs to update new hires etc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To continue the maturity journey of our FP&amp;A function we are continuing to invest in Planful alongside building more deep knowledge in our Global Business Services Centre in Sofia Bulgaria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Greenhouse integration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Predictive analysis - super excited to try but want to get more good data in the system first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4175faab36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4175faab36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Let’s start at the beginning of the journey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Problem statement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On prem solution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Series of manual input schedules that required a lot of manual work</a:t>
            </a:r>
            <a:endParaRPr/>
          </a:p>
        </p:txBody>
      </p:sp>
      <p:sp>
        <p:nvSpPr>
          <p:cNvPr id="394" name="Google Shape;39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Our initial North Star for the project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Last one there being “digitise” the budget and forecast process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was phase 1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Uploading forecasts via DLR</a:t>
            </a:r>
            <a:endParaRPr/>
          </a:p>
        </p:txBody>
      </p:sp>
      <p:sp>
        <p:nvSpPr>
          <p:cNvPr id="400" name="Google Shape;40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Phase 2 set out to push FP&amp;A further - we wanted to “automate”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Maturity is a journey - we set out to digitise in phase 1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journey is important because you have to take users with you along the way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GB"/>
              <a:t>Get them comfortable with the system: how it works, how data is captured and stored, used to doing things a different way etc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Maturity is more detailed than this and would have a lot more on people &amp; process but wanted to share technology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Kin and Carta has always been a listed company on the London Stock Exchange and has had a responsibility to keep the market informed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Therefore it has always had a robust forecasting process with regular cycles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However, the previous structure was more like an investment company with a portfolio of businesses which had more independent management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Our approach to maturing the organisation has been a journey: it is difficult to take users from basic to automate or Digitise to Predict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 have staged our roll-out to bring our users through the stages with a goal of hitting “automate” by the end of the initial Planful programme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I wanted to drill in to that automate a little bit </a:t>
            </a:r>
            <a:r>
              <a:rPr lang="en-GB"/>
              <a:t>further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How did it impact People &amp; Process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4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4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USTOM_1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36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" name="Google Shape;63;p36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5" name="Google Shape;6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TLE_AND_BODY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37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37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4" name="Google Shape;74;p37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75" name="Google Shape;7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9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9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9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9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9"/>
          <p:cNvSpPr txBox="1"/>
          <p:nvPr>
            <p:ph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39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39"/>
          <p:cNvSpPr txBox="1"/>
          <p:nvPr>
            <p:ph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6" name="Google Shape;86;p39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39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8" name="Google Shape;88;p39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39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0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94" name="Google Shape;94;p40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_2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8" name="Google Shape;98;p41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99" name="Google Shape;9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3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8" name="Google Shape;10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43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1" name="Google Shape;11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23" name="Google Shape;12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6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6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6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28" name="Google Shape;12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6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Clean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4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4" name="Google Shape;13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8" name="Google Shape;13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Extra Wide Chart">
    <p:bg>
      <p:bgPr>
        <a:solidFill>
          <a:schemeClr val="accen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35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35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5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5" name="Google Shape;15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0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0" name="Google Shape;160;p50"/>
          <p:cNvSpPr txBox="1"/>
          <p:nvPr>
            <p:ph idx="1" type="body"/>
          </p:nvPr>
        </p:nvSpPr>
        <p:spPr>
          <a:xfrm>
            <a:off x="2973900" y="2559375"/>
            <a:ext cx="5844300" cy="23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61" name="Google Shape;16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65" name="Google Shape;16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2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2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2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70" name="Google Shape;170;p52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2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3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3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3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77" name="Google Shape;177;p53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CAPTION_ONLY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4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4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1" name="Google Shape;181;p54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82" name="Google Shape;18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55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6" name="Google Shape;18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7" name="Google Shape;187;p55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55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9" name="Google Shape;189;p55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0" name="Google Shape;190;p55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1" name="Google Shape;191;p55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192" name="Google Shape;19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6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6" name="Google Shape;19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56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5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4" name="Google Shape;204;p5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5" name="Google Shape;205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6" name="Google Shape;20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58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0" name="Google Shape;210;p58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58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3" name="Google Shape;21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5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8" name="Google Shape;21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60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0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0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223" name="Google Shape;22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4" name="Google Shape;22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0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8" name="Google Shape;228;p6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9" name="Google Shape;22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0" name="Google Shape;23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3" name="Google Shape;23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4" name="Google Shape;23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8" name="Google Shape;238;p6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" name="Google Shape;239;p6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0" name="Google Shape;240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1" name="Google Shape;24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CUSTOM_3">
    <p:bg>
      <p:bgPr>
        <a:solidFill>
          <a:schemeClr val="accen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5" name="Google Shape;2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7306" y="4684904"/>
            <a:ext cx="1505142" cy="2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4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64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5" name="Google Shape;245;p64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4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47" name="Google Shape;24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2" name="Google Shape;252;p6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3" name="Google Shape;25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4" name="Google Shape;254;p65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66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6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6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1" name="Google Shape;261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66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3" name="Google Shape;263;p66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4" name="Google Shape;264;p66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5" name="Google Shape;265;p66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6" name="Google Shape;266;p66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7" name="Google Shape;267;p66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8" name="Google Shape;268;p66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9" name="Google Shape;269;p66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0" name="Google Shape;270;p66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1" name="Google Shape;271;p66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2" name="Google Shape;272;p66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3" name="Google Shape;273;p66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68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68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8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8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8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8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p68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4" name="Google Shape;284;p68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5" name="Google Shape;285;p68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6" name="Google Shape;286;p68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7" name="Google Shape;287;p68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8" name="Google Shape;288;p68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2" name="Google Shape;292;p70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0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0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70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6" name="Google Shape;296;p70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7" name="Google Shape;297;p70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8" name="Google Shape;298;p70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9" name="Google Shape;299;p70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70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1" name="Google Shape;301;p70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2" name="Google Shape;302;p70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3" name="Google Shape;303;p70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304" name="Google Shape;30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y the numbers (titled)"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7" name="Google Shape;307;p71"/>
          <p:cNvSpPr/>
          <p:nvPr/>
        </p:nvSpPr>
        <p:spPr>
          <a:xfrm>
            <a:off x="1082350" y="1143225"/>
            <a:ext cx="3280800" cy="1529400"/>
          </a:xfrm>
          <a:prstGeom prst="roundRect">
            <a:avLst>
              <a:gd fmla="val 6062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1"/>
          <p:cNvSpPr/>
          <p:nvPr/>
        </p:nvSpPr>
        <p:spPr>
          <a:xfrm>
            <a:off x="4780887" y="1143225"/>
            <a:ext cx="3280800" cy="1529400"/>
          </a:xfrm>
          <a:prstGeom prst="roundRect">
            <a:avLst>
              <a:gd fmla="val 7393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F9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1"/>
          <p:cNvSpPr/>
          <p:nvPr/>
        </p:nvSpPr>
        <p:spPr>
          <a:xfrm>
            <a:off x="1082350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1"/>
          <p:cNvSpPr/>
          <p:nvPr/>
        </p:nvSpPr>
        <p:spPr>
          <a:xfrm>
            <a:off x="4780887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1"/>
          <p:cNvSpPr txBox="1"/>
          <p:nvPr>
            <p:ph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2" name="Google Shape;312;p71"/>
          <p:cNvSpPr txBox="1"/>
          <p:nvPr>
            <p:ph idx="2" type="title"/>
          </p:nvPr>
        </p:nvSpPr>
        <p:spPr>
          <a:xfrm>
            <a:off x="4780887" y="114322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3" name="Google Shape;313;p71"/>
          <p:cNvSpPr txBox="1"/>
          <p:nvPr>
            <p:ph idx="3" type="title"/>
          </p:nvPr>
        </p:nvSpPr>
        <p:spPr>
          <a:xfrm>
            <a:off x="4938987" y="3060150"/>
            <a:ext cx="29646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4" name="Google Shape;314;p71"/>
          <p:cNvSpPr txBox="1"/>
          <p:nvPr>
            <p:ph idx="1" type="body"/>
          </p:nvPr>
        </p:nvSpPr>
        <p:spPr>
          <a:xfrm>
            <a:off x="4780887" y="2002900"/>
            <a:ext cx="3280800" cy="509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71"/>
          <p:cNvSpPr txBox="1"/>
          <p:nvPr>
            <p:ph idx="4" type="body"/>
          </p:nvPr>
        </p:nvSpPr>
        <p:spPr>
          <a:xfrm>
            <a:off x="1082350" y="3762750"/>
            <a:ext cx="3280800" cy="5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6" name="Google Shape;316;p71"/>
          <p:cNvSpPr txBox="1"/>
          <p:nvPr>
            <p:ph idx="5" type="body"/>
          </p:nvPr>
        </p:nvSpPr>
        <p:spPr>
          <a:xfrm>
            <a:off x="4780887" y="376275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7" name="Google Shape;317;p71"/>
          <p:cNvSpPr txBox="1"/>
          <p:nvPr>
            <p:ph idx="6" type="title"/>
          </p:nvPr>
        </p:nvSpPr>
        <p:spPr>
          <a:xfrm>
            <a:off x="1420150" y="1143225"/>
            <a:ext cx="2605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8" name="Google Shape;318;p71"/>
          <p:cNvSpPr txBox="1"/>
          <p:nvPr>
            <p:ph idx="7" type="body"/>
          </p:nvPr>
        </p:nvSpPr>
        <p:spPr>
          <a:xfrm>
            <a:off x="1082350" y="200290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9" name="Google Shape;319;p71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1"/>
          <p:cNvSpPr txBox="1"/>
          <p:nvPr>
            <p:ph idx="8" type="title"/>
          </p:nvPr>
        </p:nvSpPr>
        <p:spPr>
          <a:xfrm>
            <a:off x="0" y="420825"/>
            <a:ext cx="914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321" name="Google Shape;32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Good to grea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2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5" name="Google Shape;325;p72"/>
          <p:cNvSpPr/>
          <p:nvPr/>
        </p:nvSpPr>
        <p:spPr>
          <a:xfrm>
            <a:off x="2420942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2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7" name="Google Shape;327;p72"/>
          <p:cNvSpPr/>
          <p:nvPr/>
        </p:nvSpPr>
        <p:spPr>
          <a:xfrm>
            <a:off x="4668034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2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9" name="Google Shape;329;p72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2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31" name="Google Shape;331;p72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332" name="Google Shape;33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0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74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4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4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8" name="Google Shape;33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1_Good to grea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" name="Google Shape;3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CUSTOM_5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32"/>
          <p:cNvSpPr/>
          <p:nvPr/>
        </p:nvSpPr>
        <p:spPr>
          <a:xfrm>
            <a:off x="242567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 txBox="1"/>
          <p:nvPr>
            <p:ph idx="2" type="title"/>
          </p:nvPr>
        </p:nvSpPr>
        <p:spPr>
          <a:xfrm>
            <a:off x="197180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3" name="Google Shape;43;p32"/>
          <p:cNvSpPr/>
          <p:nvPr/>
        </p:nvSpPr>
        <p:spPr>
          <a:xfrm>
            <a:off x="467040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5" name="Google Shape;45;p32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7" name="Google Shape;47;p32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48" name="Google Shape;4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1" name="Google Shape;5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5" name="Google Shape;345;p1"/>
          <p:cNvSpPr txBox="1"/>
          <p:nvPr/>
        </p:nvSpPr>
        <p:spPr>
          <a:xfrm>
            <a:off x="216650" y="3527213"/>
            <a:ext cx="5790900" cy="657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Glen Greer,</a:t>
            </a:r>
            <a:r>
              <a:rPr b="0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 Kin+Carta</a:t>
            </a:r>
            <a:endParaRPr b="0" i="0" sz="18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6" name="Google Shape;346;p1"/>
          <p:cNvSpPr txBox="1"/>
          <p:nvPr>
            <p:ph type="ctrTitle"/>
          </p:nvPr>
        </p:nvSpPr>
        <p:spPr>
          <a:xfrm>
            <a:off x="197500" y="1512500"/>
            <a:ext cx="7769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GB"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Intelligent Planning: </a:t>
            </a:r>
            <a:br>
              <a:rPr b="1" lang="en-GB"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GB"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Increasing FP&amp;A Maturity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/>
          <p:nvPr/>
        </p:nvSpPr>
        <p:spPr>
          <a:xfrm>
            <a:off x="247500" y="1484197"/>
            <a:ext cx="3283452" cy="400200"/>
          </a:xfrm>
          <a:prstGeom prst="rect">
            <a:avLst/>
          </a:prstGeom>
          <a:solidFill>
            <a:srgbClr val="E4DB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2022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3" name="Google Shape;443;p10"/>
          <p:cNvSpPr txBox="1"/>
          <p:nvPr/>
        </p:nvSpPr>
        <p:spPr>
          <a:xfrm>
            <a:off x="3796806" y="1484197"/>
            <a:ext cx="5099694" cy="400200"/>
          </a:xfrm>
          <a:prstGeom prst="rect">
            <a:avLst/>
          </a:prstGeom>
          <a:solidFill>
            <a:srgbClr val="E4DB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2023-H1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4" name="Google Shape;44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Planful Journey (so far…)</a:t>
            </a:r>
            <a:endParaRPr/>
          </a:p>
        </p:txBody>
      </p:sp>
      <p:cxnSp>
        <p:nvCxnSpPr>
          <p:cNvPr id="445" name="Google Shape;445;p10"/>
          <p:cNvCxnSpPr/>
          <p:nvPr/>
        </p:nvCxnSpPr>
        <p:spPr>
          <a:xfrm>
            <a:off x="0" y="1887595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6" name="Google Shape;446;p10"/>
          <p:cNvSpPr txBox="1"/>
          <p:nvPr/>
        </p:nvSpPr>
        <p:spPr>
          <a:xfrm>
            <a:off x="247500" y="244214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“Phase 1:” Consolidation &amp; “as is” reporting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0"/>
          <p:cNvSpPr txBox="1"/>
          <p:nvPr/>
        </p:nvSpPr>
        <p:spPr>
          <a:xfrm>
            <a:off x="1980552" y="244214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“Phase 2:” Forecasting by supplier &amp; by tool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0"/>
          <p:cNvSpPr txBox="1"/>
          <p:nvPr/>
        </p:nvSpPr>
        <p:spPr>
          <a:xfrm>
            <a:off x="3796807" y="244214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“Phase 2:” Overhead workforce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0"/>
          <p:cNvSpPr txBox="1"/>
          <p:nvPr/>
        </p:nvSpPr>
        <p:spPr>
          <a:xfrm>
            <a:off x="5571466" y="244214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“Phase 2:” Driver based bottom-up gross margin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"/>
          <p:cNvSpPr txBox="1"/>
          <p:nvPr/>
        </p:nvSpPr>
        <p:spPr>
          <a:xfrm>
            <a:off x="7346126" y="244214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“Phase 2:” </a:t>
            </a:r>
            <a:b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1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Top down Dynamic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10"/>
          <p:cNvCxnSpPr>
            <a:stCxn id="446" idx="0"/>
          </p:cNvCxnSpPr>
          <p:nvPr/>
        </p:nvCxnSpPr>
        <p:spPr>
          <a:xfrm rot="10800000">
            <a:off x="1022700" y="189764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10"/>
          <p:cNvCxnSpPr/>
          <p:nvPr/>
        </p:nvCxnSpPr>
        <p:spPr>
          <a:xfrm rot="10800000">
            <a:off x="2755750" y="189764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10"/>
          <p:cNvCxnSpPr/>
          <p:nvPr/>
        </p:nvCxnSpPr>
        <p:spPr>
          <a:xfrm rot="10800000">
            <a:off x="4572013" y="189764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10"/>
          <p:cNvCxnSpPr/>
          <p:nvPr/>
        </p:nvCxnSpPr>
        <p:spPr>
          <a:xfrm rot="10800000">
            <a:off x="6320965" y="189764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10"/>
          <p:cNvCxnSpPr/>
          <p:nvPr/>
        </p:nvCxnSpPr>
        <p:spPr>
          <a:xfrm rot="10800000">
            <a:off x="8121313" y="189764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Problem 1</a:t>
            </a:r>
            <a:endParaRPr sz="7200"/>
          </a:p>
        </p:txBody>
      </p:sp>
      <p:sp>
        <p:nvSpPr>
          <p:cNvPr id="461" name="Google Shape;461;p11"/>
          <p:cNvSpPr txBox="1"/>
          <p:nvPr>
            <p:ph idx="1" type="body"/>
          </p:nvPr>
        </p:nvSpPr>
        <p:spPr>
          <a:xfrm>
            <a:off x="2675550" y="2571750"/>
            <a:ext cx="5844300" cy="9904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It was difficult to empower operational budget holders to own their own budget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Empowering Budget Holders</a:t>
            </a:r>
            <a:endParaRPr/>
          </a:p>
        </p:txBody>
      </p:sp>
      <p:sp>
        <p:nvSpPr>
          <p:cNvPr id="467" name="Google Shape;467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Leverage Structured Planning</a:t>
            </a:r>
            <a:endParaRPr sz="2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800"/>
              <a:t>Spend by supplier</a:t>
            </a:r>
            <a:endParaRPr sz="18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800"/>
              <a:t>Spend by IT tool</a:t>
            </a:r>
            <a:br>
              <a:rPr lang="en-GB" sz="1600"/>
            </a:b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/>
              <a:t>Workforce Planning</a:t>
            </a:r>
            <a:endParaRPr sz="2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800"/>
              <a:t>Our current headcount</a:t>
            </a:r>
            <a:endParaRPr sz="18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800"/>
              <a:t>Track new hires</a:t>
            </a:r>
            <a:endParaRPr sz="1800"/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754" y="1023186"/>
            <a:ext cx="6330262" cy="30971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3" name="Google Shape;473;p13"/>
          <p:cNvSpPr txBox="1"/>
          <p:nvPr>
            <p:ph type="title"/>
          </p:nvPr>
        </p:nvSpPr>
        <p:spPr>
          <a:xfrm>
            <a:off x="7264575" y="517905"/>
            <a:ext cx="165775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2000"/>
              <a:t>Forecast VS Actuals by Supplier</a:t>
            </a:r>
            <a:endParaRPr sz="2000"/>
          </a:p>
        </p:txBody>
      </p:sp>
      <p:sp>
        <p:nvSpPr>
          <p:cNvPr id="474" name="Google Shape;474;p13"/>
          <p:cNvSpPr txBox="1"/>
          <p:nvPr>
            <p:ph idx="1" type="body"/>
          </p:nvPr>
        </p:nvSpPr>
        <p:spPr>
          <a:xfrm>
            <a:off x="7319525" y="1828680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Show me my suppliers forecasted costs vs actuals?</a:t>
            </a:r>
            <a:endParaRPr/>
          </a:p>
          <a:p>
            <a:pPr indent="-1854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Show me my new tools budget for Marketing?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"/>
          <p:cNvSpPr txBox="1"/>
          <p:nvPr>
            <p:ph type="title"/>
          </p:nvPr>
        </p:nvSpPr>
        <p:spPr>
          <a:xfrm>
            <a:off x="7264575" y="1039089"/>
            <a:ext cx="1657752" cy="8765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2000"/>
              <a:t>Workforce Planning</a:t>
            </a:r>
            <a:endParaRPr sz="2000"/>
          </a:p>
        </p:txBody>
      </p:sp>
      <p:sp>
        <p:nvSpPr>
          <p:cNvPr id="480" name="Google Shape;480;p14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Can I see my budgeted new hires?</a:t>
            </a:r>
            <a:endParaRPr/>
          </a:p>
          <a:p>
            <a:pPr indent="-1854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Can I afford to bring this new hire forward by 3 months?</a:t>
            </a:r>
            <a:endParaRPr/>
          </a:p>
        </p:txBody>
      </p:sp>
      <p:pic>
        <p:nvPicPr>
          <p:cNvPr id="481" name="Google Shape;4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28" y="1274621"/>
            <a:ext cx="6593796" cy="23116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"/>
          <p:cNvSpPr txBox="1"/>
          <p:nvPr>
            <p:ph type="title"/>
          </p:nvPr>
        </p:nvSpPr>
        <p:spPr>
          <a:xfrm>
            <a:off x="311700" y="535267"/>
            <a:ext cx="85206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GB" sz="4000"/>
              <a:t>“Planful has enabled us to contribute the </a:t>
            </a:r>
            <a:r>
              <a:rPr b="1" lang="en-GB" sz="4000"/>
              <a:t>right</a:t>
            </a:r>
            <a:r>
              <a:rPr lang="en-GB" sz="4000"/>
              <a:t> </a:t>
            </a:r>
            <a:r>
              <a:rPr b="1" lang="en-GB" sz="4000"/>
              <a:t>insights</a:t>
            </a:r>
            <a:r>
              <a:rPr lang="en-GB" sz="4000"/>
              <a:t>, through the </a:t>
            </a:r>
            <a:r>
              <a:rPr b="1" lang="en-GB" sz="4000"/>
              <a:t>right</a:t>
            </a:r>
            <a:r>
              <a:rPr lang="en-GB" sz="4000"/>
              <a:t> </a:t>
            </a:r>
            <a:r>
              <a:rPr b="1" lang="en-GB" sz="4000"/>
              <a:t>channels</a:t>
            </a:r>
            <a:r>
              <a:rPr lang="en-GB" sz="4000"/>
              <a:t> to the </a:t>
            </a:r>
            <a:r>
              <a:rPr b="1" lang="en-GB" sz="4000"/>
              <a:t>right</a:t>
            </a:r>
            <a:r>
              <a:rPr lang="en-GB" sz="4000"/>
              <a:t> </a:t>
            </a:r>
            <a:r>
              <a:rPr b="1" lang="en-GB" sz="4000"/>
              <a:t>people</a:t>
            </a:r>
            <a:r>
              <a:rPr lang="en-GB" sz="4000"/>
              <a:t> at the right time”</a:t>
            </a:r>
            <a:endParaRPr sz="4000"/>
          </a:p>
        </p:txBody>
      </p:sp>
      <p:sp>
        <p:nvSpPr>
          <p:cNvPr id="487" name="Google Shape;487;p15"/>
          <p:cNvSpPr txBox="1"/>
          <p:nvPr>
            <p:ph idx="1" type="body"/>
          </p:nvPr>
        </p:nvSpPr>
        <p:spPr>
          <a:xfrm>
            <a:off x="311700" y="3574321"/>
            <a:ext cx="85206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– Dominic Hawkes, Global FP&amp;A Manager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Problem 2</a:t>
            </a:r>
            <a:endParaRPr sz="7200"/>
          </a:p>
        </p:txBody>
      </p:sp>
      <p:sp>
        <p:nvSpPr>
          <p:cNvPr id="493" name="Google Shape;493;p16"/>
          <p:cNvSpPr txBox="1"/>
          <p:nvPr>
            <p:ph idx="1" type="body"/>
          </p:nvPr>
        </p:nvSpPr>
        <p:spPr>
          <a:xfrm>
            <a:off x="2675550" y="2571750"/>
            <a:ext cx="5844300" cy="9904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Regional Excel models were not scalable to support business growth and were difficult to maintain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 txBox="1"/>
          <p:nvPr>
            <p:ph idx="2" type="body"/>
          </p:nvPr>
        </p:nvSpPr>
        <p:spPr>
          <a:xfrm>
            <a:off x="4939500" y="51562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/>
              <a:t>Conversations with regional leaders about what drives their supply </a:t>
            </a:r>
            <a:endParaRPr sz="2000"/>
          </a:p>
          <a:p>
            <a: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○"/>
            </a:pPr>
            <a:r>
              <a:rPr lang="en-GB" sz="1600"/>
              <a:t>Two way learning process between central FP&amp;A and regional teams</a:t>
            </a:r>
            <a:endParaRPr sz="1600"/>
          </a:p>
        </p:txBody>
      </p:sp>
      <p:sp>
        <p:nvSpPr>
          <p:cNvPr id="499" name="Google Shape;499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Establishing Drivers</a:t>
            </a:r>
            <a:endParaRPr/>
          </a:p>
        </p:txBody>
      </p:sp>
      <p:sp>
        <p:nvSpPr>
          <p:cNvPr id="500" name="Google Shape;500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/>
              <a:t>A fundamental aspect of the FP&amp;A maturity model</a:t>
            </a: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5001603" y="3157389"/>
            <a:ext cx="3671342" cy="1235100"/>
          </a:xfrm>
          <a:prstGeom prst="roundRect">
            <a:avLst>
              <a:gd fmla="val 5522" name="adj"/>
            </a:avLst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7"/>
          <p:cNvSpPr txBox="1"/>
          <p:nvPr/>
        </p:nvSpPr>
        <p:spPr>
          <a:xfrm>
            <a:off x="4939499" y="3483426"/>
            <a:ext cx="3671341" cy="8290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 agile and intelligent way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 forecast</a:t>
            </a:r>
            <a:endParaRPr b="0" i="0" sz="1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Utilising drivers</a:t>
            </a:r>
            <a:endParaRPr/>
          </a:p>
        </p:txBody>
      </p:sp>
      <p:sp>
        <p:nvSpPr>
          <p:cNvPr id="508" name="Google Shape;508;p18"/>
          <p:cNvSpPr txBox="1"/>
          <p:nvPr>
            <p:ph idx="1" type="body"/>
          </p:nvPr>
        </p:nvSpPr>
        <p:spPr>
          <a:xfrm>
            <a:off x="5749050" y="940350"/>
            <a:ext cx="33111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/>
              <a:t>Managing supply (when and who to hire) is one of the most complicated arrears of our business</a:t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/>
              <a:t>Aligned globally on drivers: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Utilisation %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Contractor mix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Nearshore mix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Level of resource</a:t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/>
              <a:t>These drivers produce revenue and labour costs associated to the resource</a:t>
            </a:r>
            <a:endParaRPr sz="1600"/>
          </a:p>
        </p:txBody>
      </p:sp>
      <p:pic>
        <p:nvPicPr>
          <p:cNvPr id="509" name="Google Shape;5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800" y="1582074"/>
            <a:ext cx="5010801" cy="19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Dynamic Planning</a:t>
            </a:r>
            <a:endParaRPr/>
          </a:p>
        </p:txBody>
      </p:sp>
      <p:sp>
        <p:nvSpPr>
          <p:cNvPr id="515" name="Google Shape;515;p19"/>
          <p:cNvSpPr txBox="1"/>
          <p:nvPr/>
        </p:nvSpPr>
        <p:spPr>
          <a:xfrm>
            <a:off x="311700" y="98013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Integrate with CRM &amp; ERP data in Dynamic Planning to establish Analytical models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02" y="1569920"/>
            <a:ext cx="8125718" cy="305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"/>
          <p:cNvSpPr txBox="1"/>
          <p:nvPr/>
        </p:nvSpPr>
        <p:spPr>
          <a:xfrm>
            <a:off x="619050" y="533225"/>
            <a:ext cx="158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Contents</a:t>
            </a:r>
            <a:endParaRPr b="0" i="0" sz="2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2" name="Google Shape;352;p2"/>
          <p:cNvSpPr txBox="1"/>
          <p:nvPr/>
        </p:nvSpPr>
        <p:spPr>
          <a:xfrm>
            <a:off x="3314700" y="985250"/>
            <a:ext cx="51435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Kin + Carta</a:t>
            </a:r>
            <a:endParaRPr b="0" i="0" sz="136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Why did we start using Planful?</a:t>
            </a:r>
            <a:endParaRPr sz="136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we planned to use Planful to increase our FP&amp;A maturity</a:t>
            </a:r>
            <a:endParaRPr sz="136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we empowered operational budget holders to own their own budget</a:t>
            </a:r>
            <a:endParaRPr b="0" i="0" sz="136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we built a </a:t>
            </a: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scalable</a:t>
            </a: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revenue model suitable for business growth</a:t>
            </a:r>
            <a:endParaRPr b="0" i="0" sz="136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What’s the “near” and “next” for K+C</a:t>
            </a:r>
            <a:endParaRPr sz="136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lang="en-GB" sz="13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 things to remember</a:t>
            </a:r>
            <a:endParaRPr b="0" i="0" sz="136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DM Sans"/>
              <a:buChar char="●"/>
            </a:pPr>
            <a:r>
              <a:rPr b="0" i="0" lang="en-GB" sz="13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Q&amp;A</a:t>
            </a:r>
            <a:endParaRPr b="0" i="0" sz="136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 Future… “Near” &amp; “Next”</a:t>
            </a:r>
            <a:endParaRPr/>
          </a:p>
        </p:txBody>
      </p:sp>
      <p:sp>
        <p:nvSpPr>
          <p:cNvPr id="522" name="Google Shape;522;p20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500"/>
              <a:buNone/>
            </a:pPr>
            <a:r>
              <a:rPr lang="en-GB"/>
              <a:t>Operations deep dive</a:t>
            </a:r>
            <a:endParaRPr/>
          </a:p>
        </p:txBody>
      </p:sp>
      <p:sp>
        <p:nvSpPr>
          <p:cNvPr id="523" name="Google Shape;523;p20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500"/>
              <a:buNone/>
            </a:pPr>
            <a:r>
              <a:rPr lang="en-GB"/>
              <a:t>Scenario modelling</a:t>
            </a:r>
            <a:endParaRPr/>
          </a:p>
        </p:txBody>
      </p:sp>
      <p:sp>
        <p:nvSpPr>
          <p:cNvPr id="524" name="Google Shape;524;p20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7"/>
              <a:buNone/>
            </a:pPr>
            <a:r>
              <a:rPr lang="en-GB"/>
              <a:t>Greenhouse integration (talent acquisition tool)</a:t>
            </a:r>
            <a:endParaRPr/>
          </a:p>
        </p:txBody>
      </p:sp>
      <p:sp>
        <p:nvSpPr>
          <p:cNvPr id="525" name="Google Shape;525;p20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500"/>
              <a:buNone/>
            </a:pPr>
            <a:r>
              <a:rPr lang="en-GB"/>
              <a:t>Predictive analysis</a:t>
            </a:r>
            <a:endParaRPr/>
          </a:p>
        </p:txBody>
      </p:sp>
      <p:sp>
        <p:nvSpPr>
          <p:cNvPr id="526" name="Google Shape;526;p20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500"/>
              <a:buNone/>
            </a:pPr>
            <a:r>
              <a:rPr lang="en-GB"/>
              <a:t>HRIS integration</a:t>
            </a:r>
            <a:endParaRPr/>
          </a:p>
        </p:txBody>
      </p:sp>
      <p:cxnSp>
        <p:nvCxnSpPr>
          <p:cNvPr id="527" name="Google Shape;527;p20"/>
          <p:cNvCxnSpPr>
            <a:stCxn id="522" idx="0"/>
          </p:cNvCxnSpPr>
          <p:nvPr/>
        </p:nvCxnSpPr>
        <p:spPr>
          <a:xfrm rot="10800000">
            <a:off x="1022700" y="147622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8" name="Google Shape;528;p20"/>
          <p:cNvCxnSpPr/>
          <p:nvPr/>
        </p:nvCxnSpPr>
        <p:spPr>
          <a:xfrm rot="10800000">
            <a:off x="2755750" y="147622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9" name="Google Shape;529;p20"/>
          <p:cNvCxnSpPr/>
          <p:nvPr/>
        </p:nvCxnSpPr>
        <p:spPr>
          <a:xfrm rot="10800000">
            <a:off x="4572013" y="147622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20"/>
          <p:cNvCxnSpPr/>
          <p:nvPr/>
        </p:nvCxnSpPr>
        <p:spPr>
          <a:xfrm rot="10800000">
            <a:off x="6305063" y="147622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20"/>
          <p:cNvCxnSpPr/>
          <p:nvPr/>
        </p:nvCxnSpPr>
        <p:spPr>
          <a:xfrm rot="10800000">
            <a:off x="8121313" y="1476225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4175faab36_0_210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24175faab36_0_210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24175faab36_0_210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4175faab36_0_210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24175faab36_0_210"/>
          <p:cNvSpPr txBox="1"/>
          <p:nvPr/>
        </p:nvSpPr>
        <p:spPr>
          <a:xfrm>
            <a:off x="1348200" y="656025"/>
            <a:ext cx="644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 things to remember</a:t>
            </a:r>
            <a:endParaRPr b="1"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1" name="Google Shape;541;g24175faab36_0_210"/>
          <p:cNvSpPr txBox="1"/>
          <p:nvPr>
            <p:ph idx="4294967295" type="body"/>
          </p:nvPr>
        </p:nvSpPr>
        <p:spPr>
          <a:xfrm>
            <a:off x="398300" y="3033025"/>
            <a:ext cx="24168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1595"/>
              <a:t>Maturity is a journey you have to take everybody on</a:t>
            </a:r>
            <a:r>
              <a:rPr lang="en-GB" sz="1595"/>
              <a:t> </a:t>
            </a:r>
            <a:endParaRPr sz="1595"/>
          </a:p>
        </p:txBody>
      </p:sp>
      <p:sp>
        <p:nvSpPr>
          <p:cNvPr id="542" name="Google Shape;542;g24175faab36_0_210"/>
          <p:cNvSpPr txBox="1"/>
          <p:nvPr>
            <p:ph idx="4294967295" type="body"/>
          </p:nvPr>
        </p:nvSpPr>
        <p:spPr>
          <a:xfrm>
            <a:off x="3340931" y="3149600"/>
            <a:ext cx="2416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Keep the North Star in focus</a:t>
            </a:r>
            <a:r>
              <a:rPr lang="en-GB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3" name="Google Shape;543;g24175faab36_0_210"/>
          <p:cNvSpPr txBox="1"/>
          <p:nvPr>
            <p:ph idx="4294967295" type="body"/>
          </p:nvPr>
        </p:nvSpPr>
        <p:spPr>
          <a:xfrm>
            <a:off x="6328906" y="3110575"/>
            <a:ext cx="2416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in with Stakeholders regularly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9" name="Google Shape;549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Q&amp;A with your speaker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"/>
          <p:cNvSpPr txBox="1"/>
          <p:nvPr/>
        </p:nvSpPr>
        <p:spPr>
          <a:xfrm>
            <a:off x="2824699" y="1389981"/>
            <a:ext cx="5897881" cy="2143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Glen Greer</a:t>
            </a:r>
            <a:endParaRPr b="0" i="0" sz="24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Head of Finance Transformation, Kin+Carta</a:t>
            </a:r>
            <a:endParaRPr b="0" i="0" sz="18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About Kin+Carta</a:t>
            </a:r>
            <a:endParaRPr b="1" i="0" sz="24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Kin + Carta is a pure-play digital transformation consultancy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"/>
          <p:cNvPicPr preferRelativeResize="0"/>
          <p:nvPr/>
        </p:nvPicPr>
        <p:blipFill rotWithShape="1">
          <a:blip r:embed="rId4">
            <a:alphaModFix/>
          </a:blip>
          <a:srcRect b="0" l="932" r="932" t="0"/>
          <a:stretch/>
        </p:blipFill>
        <p:spPr>
          <a:xfrm>
            <a:off x="-7951" y="738625"/>
            <a:ext cx="2536651" cy="344634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"/>
          <p:cNvSpPr txBox="1"/>
          <p:nvPr>
            <p:ph type="title"/>
          </p:nvPr>
        </p:nvSpPr>
        <p:spPr>
          <a:xfrm>
            <a:off x="311700" y="18699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Kin + Carta is a Pure-play Digital </a:t>
            </a:r>
            <a:br>
              <a:rPr lang="en-GB"/>
            </a:br>
            <a:r>
              <a:rPr lang="en-GB"/>
              <a:t>Transformation Consultancy </a:t>
            </a:r>
            <a:endParaRPr/>
          </a:p>
        </p:txBody>
      </p:sp>
      <p:sp>
        <p:nvSpPr>
          <p:cNvPr id="365" name="Google Shape;365;p4"/>
          <p:cNvSpPr/>
          <p:nvPr/>
        </p:nvSpPr>
        <p:spPr>
          <a:xfrm>
            <a:off x="2312325" y="3017222"/>
            <a:ext cx="3910200" cy="129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"/>
          <p:cNvSpPr txBox="1"/>
          <p:nvPr/>
        </p:nvSpPr>
        <p:spPr>
          <a:xfrm>
            <a:off x="411597" y="1423540"/>
            <a:ext cx="1520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Why we exist</a:t>
            </a:r>
            <a:endParaRPr b="1" i="0" sz="13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7" name="Google Shape;367;p4"/>
          <p:cNvSpPr txBox="1"/>
          <p:nvPr/>
        </p:nvSpPr>
        <p:spPr>
          <a:xfrm>
            <a:off x="2383106" y="1423540"/>
            <a:ext cx="12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3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What we do</a:t>
            </a:r>
            <a:endParaRPr b="1" i="0" sz="13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8" name="Google Shape;368;p4"/>
          <p:cNvSpPr txBox="1"/>
          <p:nvPr/>
        </p:nvSpPr>
        <p:spPr>
          <a:xfrm>
            <a:off x="6751650" y="1423540"/>
            <a:ext cx="1277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we grow</a:t>
            </a:r>
            <a:endParaRPr b="1" i="0" sz="13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69" name="Google Shape;369;p4"/>
          <p:cNvCxnSpPr/>
          <p:nvPr/>
        </p:nvCxnSpPr>
        <p:spPr>
          <a:xfrm flipH="1">
            <a:off x="2072875" y="1356965"/>
            <a:ext cx="3000" cy="3017520"/>
          </a:xfrm>
          <a:prstGeom prst="straightConnector1">
            <a:avLst/>
          </a:prstGeom>
          <a:noFill/>
          <a:ln cap="flat" cmpd="sng" w="9525">
            <a:solidFill>
              <a:srgbClr val="E5CC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4"/>
          <p:cNvCxnSpPr/>
          <p:nvPr/>
        </p:nvCxnSpPr>
        <p:spPr>
          <a:xfrm flipH="1">
            <a:off x="6440000" y="1356965"/>
            <a:ext cx="1800" cy="3017520"/>
          </a:xfrm>
          <a:prstGeom prst="straightConnector1">
            <a:avLst/>
          </a:prstGeom>
          <a:noFill/>
          <a:ln cap="flat" cmpd="sng" w="9525">
            <a:solidFill>
              <a:srgbClr val="E5CC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4"/>
          <p:cNvSpPr/>
          <p:nvPr/>
        </p:nvSpPr>
        <p:spPr>
          <a:xfrm>
            <a:off x="331050" y="1818040"/>
            <a:ext cx="1855500" cy="18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 exist to </a:t>
            </a:r>
            <a:endParaRPr b="0" i="0" sz="1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build a world </a:t>
            </a:r>
            <a:endParaRPr b="0" i="0" sz="1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that works better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for everyone</a:t>
            </a:r>
            <a:endParaRPr b="1" i="0" sz="18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4"/>
          <p:cNvSpPr txBox="1"/>
          <p:nvPr/>
        </p:nvSpPr>
        <p:spPr>
          <a:xfrm>
            <a:off x="6675563" y="2386778"/>
            <a:ext cx="53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endParaRPr b="0" i="0" sz="8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7172075" y="2386778"/>
            <a:ext cx="53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Sectors</a:t>
            </a:r>
            <a:endParaRPr b="0" i="0" sz="8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4" name="Google Shape;374;p4"/>
          <p:cNvSpPr txBox="1"/>
          <p:nvPr/>
        </p:nvSpPr>
        <p:spPr>
          <a:xfrm>
            <a:off x="7702063" y="2386778"/>
            <a:ext cx="53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Partners</a:t>
            </a:r>
            <a:endParaRPr b="0" i="0" sz="8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4"/>
          <p:cNvSpPr txBox="1"/>
          <p:nvPr/>
        </p:nvSpPr>
        <p:spPr>
          <a:xfrm>
            <a:off x="8251838" y="2386778"/>
            <a:ext cx="53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Territories</a:t>
            </a:r>
            <a:endParaRPr b="0" i="0" sz="8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76" name="Google Shape;3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1075" y="1939864"/>
            <a:ext cx="234054" cy="3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6125" y="1968963"/>
            <a:ext cx="284400" cy="26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9624" y="1959793"/>
            <a:ext cx="284400" cy="2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9538" y="3014102"/>
            <a:ext cx="2116280" cy="11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92427" y="1941064"/>
            <a:ext cx="351800" cy="32247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"/>
          <p:cNvSpPr txBox="1"/>
          <p:nvPr/>
        </p:nvSpPr>
        <p:spPr>
          <a:xfrm>
            <a:off x="2283825" y="1818040"/>
            <a:ext cx="352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Business-critical technology and data solutions </a:t>
            </a:r>
            <a:endParaRPr b="0" i="0" sz="1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for Enterprise clients</a:t>
            </a:r>
            <a:endParaRPr b="1" i="0" sz="18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2" name="Google Shape;382;p4"/>
          <p:cNvSpPr txBox="1"/>
          <p:nvPr/>
        </p:nvSpPr>
        <p:spPr>
          <a:xfrm>
            <a:off x="2459300" y="3084472"/>
            <a:ext cx="1341300" cy="1180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Data &amp; AI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Experience &amp; Product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Cloud &amp; Platforms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Strategy &amp; Innovation Managed Services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4"/>
          <p:cNvSpPr txBox="1"/>
          <p:nvPr/>
        </p:nvSpPr>
        <p:spPr>
          <a:xfrm>
            <a:off x="3900500" y="3084472"/>
            <a:ext cx="1341300" cy="1180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Sectors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Financial Services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Public Sector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Retail &amp; Distribution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Agriculture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Manufacturing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4" name="Google Shape;384;p4"/>
          <p:cNvSpPr txBox="1"/>
          <p:nvPr/>
        </p:nvSpPr>
        <p:spPr>
          <a:xfrm>
            <a:off x="5165750" y="3094047"/>
            <a:ext cx="916500" cy="1180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Partners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Google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Microsoft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Amazon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Contentful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CommerceTools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85" name="Google Shape;385;p4"/>
          <p:cNvCxnSpPr/>
          <p:nvPr/>
        </p:nvCxnSpPr>
        <p:spPr>
          <a:xfrm flipH="1" rot="10800000">
            <a:off x="6751650" y="2749440"/>
            <a:ext cx="2009100" cy="14100"/>
          </a:xfrm>
          <a:prstGeom prst="straightConnector1">
            <a:avLst/>
          </a:prstGeom>
          <a:noFill/>
          <a:ln cap="flat" cmpd="sng" w="9525">
            <a:solidFill>
              <a:srgbClr val="E5CC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The Why</a:t>
            </a:r>
            <a:endParaRPr sz="7200"/>
          </a:p>
        </p:txBody>
      </p:sp>
      <p:sp>
        <p:nvSpPr>
          <p:cNvPr id="391" name="Google Shape;391;p5"/>
          <p:cNvSpPr txBox="1"/>
          <p:nvPr>
            <p:ph idx="1" type="body"/>
          </p:nvPr>
        </p:nvSpPr>
        <p:spPr>
          <a:xfrm>
            <a:off x="2890375" y="2750325"/>
            <a:ext cx="5844300" cy="1406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Why did we start using Planful?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"/>
          <p:cNvSpPr txBox="1"/>
          <p:nvPr/>
        </p:nvSpPr>
        <p:spPr>
          <a:xfrm>
            <a:off x="1276504" y="2104838"/>
            <a:ext cx="659099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Our previous consolidation and budgeting solution was antiquated causing more manual effort and time spent completing routine financial close tasks.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"/>
          <p:cNvSpPr txBox="1"/>
          <p:nvPr/>
        </p:nvSpPr>
        <p:spPr>
          <a:xfrm>
            <a:off x="780691" y="1094099"/>
            <a:ext cx="7582619" cy="8843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0" i="0" lang="en-GB" sz="4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Why Planful?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7"/>
          <p:cNvGrpSpPr/>
          <p:nvPr/>
        </p:nvGrpSpPr>
        <p:grpSpPr>
          <a:xfrm>
            <a:off x="966403" y="1034956"/>
            <a:ext cx="7211195" cy="3444714"/>
            <a:chOff x="171232" y="1208550"/>
            <a:chExt cx="4282443" cy="2650530"/>
          </a:xfrm>
        </p:grpSpPr>
        <p:sp>
          <p:nvSpPr>
            <p:cNvPr id="403" name="Google Shape;403;p7"/>
            <p:cNvSpPr/>
            <p:nvPr/>
          </p:nvSpPr>
          <p:spPr>
            <a:xfrm>
              <a:off x="173850" y="1208550"/>
              <a:ext cx="2028000" cy="1200329"/>
            </a:xfrm>
            <a:prstGeom prst="roundRect">
              <a:avLst>
                <a:gd fmla="val 6359" name="adj"/>
              </a:avLst>
            </a:prstGeom>
            <a:solidFill>
              <a:schemeClr val="accent5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425675" y="1208550"/>
              <a:ext cx="2028000" cy="1200329"/>
            </a:xfrm>
            <a:prstGeom prst="roundRect">
              <a:avLst>
                <a:gd fmla="val 6359" name="adj"/>
              </a:avLst>
            </a:prstGeom>
            <a:solidFill>
              <a:schemeClr val="accent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171232" y="2658751"/>
              <a:ext cx="2028000" cy="1200329"/>
            </a:xfrm>
            <a:prstGeom prst="roundRect">
              <a:avLst>
                <a:gd fmla="val 6359" name="adj"/>
              </a:avLst>
            </a:prstGeom>
            <a:solidFill>
              <a:schemeClr val="accen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415957" y="2658751"/>
              <a:ext cx="2028000" cy="1200329"/>
            </a:xfrm>
            <a:prstGeom prst="roundRect">
              <a:avLst>
                <a:gd fmla="val 6359" name="adj"/>
              </a:avLst>
            </a:pr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7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We Set Out to:</a:t>
            </a:r>
            <a:endParaRPr/>
          </a:p>
        </p:txBody>
      </p:sp>
      <p:sp>
        <p:nvSpPr>
          <p:cNvPr id="408" name="Google Shape;408;p7"/>
          <p:cNvSpPr txBox="1"/>
          <p:nvPr/>
        </p:nvSpPr>
        <p:spPr>
          <a:xfrm>
            <a:off x="1179698" y="1214784"/>
            <a:ext cx="29883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Reduce</a:t>
            </a:r>
            <a:r>
              <a:rPr b="0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time and effort it takes to plan, report and close our 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4968667" y="1214784"/>
            <a:ext cx="29883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Increase the reliability and ease of use of </a:t>
            </a:r>
            <a:br>
              <a:rPr b="1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our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"/>
          <p:cNvSpPr txBox="1"/>
          <p:nvPr/>
        </p:nvSpPr>
        <p:spPr>
          <a:xfrm>
            <a:off x="1180338" y="3099512"/>
            <a:ext cx="29883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Enhance the finance user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"/>
          <p:cNvSpPr txBox="1"/>
          <p:nvPr/>
        </p:nvSpPr>
        <p:spPr>
          <a:xfrm>
            <a:off x="4954055" y="3099512"/>
            <a:ext cx="303214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Digitise the budget and forecast process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Developing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7" name="Google Shape;417;p8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Automate</a:t>
            </a:r>
            <a:endParaRPr/>
          </a:p>
        </p:txBody>
      </p:sp>
      <p:sp>
        <p:nvSpPr>
          <p:cNvPr id="418" name="Google Shape;418;p8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Digitise</a:t>
            </a:r>
            <a:endParaRPr/>
          </a:p>
        </p:txBody>
      </p:sp>
      <p:sp>
        <p:nvSpPr>
          <p:cNvPr id="419" name="Google Shape;419;p8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FP&amp;A Maturity Model</a:t>
            </a:r>
            <a:endParaRPr/>
          </a:p>
        </p:txBody>
      </p:sp>
      <p:sp>
        <p:nvSpPr>
          <p:cNvPr id="420" name="Google Shape;420;p8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Predict</a:t>
            </a:r>
            <a:endParaRPr/>
          </a:p>
        </p:txBody>
      </p:sp>
      <p:sp>
        <p:nvSpPr>
          <p:cNvPr id="421" name="Google Shape;421;p8"/>
          <p:cNvSpPr txBox="1"/>
          <p:nvPr>
            <p:ph idx="2" type="title"/>
          </p:nvPr>
        </p:nvSpPr>
        <p:spPr>
          <a:xfrm>
            <a:off x="204675" y="22682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No defined process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Manual data entry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Short term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Limited technology &amp; collaboration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2" name="Google Shape;422;p8"/>
          <p:cNvSpPr txBox="1"/>
          <p:nvPr>
            <p:ph idx="2" type="title"/>
          </p:nvPr>
        </p:nvSpPr>
        <p:spPr>
          <a:xfrm>
            <a:off x="2433825" y="22682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Integrations with other business functions via ERP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Basic analytical reporting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Minimal collaboration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3" name="Google Shape;423;p8"/>
          <p:cNvSpPr txBox="1"/>
          <p:nvPr>
            <p:ph idx="2" type="title"/>
          </p:nvPr>
        </p:nvSpPr>
        <p:spPr>
          <a:xfrm>
            <a:off x="6930575" y="22682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Real-time insights</a:t>
            </a:r>
            <a:endParaRPr sz="1200"/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Predictive &amp; prescriptive modeling</a:t>
            </a:r>
            <a:endParaRPr sz="1200"/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Integrated, self-service systems</a:t>
            </a:r>
            <a:endParaRPr sz="1200"/>
          </a:p>
        </p:txBody>
      </p:sp>
      <p:sp>
        <p:nvSpPr>
          <p:cNvPr id="424" name="Google Shape;424;p8"/>
          <p:cNvSpPr txBox="1"/>
          <p:nvPr>
            <p:ph idx="2" type="title"/>
          </p:nvPr>
        </p:nvSpPr>
        <p:spPr>
          <a:xfrm>
            <a:off x="4662975" y="22682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Multi-dimensional driver based models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Easy scenario analysis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Collaborative planning</a:t>
            </a:r>
            <a:endParaRPr sz="1200">
              <a:solidFill>
                <a:schemeClr val="dk1"/>
              </a:solidFill>
            </a:endParaRPr>
          </a:p>
          <a:p>
            <a:pPr indent="-2971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Self-service planning tools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Increasing FP&amp;A maturity - “Automate”</a:t>
            </a:r>
            <a:endParaRPr/>
          </a:p>
        </p:txBody>
      </p:sp>
      <p:pic>
        <p:nvPicPr>
          <p:cNvPr id="430" name="Google Shape;430;p9"/>
          <p:cNvPicPr preferRelativeResize="0"/>
          <p:nvPr/>
        </p:nvPicPr>
        <p:blipFill rotWithShape="1">
          <a:blip r:embed="rId3">
            <a:alphaModFix/>
          </a:blip>
          <a:srcRect b="20107" l="12989" r="19945" t="18175"/>
          <a:stretch/>
        </p:blipFill>
        <p:spPr>
          <a:xfrm>
            <a:off x="6829194" y="1100883"/>
            <a:ext cx="992399" cy="91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064" y="1132590"/>
            <a:ext cx="869986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4660" y="1275972"/>
            <a:ext cx="1015915" cy="71875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 txBox="1"/>
          <p:nvPr/>
        </p:nvSpPr>
        <p:spPr>
          <a:xfrm>
            <a:off x="4906025" y="2136728"/>
            <a:ext cx="18627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More automated scenario modelling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4" name="Google Shape;434;p9"/>
          <p:cNvSpPr txBox="1"/>
          <p:nvPr/>
        </p:nvSpPr>
        <p:spPr>
          <a:xfrm>
            <a:off x="311700" y="2136728"/>
            <a:ext cx="18627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Transparency &amp; consistency on drivers of financial forecasts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common language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5" name="Google Shape;435;p9"/>
          <p:cNvSpPr txBox="1"/>
          <p:nvPr/>
        </p:nvSpPr>
        <p:spPr>
          <a:xfrm>
            <a:off x="2435463" y="2136728"/>
            <a:ext cx="18627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Processes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Synchronised with reporting of actual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Easier updates based on key input drivers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6" name="Google Shape;436;p9"/>
          <p:cNvSpPr txBox="1"/>
          <p:nvPr/>
        </p:nvSpPr>
        <p:spPr>
          <a:xfrm>
            <a:off x="6998775" y="2136728"/>
            <a:ext cx="18627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People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Enable FP&amp;A professional so they can more easily support the organisation &amp; make better decisions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37" name="Google Shape;4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90473" y="798487"/>
            <a:ext cx="1561727" cy="156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