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p:regular r:id="rId40"/>
      <p:bold r:id="rId41"/>
      <p:italic r:id="rId42"/>
      <p:boldItalic r:id="rId43"/>
    </p:embeddedFont>
    <p:embeddedFont>
      <p:font typeface="DM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schemas.openxmlformats.org/officeDocument/2006/relationships/font" Target="fonts/DMSans-regular.fnt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46" Type="http://schemas.openxmlformats.org/officeDocument/2006/relationships/font" Target="fonts/DMSans-italic.fntdata"/><Relationship Id="rId23" Type="http://schemas.openxmlformats.org/officeDocument/2006/relationships/slide" Target="slides/slide18.xml"/><Relationship Id="rId45" Type="http://schemas.openxmlformats.org/officeDocument/2006/relationships/font" Target="fonts/DM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DM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26c9c1e9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26c9c1e9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2ec3979c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42ec3979c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126c9c1e93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126c9c1e93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126c9c1e93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126c9c1e93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126c9c1e9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126c9c1e9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30bd90f4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30bd90f4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126c9c1e93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126c9c1e93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30bd90f4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30bd90f4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43eeefd2ec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43eeefd2ec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26c9c1e93_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126c9c1e93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330bd90f4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330bd90f4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f4384ae73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f4384ae7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126c9c1e9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126c9c1e9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4414595e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4414595e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30bd90f4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30bd90f4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491fa1b24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491fa1b24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4414595ee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4414595ee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126c9c1e9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126c9c1e9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126c9c1e93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126c9c1e93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43eeefd2ec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43eeefd2ec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126c9c1e93_6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126c9c1e93_6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41b7a0595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41b7a0595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126c9c1e93_6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126c9c1e93_6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126c9c1e93_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126c9c1e93_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126c9c1e93_6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126c9c1e93_6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126c9c1e93_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126c9c1e93_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126c9c1e93_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126c9c1e93_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3f4384ae7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3f4384ae7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f4384ae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3f4384ae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26c9c1e9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26c9c1e9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f4384ae7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f4384ae7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f4384ae7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3f4384ae7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f4384ae7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3f4384ae7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0.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8.png"/><Relationship Id="rId10"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211" name="Google Shape;211;p31"/>
          <p:cNvSpPr txBox="1"/>
          <p:nvPr/>
        </p:nvSpPr>
        <p:spPr>
          <a:xfrm>
            <a:off x="216650" y="3527213"/>
            <a:ext cx="5790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 sz="1800">
                <a:solidFill>
                  <a:srgbClr val="FFFCF8"/>
                </a:solidFill>
                <a:latin typeface="DM Sans"/>
                <a:ea typeface="DM Sans"/>
                <a:cs typeface="DM Sans"/>
                <a:sym typeface="DM Sans"/>
              </a:rPr>
              <a:t>Rowan Tonkin &amp; Dan Fletcher</a:t>
            </a:r>
            <a:endParaRPr sz="1800">
              <a:solidFill>
                <a:schemeClr val="lt1"/>
              </a:solidFill>
              <a:latin typeface="DM Sans"/>
              <a:ea typeface="DM Sans"/>
              <a:cs typeface="DM Sans"/>
              <a:sym typeface="DM Sans"/>
            </a:endParaRPr>
          </a:p>
        </p:txBody>
      </p:sp>
      <p:sp>
        <p:nvSpPr>
          <p:cNvPr id="212" name="Google Shape;212;p31"/>
          <p:cNvSpPr txBox="1"/>
          <p:nvPr>
            <p:ph type="ctrTitle"/>
          </p:nvPr>
        </p:nvSpPr>
        <p:spPr>
          <a:xfrm>
            <a:off x="197500" y="1512500"/>
            <a:ext cx="77694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400"/>
              <a:t>A Candid Conversation Between CMO &amp; CFO</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68" name="Shape 268"/>
        <p:cNvGrpSpPr/>
        <p:nvPr/>
      </p:nvGrpSpPr>
      <p:grpSpPr>
        <a:xfrm>
          <a:off x="0" y="0"/>
          <a:ext cx="0" cy="0"/>
          <a:chOff x="0" y="0"/>
          <a:chExt cx="0" cy="0"/>
        </a:xfrm>
      </p:grpSpPr>
      <p:sp>
        <p:nvSpPr>
          <p:cNvPr id="269" name="Google Shape;269;p40"/>
          <p:cNvSpPr txBox="1"/>
          <p:nvPr/>
        </p:nvSpPr>
        <p:spPr>
          <a:xfrm>
            <a:off x="2552700" y="878100"/>
            <a:ext cx="6337200" cy="338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Kick off</a:t>
            </a:r>
            <a:endParaRPr b="1"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Let’s hear about your Teams at home to get to know you better! </a:t>
            </a:r>
            <a:r>
              <a:rPr lang="en" sz="1600">
                <a:solidFill>
                  <a:schemeClr val="dk1"/>
                </a:solidFill>
                <a:latin typeface="DM Sans"/>
                <a:ea typeface="DM Sans"/>
                <a:cs typeface="DM Sans"/>
                <a:sym typeface="DM Sans"/>
              </a:rPr>
              <a:t>Dan, Rowan</a:t>
            </a:r>
            <a:endParaRPr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What are typical challenges and friction points between CFO and CMO roles? </a:t>
            </a:r>
            <a:r>
              <a:rPr lang="en" sz="1600">
                <a:solidFill>
                  <a:schemeClr val="dk1"/>
                </a:solidFill>
                <a:latin typeface="DM Sans"/>
                <a:ea typeface="DM Sans"/>
                <a:cs typeface="DM Sans"/>
                <a:sym typeface="DM Sans"/>
              </a:rPr>
              <a:t>Dan then Rowan</a:t>
            </a:r>
            <a:endParaRPr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What are common CMO concerns around Finance?</a:t>
            </a:r>
            <a:r>
              <a:rPr lang="en" sz="1600">
                <a:solidFill>
                  <a:schemeClr val="dk1"/>
                </a:solidFill>
                <a:latin typeface="DM Sans"/>
                <a:ea typeface="DM Sans"/>
                <a:cs typeface="DM Sans"/>
                <a:sym typeface="DM Sans"/>
              </a:rPr>
              <a:t> Rowan</a:t>
            </a:r>
            <a:endParaRPr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What are the CFO concerns around Marketing? </a:t>
            </a:r>
            <a:r>
              <a:rPr lang="en" sz="1600">
                <a:solidFill>
                  <a:schemeClr val="dk1"/>
                </a:solidFill>
                <a:latin typeface="DM Sans"/>
                <a:ea typeface="DM Sans"/>
                <a:cs typeface="DM Sans"/>
                <a:sym typeface="DM Sans"/>
              </a:rPr>
              <a:t>Dan</a:t>
            </a:r>
            <a:endParaRPr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Can you share tips on how you two have built trust?</a:t>
            </a:r>
            <a:endParaRPr b="1" sz="1600">
              <a:solidFill>
                <a:schemeClr val="dk1"/>
              </a:solidFill>
              <a:latin typeface="DM Sans"/>
              <a:ea typeface="DM Sans"/>
              <a:cs typeface="DM Sans"/>
              <a:sym typeface="DM Sans"/>
            </a:endParaRPr>
          </a:p>
          <a:p>
            <a:pPr indent="-330200" lvl="1" marL="914400" rtl="0" algn="l">
              <a:lnSpc>
                <a:spcPct val="115000"/>
              </a:lnSpc>
              <a:spcBef>
                <a:spcPts val="0"/>
              </a:spcBef>
              <a:spcAft>
                <a:spcPts val="0"/>
              </a:spcAft>
              <a:buClr>
                <a:schemeClr val="dk1"/>
              </a:buClr>
              <a:buSzPts val="1600"/>
              <a:buFont typeface="DM Sans"/>
              <a:buAutoNum type="alphaLcPeriod"/>
            </a:pPr>
            <a:r>
              <a:rPr i="1" lang="en" sz="1600">
                <a:solidFill>
                  <a:schemeClr val="dk1"/>
                </a:solidFill>
                <a:latin typeface="DM Sans"/>
                <a:ea typeface="DM Sans"/>
                <a:cs typeface="DM Sans"/>
                <a:sym typeface="DM Sans"/>
              </a:rPr>
              <a:t>Rowan to share life before and after Planful for Marketing</a:t>
            </a:r>
            <a:endParaRPr i="1"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Any tips from you, Dan, for finance professionals looking to improve their relationship with Marketing?</a:t>
            </a:r>
            <a:endParaRPr b="1" sz="1600">
              <a:solidFill>
                <a:schemeClr val="dk1"/>
              </a:solidFill>
              <a:latin typeface="DM Sans"/>
              <a:ea typeface="DM Sans"/>
              <a:cs typeface="DM Sans"/>
              <a:sym typeface="DM Sans"/>
            </a:endParaRPr>
          </a:p>
          <a:p>
            <a:pPr indent="-330200" lvl="0" marL="457200" rtl="0" algn="l">
              <a:lnSpc>
                <a:spcPct val="115000"/>
              </a:lnSpc>
              <a:spcBef>
                <a:spcPts val="0"/>
              </a:spcBef>
              <a:spcAft>
                <a:spcPts val="0"/>
              </a:spcAft>
              <a:buClr>
                <a:schemeClr val="dk1"/>
              </a:buClr>
              <a:buSzPts val="1600"/>
              <a:buFont typeface="DM Sans"/>
              <a:buAutoNum type="arabicPeriod"/>
            </a:pPr>
            <a:r>
              <a:rPr b="1" lang="en" sz="1600">
                <a:solidFill>
                  <a:schemeClr val="dk1"/>
                </a:solidFill>
                <a:latin typeface="DM Sans"/>
                <a:ea typeface="DM Sans"/>
                <a:cs typeface="DM Sans"/>
                <a:sym typeface="DM Sans"/>
              </a:rPr>
              <a:t>Annette, closing</a:t>
            </a:r>
            <a:endParaRPr b="1" sz="1600">
              <a:solidFill>
                <a:schemeClr val="dk1"/>
              </a:solidFill>
              <a:latin typeface="DM Sans"/>
              <a:ea typeface="DM Sans"/>
              <a:cs typeface="DM Sans"/>
              <a:sym typeface="DM Sans"/>
            </a:endParaRPr>
          </a:p>
        </p:txBody>
      </p:sp>
      <p:sp>
        <p:nvSpPr>
          <p:cNvPr id="270" name="Google Shape;270;p40"/>
          <p:cNvSpPr txBox="1"/>
          <p:nvPr/>
        </p:nvSpPr>
        <p:spPr>
          <a:xfrm>
            <a:off x="152400" y="76200"/>
            <a:ext cx="23115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DM Sans"/>
                <a:ea typeface="DM Sans"/>
                <a:cs typeface="DM Sans"/>
                <a:sym typeface="DM Sans"/>
              </a:rPr>
              <a:t>Candid Conversation Between CMO &amp; CFO</a:t>
            </a:r>
            <a:endParaRPr sz="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The Why</a:t>
            </a:r>
            <a:endParaRPr sz="7200"/>
          </a:p>
        </p:txBody>
      </p:sp>
      <p:sp>
        <p:nvSpPr>
          <p:cNvPr id="276" name="Google Shape;276;p41"/>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did we start using dashboards?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2"/>
          <p:cNvSpPr txBox="1"/>
          <p:nvPr/>
        </p:nvSpPr>
        <p:spPr>
          <a:xfrm>
            <a:off x="3000400" y="399000"/>
            <a:ext cx="2811600" cy="369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chemeClr val="dk1"/>
                </a:solidFill>
                <a:latin typeface="DM Sans"/>
                <a:ea typeface="DM Sans"/>
                <a:cs typeface="DM Sans"/>
                <a:sym typeface="DM Sans"/>
              </a:rPr>
              <a:t>Overview</a:t>
            </a:r>
            <a:endParaRPr sz="1200">
              <a:solidFill>
                <a:schemeClr val="dk1"/>
              </a:solidFill>
              <a:latin typeface="DM Sans"/>
              <a:ea typeface="DM Sans"/>
              <a:cs typeface="DM Sans"/>
              <a:sym typeface="DM Sans"/>
            </a:endParaRPr>
          </a:p>
        </p:txBody>
      </p:sp>
      <p:sp>
        <p:nvSpPr>
          <p:cNvPr id="286" name="Google Shape;286;p42"/>
          <p:cNvSpPr txBox="1"/>
          <p:nvPr/>
        </p:nvSpPr>
        <p:spPr>
          <a:xfrm>
            <a:off x="1348200" y="824175"/>
            <a:ext cx="6447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DM Sans"/>
                <a:ea typeface="DM Sans"/>
                <a:cs typeface="DM Sans"/>
                <a:sym typeface="DM Sans"/>
              </a:rPr>
              <a:t>Increasing User Adoption Through Advanced Reporting</a:t>
            </a:r>
            <a:endParaRPr b="1" sz="2400">
              <a:solidFill>
                <a:schemeClr val="dk1"/>
              </a:solidFill>
              <a:latin typeface="DM Sans"/>
              <a:ea typeface="DM Sans"/>
              <a:cs typeface="DM Sans"/>
              <a:sym typeface="DM Sans"/>
            </a:endParaRPr>
          </a:p>
        </p:txBody>
      </p:sp>
      <p:sp>
        <p:nvSpPr>
          <p:cNvPr id="287" name="Google Shape;287;p42"/>
          <p:cNvSpPr txBox="1"/>
          <p:nvPr>
            <p:ph idx="4294967295" type="title"/>
          </p:nvPr>
        </p:nvSpPr>
        <p:spPr>
          <a:xfrm>
            <a:off x="398300"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288" name="Google Shape;288;p42"/>
          <p:cNvSpPr txBox="1"/>
          <p:nvPr>
            <p:ph idx="4294967295" type="body"/>
          </p:nvPr>
        </p:nvSpPr>
        <p:spPr>
          <a:xfrm>
            <a:off x="398318"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289" name="Google Shape;289;p42"/>
          <p:cNvSpPr txBox="1"/>
          <p:nvPr>
            <p:ph idx="4294967295" type="title"/>
          </p:nvPr>
        </p:nvSpPr>
        <p:spPr>
          <a:xfrm>
            <a:off x="3340913"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solidFill>
                  <a:schemeClr val="lt1"/>
                </a:solidFill>
              </a:rPr>
              <a:t>88 </a:t>
            </a:r>
            <a:endParaRPr b="1" sz="3800">
              <a:solidFill>
                <a:schemeClr val="lt1"/>
              </a:solidFill>
            </a:endParaRPr>
          </a:p>
        </p:txBody>
      </p:sp>
      <p:sp>
        <p:nvSpPr>
          <p:cNvPr id="290" name="Google Shape;290;p42"/>
          <p:cNvSpPr txBox="1"/>
          <p:nvPr>
            <p:ph idx="4294967295" type="body"/>
          </p:nvPr>
        </p:nvSpPr>
        <p:spPr>
          <a:xfrm>
            <a:off x="3340931"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lt1"/>
                </a:solidFill>
              </a:rPr>
              <a:t>Sessions </a:t>
            </a:r>
            <a:endParaRPr>
              <a:solidFill>
                <a:schemeClr val="lt1"/>
              </a:solidFill>
            </a:endParaRPr>
          </a:p>
        </p:txBody>
      </p:sp>
      <p:sp>
        <p:nvSpPr>
          <p:cNvPr id="291" name="Google Shape;291;p42"/>
          <p:cNvSpPr txBox="1"/>
          <p:nvPr>
            <p:ph idx="4294967295" type="title"/>
          </p:nvPr>
        </p:nvSpPr>
        <p:spPr>
          <a:xfrm>
            <a:off x="6283538" y="264990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88 </a:t>
            </a:r>
            <a:endParaRPr b="1" sz="3800"/>
          </a:p>
        </p:txBody>
      </p:sp>
      <p:sp>
        <p:nvSpPr>
          <p:cNvPr id="292" name="Google Shape;292;p42"/>
          <p:cNvSpPr txBox="1"/>
          <p:nvPr>
            <p:ph idx="4294967295" type="body"/>
          </p:nvPr>
        </p:nvSpPr>
        <p:spPr>
          <a:xfrm>
            <a:off x="6283556" y="350957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96" name="Shape 296"/>
        <p:cNvGrpSpPr/>
        <p:nvPr/>
      </p:nvGrpSpPr>
      <p:grpSpPr>
        <a:xfrm>
          <a:off x="0" y="0"/>
          <a:ext cx="0" cy="0"/>
          <a:chOff x="0" y="0"/>
          <a:chExt cx="0" cy="0"/>
        </a:xfrm>
      </p:grpSpPr>
      <p:sp>
        <p:nvSpPr>
          <p:cNvPr id="297" name="Google Shape;297;p43"/>
          <p:cNvSpPr txBox="1"/>
          <p:nvPr>
            <p:ph idx="6" type="title"/>
          </p:nvPr>
        </p:nvSpPr>
        <p:spPr>
          <a:xfrm>
            <a:off x="1420125" y="1143225"/>
            <a:ext cx="26052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88 </a:t>
            </a:r>
            <a:endParaRPr/>
          </a:p>
        </p:txBody>
      </p:sp>
      <p:sp>
        <p:nvSpPr>
          <p:cNvPr id="298" name="Google Shape;298;p43"/>
          <p:cNvSpPr txBox="1"/>
          <p:nvPr>
            <p:ph idx="4294967295"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Sessions</a:t>
            </a:r>
            <a:endParaRPr/>
          </a:p>
        </p:txBody>
      </p:sp>
      <p:sp>
        <p:nvSpPr>
          <p:cNvPr id="299" name="Google Shape;299;p43"/>
          <p:cNvSpPr txBox="1"/>
          <p:nvPr>
            <p:ph type="title"/>
          </p:nvPr>
        </p:nvSpPr>
        <p:spPr>
          <a:xfrm>
            <a:off x="1082350" y="290307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50</a:t>
            </a:r>
            <a:endParaRPr/>
          </a:p>
        </p:txBody>
      </p:sp>
      <p:sp>
        <p:nvSpPr>
          <p:cNvPr id="300" name="Google Shape;300;p43"/>
          <p:cNvSpPr txBox="1"/>
          <p:nvPr>
            <p:ph idx="2" type="title"/>
          </p:nvPr>
        </p:nvSpPr>
        <p:spPr>
          <a:xfrm>
            <a:off x="4780850" y="114322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11</a:t>
            </a:r>
            <a:endParaRPr/>
          </a:p>
        </p:txBody>
      </p:sp>
      <p:sp>
        <p:nvSpPr>
          <p:cNvPr id="301" name="Google Shape;301;p43"/>
          <p:cNvSpPr txBox="1"/>
          <p:nvPr>
            <p:ph idx="3" type="title"/>
          </p:nvPr>
        </p:nvSpPr>
        <p:spPr>
          <a:xfrm>
            <a:off x="5097125" y="3060150"/>
            <a:ext cx="2964600" cy="64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88%</a:t>
            </a:r>
            <a:endParaRPr/>
          </a:p>
        </p:txBody>
      </p:sp>
      <p:sp>
        <p:nvSpPr>
          <p:cNvPr id="302" name="Google Shape;302;p43"/>
          <p:cNvSpPr txBox="1"/>
          <p:nvPr>
            <p:ph idx="4294967295" type="body"/>
          </p:nvPr>
        </p:nvSpPr>
        <p:spPr>
          <a:xfrm>
            <a:off x="1082375"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303" name="Google Shape;303;p43"/>
          <p:cNvSpPr txBox="1"/>
          <p:nvPr>
            <p:ph idx="4294967295" type="body"/>
          </p:nvPr>
        </p:nvSpPr>
        <p:spPr>
          <a:xfrm>
            <a:off x="1082325"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New Employees</a:t>
            </a:r>
            <a:endParaRPr/>
          </a:p>
        </p:txBody>
      </p:sp>
      <p:sp>
        <p:nvSpPr>
          <p:cNvPr id="304" name="Google Shape;304;p43"/>
          <p:cNvSpPr txBox="1"/>
          <p:nvPr>
            <p:ph idx="4294967295" type="body"/>
          </p:nvPr>
        </p:nvSpPr>
        <p:spPr>
          <a:xfrm>
            <a:off x="4780850"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Improvement</a:t>
            </a:r>
            <a:endParaRPr/>
          </a:p>
        </p:txBody>
      </p:sp>
      <p:sp>
        <p:nvSpPr>
          <p:cNvPr id="305" name="Google Shape;305;p43"/>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Items</a:t>
            </a:r>
            <a:endParaRPr sz="1800"/>
          </a:p>
        </p:txBody>
      </p:sp>
      <p:sp>
        <p:nvSpPr>
          <p:cNvPr id="306" name="Google Shape;306;p43"/>
          <p:cNvSpPr txBox="1"/>
          <p:nvPr>
            <p:ph idx="8" type="title"/>
          </p:nvPr>
        </p:nvSpPr>
        <p:spPr>
          <a:xfrm>
            <a:off x="0" y="557547"/>
            <a:ext cx="9144000" cy="27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Stat Overview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0" name="Shape 310"/>
        <p:cNvGrpSpPr/>
        <p:nvPr/>
      </p:nvGrpSpPr>
      <p:grpSpPr>
        <a:xfrm>
          <a:off x="0" y="0"/>
          <a:ext cx="0" cy="0"/>
          <a:chOff x="0" y="0"/>
          <a:chExt cx="0" cy="0"/>
        </a:xfrm>
      </p:grpSpPr>
      <p:sp>
        <p:nvSpPr>
          <p:cNvPr id="311" name="Google Shape;311;p44"/>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One column</a:t>
            </a:r>
            <a:endParaRPr/>
          </a:p>
        </p:txBody>
      </p:sp>
      <p:sp>
        <p:nvSpPr>
          <p:cNvPr id="312" name="Google Shape;312;p44"/>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Lorem ipsum dolor sit amet, consectetur adipiscing elit, sed do eiusmod tempor incididunt ut labore et dolore magna aliqua. </a:t>
            </a:r>
            <a:endParaRPr sz="1400"/>
          </a:p>
          <a:p>
            <a:pPr indent="-317500" lvl="0" marL="457200" rtl="0" algn="l">
              <a:spcBef>
                <a:spcPts val="0"/>
              </a:spcBef>
              <a:spcAft>
                <a:spcPts val="0"/>
              </a:spcAft>
              <a:buSzPts val="1400"/>
              <a:buChar char="●"/>
            </a:pPr>
            <a:r>
              <a:rPr lang="en" sz="1400"/>
              <a:t>Ut enim ad minim veniam, quis nostrud exercitation ullamco laboris nisi ut aliquip ex ea commodo consequat. </a:t>
            </a:r>
            <a:endParaRPr sz="1400"/>
          </a:p>
          <a:p>
            <a:pPr indent="-317500" lvl="0" marL="457200" rtl="0" algn="l">
              <a:spcBef>
                <a:spcPts val="0"/>
              </a:spcBef>
              <a:spcAft>
                <a:spcPts val="0"/>
              </a:spcAft>
              <a:buSzPts val="1400"/>
              <a:buChar char="●"/>
            </a:pPr>
            <a:r>
              <a:rPr lang="en" sz="1400"/>
              <a:t>Duis aute irure dolor in reprehenderit in voluptate velit esse cillum </a:t>
            </a:r>
            <a:endParaRPr sz="1400"/>
          </a:p>
        </p:txBody>
      </p:sp>
      <p:pic>
        <p:nvPicPr>
          <p:cNvPr id="313" name="Google Shape;313;p44"/>
          <p:cNvPicPr preferRelativeResize="0"/>
          <p:nvPr/>
        </p:nvPicPr>
        <p:blipFill rotWithShape="1">
          <a:blip r:embed="rId3">
            <a:alphaModFix/>
          </a:blip>
          <a:srcRect b="12250" l="10485" r="7277" t="8201"/>
          <a:stretch/>
        </p:blipFill>
        <p:spPr>
          <a:xfrm>
            <a:off x="728150" y="851626"/>
            <a:ext cx="3556326" cy="344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311700" y="887300"/>
            <a:ext cx="8520600" cy="28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“An amazing quote about Planful and why we love it”</a:t>
            </a:r>
            <a:endParaRPr sz="6000"/>
          </a:p>
        </p:txBody>
      </p:sp>
      <p:sp>
        <p:nvSpPr>
          <p:cNvPr id="319" name="Google Shape;319;p45"/>
          <p:cNvSpPr txBox="1"/>
          <p:nvPr>
            <p:ph idx="1" type="body"/>
          </p:nvPr>
        </p:nvSpPr>
        <p:spPr>
          <a:xfrm>
            <a:off x="311700" y="3842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–Attribution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23" name="Shape 323"/>
        <p:cNvGrpSpPr/>
        <p:nvPr/>
      </p:nvGrpSpPr>
      <p:grpSpPr>
        <a:xfrm>
          <a:off x="0" y="0"/>
          <a:ext cx="0" cy="0"/>
          <a:chOff x="0" y="0"/>
          <a:chExt cx="0" cy="0"/>
        </a:xfrm>
      </p:grpSpPr>
      <p:sp>
        <p:nvSpPr>
          <p:cNvPr id="324" name="Google Shape;324;p46"/>
          <p:cNvSpPr txBox="1"/>
          <p:nvPr>
            <p:ph type="title"/>
          </p:nvPr>
        </p:nvSpPr>
        <p:spPr>
          <a:xfrm>
            <a:off x="3117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70%</a:t>
            </a:r>
            <a:endParaRPr/>
          </a:p>
        </p:txBody>
      </p:sp>
      <p:sp>
        <p:nvSpPr>
          <p:cNvPr id="325" name="Google Shape;325;p46"/>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26" name="Google Shape;326;p46"/>
          <p:cNvSpPr txBox="1"/>
          <p:nvPr>
            <p:ph idx="2" type="title"/>
          </p:nvPr>
        </p:nvSpPr>
        <p:spPr>
          <a:xfrm>
            <a:off x="30054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30%</a:t>
            </a:r>
            <a:endParaRPr/>
          </a:p>
        </p:txBody>
      </p:sp>
      <p:sp>
        <p:nvSpPr>
          <p:cNvPr id="327" name="Google Shape;327;p46"/>
          <p:cNvSpPr txBox="1"/>
          <p:nvPr>
            <p:ph idx="3" type="title"/>
          </p:nvPr>
        </p:nvSpPr>
        <p:spPr>
          <a:xfrm>
            <a:off x="5813275"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400</a:t>
            </a:r>
            <a:endParaRPr/>
          </a:p>
        </p:txBody>
      </p:sp>
      <p:sp>
        <p:nvSpPr>
          <p:cNvPr id="328" name="Google Shape;328;p46"/>
          <p:cNvSpPr txBox="1"/>
          <p:nvPr>
            <p:ph idx="4" type="title"/>
          </p:nvPr>
        </p:nvSpPr>
        <p:spPr>
          <a:xfrm>
            <a:off x="3117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3x</a:t>
            </a:r>
            <a:endParaRPr/>
          </a:p>
        </p:txBody>
      </p:sp>
      <p:sp>
        <p:nvSpPr>
          <p:cNvPr id="329" name="Google Shape;329;p46"/>
          <p:cNvSpPr txBox="1"/>
          <p:nvPr>
            <p:ph idx="5" type="title"/>
          </p:nvPr>
        </p:nvSpPr>
        <p:spPr>
          <a:xfrm>
            <a:off x="30054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+730</a:t>
            </a:r>
            <a:endParaRPr/>
          </a:p>
        </p:txBody>
      </p:sp>
      <p:sp>
        <p:nvSpPr>
          <p:cNvPr id="330" name="Google Shape;330;p46"/>
          <p:cNvSpPr txBox="1"/>
          <p:nvPr>
            <p:ph idx="6" type="title"/>
          </p:nvPr>
        </p:nvSpPr>
        <p:spPr>
          <a:xfrm>
            <a:off x="5813275"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9/10</a:t>
            </a:r>
            <a:endParaRPr/>
          </a:p>
        </p:txBody>
      </p:sp>
      <p:sp>
        <p:nvSpPr>
          <p:cNvPr id="331" name="Google Shape;331;p46"/>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32" name="Google Shape;332;p46"/>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33" name="Google Shape;333;p46"/>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34" name="Google Shape;334;p46"/>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35" name="Google Shape;335;p46"/>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336" name="Google Shape;336;p46"/>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Numbers Slide</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0" name="Shape 340"/>
        <p:cNvGrpSpPr/>
        <p:nvPr/>
      </p:nvGrpSpPr>
      <p:grpSpPr>
        <a:xfrm>
          <a:off x="0" y="0"/>
          <a:ext cx="0" cy="0"/>
          <a:chOff x="0" y="0"/>
          <a:chExt cx="0" cy="0"/>
        </a:xfrm>
      </p:grpSpPr>
      <p:sp>
        <p:nvSpPr>
          <p:cNvPr id="341" name="Google Shape;341;p47"/>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Stat breakdown</a:t>
            </a:r>
            <a:endParaRPr/>
          </a:p>
        </p:txBody>
      </p:sp>
      <p:sp>
        <p:nvSpPr>
          <p:cNvPr id="342" name="Google Shape;342;p47"/>
          <p:cNvSpPr txBox="1"/>
          <p:nvPr>
            <p:ph type="title"/>
          </p:nvPr>
        </p:nvSpPr>
        <p:spPr>
          <a:xfrm>
            <a:off x="5486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99%</a:t>
            </a:r>
            <a:endParaRPr/>
          </a:p>
        </p:txBody>
      </p:sp>
      <p:sp>
        <p:nvSpPr>
          <p:cNvPr id="343" name="Google Shape;343;p47"/>
          <p:cNvSpPr txBox="1"/>
          <p:nvPr>
            <p:ph idx="2" type="title"/>
          </p:nvPr>
        </p:nvSpPr>
        <p:spPr>
          <a:xfrm>
            <a:off x="331565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70%</a:t>
            </a:r>
            <a:endParaRPr/>
          </a:p>
        </p:txBody>
      </p:sp>
      <p:sp>
        <p:nvSpPr>
          <p:cNvPr id="344" name="Google Shape;344;p47"/>
          <p:cNvSpPr txBox="1"/>
          <p:nvPr>
            <p:ph idx="4" type="title"/>
          </p:nvPr>
        </p:nvSpPr>
        <p:spPr>
          <a:xfrm>
            <a:off x="60827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60%</a:t>
            </a:r>
            <a:endParaRPr/>
          </a:p>
        </p:txBody>
      </p:sp>
      <p:sp>
        <p:nvSpPr>
          <p:cNvPr id="345" name="Google Shape;345;p47"/>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46" name="Google Shape;346;p47"/>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47" name="Google Shape;347;p47"/>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348" name="Google Shape;348;p47"/>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356" name="Shape 356"/>
        <p:cNvGrpSpPr/>
        <p:nvPr/>
      </p:nvGrpSpPr>
      <p:grpSpPr>
        <a:xfrm>
          <a:off x="0" y="0"/>
          <a:ext cx="0" cy="0"/>
          <a:chOff x="0" y="0"/>
          <a:chExt cx="0" cy="0"/>
        </a:xfrm>
      </p:grpSpPr>
      <p:sp>
        <p:nvSpPr>
          <p:cNvPr id="357" name="Google Shape;357;p49"/>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Chart</a:t>
            </a:r>
            <a:endParaRPr>
              <a:solidFill>
                <a:schemeClr val="lt1"/>
              </a:solidFill>
            </a:endParaRPr>
          </a:p>
        </p:txBody>
      </p:sp>
      <p:sp>
        <p:nvSpPr>
          <p:cNvPr id="358" name="Google Shape;358;p49"/>
          <p:cNvSpPr txBox="1"/>
          <p:nvPr>
            <p:ph idx="1" type="body"/>
          </p:nvPr>
        </p:nvSpPr>
        <p:spPr>
          <a:xfrm>
            <a:off x="5725975" y="1967225"/>
            <a:ext cx="33111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lt1"/>
                </a:solidFill>
              </a:rPr>
              <a:t>Summary of Chart</a:t>
            </a:r>
            <a:endParaRPr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6" name="Shape 216"/>
        <p:cNvGrpSpPr/>
        <p:nvPr/>
      </p:nvGrpSpPr>
      <p:grpSpPr>
        <a:xfrm>
          <a:off x="0" y="0"/>
          <a:ext cx="0" cy="0"/>
          <a:chOff x="0" y="0"/>
          <a:chExt cx="0" cy="0"/>
        </a:xfrm>
      </p:grpSpPr>
      <p:pic>
        <p:nvPicPr>
          <p:cNvPr id="217" name="Google Shape;217;p32"/>
          <p:cNvPicPr preferRelativeResize="0"/>
          <p:nvPr/>
        </p:nvPicPr>
        <p:blipFill rotWithShape="1">
          <a:blip r:embed="rId3">
            <a:alphaModFix/>
          </a:blip>
          <a:srcRect b="357" l="0" r="0" t="367"/>
          <a:stretch/>
        </p:blipFill>
        <p:spPr>
          <a:xfrm>
            <a:off x="3000000" y="10"/>
            <a:ext cx="3144000" cy="3121200"/>
          </a:xfrm>
          <a:prstGeom prst="rect">
            <a:avLst/>
          </a:prstGeom>
          <a:noFill/>
          <a:ln cap="flat" cmpd="sng" w="9525">
            <a:solidFill>
              <a:schemeClr val="lt1"/>
            </a:solidFill>
            <a:prstDash val="solid"/>
            <a:round/>
            <a:headEnd len="sm" w="sm" type="none"/>
            <a:tailEnd len="sm" w="sm" type="none"/>
          </a:ln>
        </p:spPr>
      </p:pic>
      <p:pic>
        <p:nvPicPr>
          <p:cNvPr id="218" name="Google Shape;218;p32"/>
          <p:cNvPicPr preferRelativeResize="0"/>
          <p:nvPr/>
        </p:nvPicPr>
        <p:blipFill rotWithShape="1">
          <a:blip r:embed="rId4">
            <a:alphaModFix/>
          </a:blip>
          <a:srcRect b="0" l="1941" r="1950" t="0"/>
          <a:stretch/>
        </p:blipFill>
        <p:spPr>
          <a:xfrm>
            <a:off x="0" y="0"/>
            <a:ext cx="3000000" cy="3121367"/>
          </a:xfrm>
          <a:prstGeom prst="rect">
            <a:avLst/>
          </a:prstGeom>
          <a:noFill/>
          <a:ln>
            <a:noFill/>
          </a:ln>
        </p:spPr>
      </p:pic>
      <p:sp>
        <p:nvSpPr>
          <p:cNvPr id="219" name="Google Shape;219;p32"/>
          <p:cNvSpPr txBox="1"/>
          <p:nvPr/>
        </p:nvSpPr>
        <p:spPr>
          <a:xfrm>
            <a:off x="28575" y="3204850"/>
            <a:ext cx="2903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Dan Fletcher</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CFO, Planful</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t/>
            </a:r>
            <a:endParaRPr b="1" sz="1800">
              <a:solidFill>
                <a:schemeClr val="lt1"/>
              </a:solidFill>
              <a:latin typeface="DM Sans"/>
              <a:ea typeface="DM Sans"/>
              <a:cs typeface="DM Sans"/>
              <a:sym typeface="DM Sans"/>
            </a:endParaRPr>
          </a:p>
        </p:txBody>
      </p:sp>
      <p:sp>
        <p:nvSpPr>
          <p:cNvPr id="220" name="Google Shape;220;p32"/>
          <p:cNvSpPr txBox="1"/>
          <p:nvPr/>
        </p:nvSpPr>
        <p:spPr>
          <a:xfrm>
            <a:off x="3120300" y="3204850"/>
            <a:ext cx="29034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FFFCF8"/>
                </a:solidFill>
                <a:latin typeface="DM Sans"/>
                <a:ea typeface="DM Sans"/>
                <a:cs typeface="DM Sans"/>
                <a:sym typeface="DM Sans"/>
              </a:rPr>
              <a:t>Rowan Tonkin</a:t>
            </a:r>
            <a:endParaRPr sz="1800">
              <a:solidFill>
                <a:srgbClr val="FFFCF8"/>
              </a:solidFill>
              <a:latin typeface="DM Sans"/>
              <a:ea typeface="DM Sans"/>
              <a:cs typeface="DM Sans"/>
              <a:sym typeface="DM Sans"/>
            </a:endParaRPr>
          </a:p>
          <a:p>
            <a:pPr indent="0" lvl="0" marL="0" rtl="0" algn="l">
              <a:lnSpc>
                <a:spcPct val="115000"/>
              </a:lnSpc>
              <a:spcBef>
                <a:spcPts val="0"/>
              </a:spcBef>
              <a:spcAft>
                <a:spcPts val="1200"/>
              </a:spcAft>
              <a:buClr>
                <a:schemeClr val="dk1"/>
              </a:buClr>
              <a:buSzPts val="1100"/>
              <a:buFont typeface="Arial"/>
              <a:buNone/>
            </a:pPr>
            <a:r>
              <a:rPr lang="en" sz="1200">
                <a:solidFill>
                  <a:srgbClr val="FFFCF8"/>
                </a:solidFill>
                <a:latin typeface="DM Sans"/>
                <a:ea typeface="DM Sans"/>
                <a:cs typeface="DM Sans"/>
                <a:sym typeface="DM Sans"/>
              </a:rPr>
              <a:t>CMO, Planful</a:t>
            </a:r>
            <a:endParaRPr b="1" sz="1800">
              <a:solidFill>
                <a:srgbClr val="FFFCF8"/>
              </a:solidFill>
              <a:latin typeface="DM Sans"/>
              <a:ea typeface="DM Sans"/>
              <a:cs typeface="DM Sans"/>
              <a:sym typeface="DM Sans"/>
            </a:endParaRPr>
          </a:p>
        </p:txBody>
      </p:sp>
      <p:sp>
        <p:nvSpPr>
          <p:cNvPr id="221" name="Google Shape;221;p32"/>
          <p:cNvSpPr txBox="1"/>
          <p:nvPr/>
        </p:nvSpPr>
        <p:spPr>
          <a:xfrm>
            <a:off x="6212025" y="3204850"/>
            <a:ext cx="29034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Annette Dehler</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VP Corporate and Product Marketing, Planful</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DM Sans"/>
              <a:ea typeface="DM Sans"/>
              <a:cs typeface="DM Sans"/>
              <a:sym typeface="DM Sans"/>
            </a:endParaRPr>
          </a:p>
          <a:p>
            <a:pPr indent="0" lvl="0" marL="0" rtl="0" algn="l">
              <a:spcBef>
                <a:spcPts val="0"/>
              </a:spcBef>
              <a:spcAft>
                <a:spcPts val="0"/>
              </a:spcAft>
              <a:buNone/>
            </a:pPr>
            <a:r>
              <a:t/>
            </a:r>
            <a:endParaRPr b="1" sz="1800">
              <a:solidFill>
                <a:schemeClr val="lt1"/>
              </a:solidFill>
              <a:latin typeface="DM Sans"/>
              <a:ea typeface="DM Sans"/>
              <a:cs typeface="DM Sans"/>
              <a:sym typeface="DM Sans"/>
            </a:endParaRPr>
          </a:p>
        </p:txBody>
      </p:sp>
      <p:pic>
        <p:nvPicPr>
          <p:cNvPr id="222" name="Google Shape;222;p32"/>
          <p:cNvPicPr preferRelativeResize="0"/>
          <p:nvPr/>
        </p:nvPicPr>
        <p:blipFill>
          <a:blip r:embed="rId5">
            <a:alphaModFix/>
          </a:blip>
          <a:stretch>
            <a:fillRect/>
          </a:stretch>
        </p:blipFill>
        <p:spPr>
          <a:xfrm>
            <a:off x="302577" y="4822606"/>
            <a:ext cx="1001052" cy="152503"/>
          </a:xfrm>
          <a:prstGeom prst="rect">
            <a:avLst/>
          </a:prstGeom>
          <a:noFill/>
          <a:ln>
            <a:noFill/>
          </a:ln>
        </p:spPr>
      </p:pic>
      <p:pic>
        <p:nvPicPr>
          <p:cNvPr id="223" name="Google Shape;223;p32"/>
          <p:cNvPicPr preferRelativeResize="0"/>
          <p:nvPr/>
        </p:nvPicPr>
        <p:blipFill rotWithShape="1">
          <a:blip r:embed="rId6">
            <a:alphaModFix/>
          </a:blip>
          <a:srcRect b="0" l="1765" r="1774" t="0"/>
          <a:stretch/>
        </p:blipFill>
        <p:spPr>
          <a:xfrm>
            <a:off x="6144050" y="-87"/>
            <a:ext cx="3000000" cy="3121367"/>
          </a:xfrm>
          <a:prstGeom prst="rect">
            <a:avLst/>
          </a:prstGeom>
          <a:noFill/>
          <a:ln>
            <a:noFill/>
          </a:ln>
        </p:spPr>
      </p:pic>
      <p:sp>
        <p:nvSpPr>
          <p:cNvPr id="224" name="Google Shape;224;p32"/>
          <p:cNvSpPr/>
          <p:nvPr/>
        </p:nvSpPr>
        <p:spPr>
          <a:xfrm>
            <a:off x="0" y="3071025"/>
            <a:ext cx="9144000" cy="22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7264575" y="269975"/>
            <a:ext cx="144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Chart</a:t>
            </a:r>
            <a:endParaRPr/>
          </a:p>
        </p:txBody>
      </p:sp>
      <p:sp>
        <p:nvSpPr>
          <p:cNvPr id="364" name="Google Shape;364;p50"/>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Description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8" name="Shape 368"/>
        <p:cNvGrpSpPr/>
        <p:nvPr/>
      </p:nvGrpSpPr>
      <p:grpSpPr>
        <a:xfrm>
          <a:off x="0" y="0"/>
          <a:ext cx="0" cy="0"/>
          <a:chOff x="0" y="0"/>
          <a:chExt cx="0" cy="0"/>
        </a:xfrm>
      </p:grpSpPr>
      <p:sp>
        <p:nvSpPr>
          <p:cNvPr id="369" name="Google Shape;369;p51"/>
          <p:cNvSpPr txBox="1"/>
          <p:nvPr>
            <p:ph idx="2" type="title"/>
          </p:nvPr>
        </p:nvSpPr>
        <p:spPr>
          <a:xfrm>
            <a:off x="204675" y="1320500"/>
            <a:ext cx="19971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a:t>
            </a:r>
            <a:endParaRPr/>
          </a:p>
        </p:txBody>
      </p:sp>
      <p:sp>
        <p:nvSpPr>
          <p:cNvPr id="370" name="Google Shape;370;p51"/>
          <p:cNvSpPr txBox="1"/>
          <p:nvPr>
            <p:ph idx="4" type="title"/>
          </p:nvPr>
        </p:nvSpPr>
        <p:spPr>
          <a:xfrm>
            <a:off x="46702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4</a:t>
            </a:r>
            <a:endParaRPr/>
          </a:p>
        </p:txBody>
      </p:sp>
      <p:sp>
        <p:nvSpPr>
          <p:cNvPr id="371" name="Google Shape;371;p51"/>
          <p:cNvSpPr txBox="1"/>
          <p:nvPr>
            <p:ph idx="3" type="title"/>
          </p:nvPr>
        </p:nvSpPr>
        <p:spPr>
          <a:xfrm>
            <a:off x="24183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a:t>
            </a:r>
            <a:endParaRPr/>
          </a:p>
        </p:txBody>
      </p:sp>
      <p:sp>
        <p:nvSpPr>
          <p:cNvPr id="372" name="Google Shape;372;p51"/>
          <p:cNvSpPr txBox="1"/>
          <p:nvPr>
            <p:ph type="title"/>
          </p:nvPr>
        </p:nvSpPr>
        <p:spPr>
          <a:xfrm>
            <a:off x="204675" y="201125"/>
            <a:ext cx="862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Incremental improvements slide</a:t>
            </a:r>
            <a:endParaRPr/>
          </a:p>
        </p:txBody>
      </p:sp>
      <p:sp>
        <p:nvSpPr>
          <p:cNvPr id="373" name="Google Shape;373;p51"/>
          <p:cNvSpPr txBox="1"/>
          <p:nvPr>
            <p:ph idx="5" type="title"/>
          </p:nvPr>
        </p:nvSpPr>
        <p:spPr>
          <a:xfrm>
            <a:off x="691512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100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7" name="Shape 377"/>
        <p:cNvGrpSpPr/>
        <p:nvPr/>
      </p:nvGrpSpPr>
      <p:grpSpPr>
        <a:xfrm>
          <a:off x="0" y="0"/>
          <a:ext cx="0" cy="0"/>
          <a:chOff x="0" y="0"/>
          <a:chExt cx="0" cy="0"/>
        </a:xfrm>
      </p:grpSpPr>
      <p:sp>
        <p:nvSpPr>
          <p:cNvPr id="378" name="Google Shape;378;p52"/>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Subtitle</a:t>
            </a:r>
            <a:endParaRPr/>
          </a:p>
        </p:txBody>
      </p:sp>
      <p:sp>
        <p:nvSpPr>
          <p:cNvPr id="379" name="Google Shape;379;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Items</a:t>
            </a:r>
            <a:endParaRPr/>
          </a:p>
        </p:txBody>
      </p:sp>
      <p:sp>
        <p:nvSpPr>
          <p:cNvPr id="380" name="Google Shape;380;p52"/>
          <p:cNvSpPr txBox="1"/>
          <p:nvPr>
            <p:ph idx="1" type="body"/>
          </p:nvPr>
        </p:nvSpPr>
        <p:spPr>
          <a:xfrm>
            <a:off x="3117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381" name="Google Shape;381;p52"/>
          <p:cNvSpPr txBox="1"/>
          <p:nvPr>
            <p:ph idx="2" type="body"/>
          </p:nvPr>
        </p:nvSpPr>
        <p:spPr>
          <a:xfrm>
            <a:off x="48324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382" name="Google Shape;382;p52"/>
          <p:cNvPicPr preferRelativeResize="0"/>
          <p:nvPr/>
        </p:nvPicPr>
        <p:blipFill>
          <a:blip r:embed="rId3">
            <a:alphaModFix/>
          </a:blip>
          <a:stretch>
            <a:fillRect/>
          </a:stretch>
        </p:blipFill>
        <p:spPr>
          <a:xfrm>
            <a:off x="311700" y="1112473"/>
            <a:ext cx="1782723" cy="1782723"/>
          </a:xfrm>
          <a:prstGeom prst="rect">
            <a:avLst/>
          </a:prstGeom>
          <a:noFill/>
          <a:ln>
            <a:noFill/>
          </a:ln>
        </p:spPr>
      </p:pic>
      <p:pic>
        <p:nvPicPr>
          <p:cNvPr id="383" name="Google Shape;383;p52"/>
          <p:cNvPicPr preferRelativeResize="0"/>
          <p:nvPr/>
        </p:nvPicPr>
        <p:blipFill rotWithShape="1">
          <a:blip r:embed="rId4">
            <a:alphaModFix/>
          </a:blip>
          <a:srcRect b="12250" l="10485" r="7277" t="8201"/>
          <a:stretch/>
        </p:blipFill>
        <p:spPr>
          <a:xfrm>
            <a:off x="4460175" y="1075913"/>
            <a:ext cx="1782723" cy="17245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Slide</a:t>
            </a:r>
            <a:endParaRPr/>
          </a:p>
        </p:txBody>
      </p:sp>
      <p:sp>
        <p:nvSpPr>
          <p:cNvPr id="389" name="Google Shape;389;p53"/>
          <p:cNvSpPr txBox="1"/>
          <p:nvPr>
            <p:ph idx="1" type="body"/>
          </p:nvPr>
        </p:nvSpPr>
        <p:spPr>
          <a:xfrm>
            <a:off x="247500"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1</a:t>
            </a:r>
            <a:endParaRPr/>
          </a:p>
        </p:txBody>
      </p:sp>
      <p:sp>
        <p:nvSpPr>
          <p:cNvPr id="390" name="Google Shape;390;p53"/>
          <p:cNvSpPr txBox="1"/>
          <p:nvPr>
            <p:ph idx="2" type="body"/>
          </p:nvPr>
        </p:nvSpPr>
        <p:spPr>
          <a:xfrm>
            <a:off x="1980552"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2</a:t>
            </a:r>
            <a:endParaRPr/>
          </a:p>
        </p:txBody>
      </p:sp>
      <p:sp>
        <p:nvSpPr>
          <p:cNvPr id="391" name="Google Shape;391;p53"/>
          <p:cNvSpPr txBox="1"/>
          <p:nvPr>
            <p:ph idx="3" type="body"/>
          </p:nvPr>
        </p:nvSpPr>
        <p:spPr>
          <a:xfrm>
            <a:off x="3796807"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3</a:t>
            </a:r>
            <a:endParaRPr/>
          </a:p>
        </p:txBody>
      </p:sp>
      <p:sp>
        <p:nvSpPr>
          <p:cNvPr id="392" name="Google Shape;392;p53"/>
          <p:cNvSpPr txBox="1"/>
          <p:nvPr>
            <p:ph idx="4" type="body"/>
          </p:nvPr>
        </p:nvSpPr>
        <p:spPr>
          <a:xfrm>
            <a:off x="5613074"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4</a:t>
            </a:r>
            <a:endParaRPr/>
          </a:p>
        </p:txBody>
      </p:sp>
      <p:sp>
        <p:nvSpPr>
          <p:cNvPr id="393" name="Google Shape;393;p53"/>
          <p:cNvSpPr txBox="1"/>
          <p:nvPr>
            <p:ph idx="5" type="body"/>
          </p:nvPr>
        </p:nvSpPr>
        <p:spPr>
          <a:xfrm>
            <a:off x="7346126"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5</a:t>
            </a:r>
            <a:endParaRPr/>
          </a:p>
        </p:txBody>
      </p:sp>
      <p:cxnSp>
        <p:nvCxnSpPr>
          <p:cNvPr id="394" name="Google Shape;394;p53"/>
          <p:cNvCxnSpPr>
            <a:stCxn id="389" idx="0"/>
          </p:cNvCxnSpPr>
          <p:nvPr/>
        </p:nvCxnSpPr>
        <p:spPr>
          <a:xfrm rot="10800000">
            <a:off x="102270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95" name="Google Shape;395;p53"/>
          <p:cNvCxnSpPr/>
          <p:nvPr/>
        </p:nvCxnSpPr>
        <p:spPr>
          <a:xfrm rot="10800000">
            <a:off x="275575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96" name="Google Shape;396;p53"/>
          <p:cNvCxnSpPr/>
          <p:nvPr/>
        </p:nvCxnSpPr>
        <p:spPr>
          <a:xfrm rot="10800000">
            <a:off x="457201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97" name="Google Shape;397;p53"/>
          <p:cNvCxnSpPr/>
          <p:nvPr/>
        </p:nvCxnSpPr>
        <p:spPr>
          <a:xfrm rot="10800000">
            <a:off x="630506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398" name="Google Shape;398;p53"/>
          <p:cNvCxnSpPr/>
          <p:nvPr/>
        </p:nvCxnSpPr>
        <p:spPr>
          <a:xfrm rot="10800000">
            <a:off x="8121313" y="1476225"/>
            <a:ext cx="0" cy="5445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2" name="Shape 402"/>
        <p:cNvGrpSpPr/>
        <p:nvPr/>
      </p:nvGrpSpPr>
      <p:grpSpPr>
        <a:xfrm>
          <a:off x="0" y="0"/>
          <a:ext cx="0" cy="0"/>
          <a:chOff x="0" y="0"/>
          <a:chExt cx="0" cy="0"/>
        </a:xfrm>
      </p:grpSpPr>
      <p:sp>
        <p:nvSpPr>
          <p:cNvPr id="403" name="Google Shape;403;p5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Two Items</a:t>
            </a:r>
            <a:endParaRPr/>
          </a:p>
        </p:txBody>
      </p:sp>
      <p:sp>
        <p:nvSpPr>
          <p:cNvPr id="404" name="Google Shape;404;p5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405" name="Google Shape;405;p5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Subtitle for summary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09" name="Shape 409"/>
        <p:cNvGrpSpPr/>
        <p:nvPr/>
      </p:nvGrpSpPr>
      <p:grpSpPr>
        <a:xfrm>
          <a:off x="0" y="0"/>
          <a:ext cx="0" cy="0"/>
          <a:chOff x="0" y="0"/>
          <a:chExt cx="0" cy="0"/>
        </a:xfrm>
      </p:grpSpPr>
      <p:sp>
        <p:nvSpPr>
          <p:cNvPr id="410" name="Google Shape;410;p55"/>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411" name="Google Shape;411;p5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Google Shape;416;p56"/>
          <p:cNvSpPr txBox="1"/>
          <p:nvPr/>
        </p:nvSpPr>
        <p:spPr>
          <a:xfrm>
            <a:off x="534500" y="218700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
        <p:nvSpPr>
          <p:cNvPr id="417" name="Google Shape;417;p56"/>
          <p:cNvSpPr txBox="1"/>
          <p:nvPr/>
        </p:nvSpPr>
        <p:spPr>
          <a:xfrm>
            <a:off x="3810725" y="1258200"/>
            <a:ext cx="2811600" cy="36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chemeClr val="lt1"/>
                </a:solidFill>
                <a:latin typeface="DM Sans"/>
                <a:ea typeface="DM Sans"/>
                <a:cs typeface="DM Sans"/>
                <a:sym typeface="DM Sans"/>
              </a:rPr>
              <a:t>Up Next</a:t>
            </a:r>
            <a:endParaRPr sz="1200">
              <a:solidFill>
                <a:schemeClr val="lt1"/>
              </a:solidFill>
              <a:latin typeface="DM Sans"/>
              <a:ea typeface="DM Sans"/>
              <a:cs typeface="DM Sans"/>
              <a:sym typeface="DM Sans"/>
            </a:endParaRPr>
          </a:p>
        </p:txBody>
      </p:sp>
      <p:sp>
        <p:nvSpPr>
          <p:cNvPr id="418" name="Google Shape;418;p56"/>
          <p:cNvSpPr txBox="1"/>
          <p:nvPr/>
        </p:nvSpPr>
        <p:spPr>
          <a:xfrm>
            <a:off x="3810725" y="1627500"/>
            <a:ext cx="4662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FFCF8"/>
                </a:solidFill>
                <a:latin typeface="DM Sans"/>
                <a:ea typeface="DM Sans"/>
                <a:cs typeface="DM Sans"/>
                <a:sym typeface="DM Sans"/>
              </a:rPr>
              <a:t>Increasing User Adoption Through Advanced Reporting</a:t>
            </a:r>
            <a:endParaRPr b="1" sz="3000">
              <a:solidFill>
                <a:srgbClr val="FFFCF8"/>
              </a:solidFill>
              <a:latin typeface="DM Sans"/>
              <a:ea typeface="DM Sans"/>
              <a:cs typeface="DM Sans"/>
              <a:sym typeface="DM Sans"/>
            </a:endParaRPr>
          </a:p>
        </p:txBody>
      </p:sp>
      <p:sp>
        <p:nvSpPr>
          <p:cNvPr id="419" name="Google Shape;419;p56"/>
          <p:cNvSpPr txBox="1"/>
          <p:nvPr/>
        </p:nvSpPr>
        <p:spPr>
          <a:xfrm>
            <a:off x="3810725" y="3197400"/>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FFFCF8"/>
                </a:solidFill>
                <a:latin typeface="DM Sans"/>
                <a:ea typeface="DM Sans"/>
                <a:cs typeface="DM Sans"/>
                <a:sym typeface="DM Sans"/>
              </a:rPr>
              <a:t>Michael Zambetti</a:t>
            </a:r>
            <a:br>
              <a:rPr lang="en" sz="2000">
                <a:solidFill>
                  <a:srgbClr val="FFFCF8"/>
                </a:solidFill>
                <a:latin typeface="DM Sans"/>
                <a:ea typeface="DM Sans"/>
                <a:cs typeface="DM Sans"/>
                <a:sym typeface="DM Sans"/>
              </a:rPr>
            </a:br>
            <a:r>
              <a:rPr lang="en" sz="1200">
                <a:solidFill>
                  <a:srgbClr val="FFFCF8"/>
                </a:solidFill>
                <a:latin typeface="DM Sans"/>
                <a:ea typeface="DM Sans"/>
                <a:cs typeface="DM Sans"/>
                <a:sym typeface="DM Sans"/>
              </a:rPr>
              <a:t>National DCP</a:t>
            </a:r>
            <a:endParaRPr sz="1200">
              <a:solidFill>
                <a:srgbClr val="FFFCF8"/>
              </a:solidFill>
              <a:latin typeface="DM Sans"/>
              <a:ea typeface="DM Sans"/>
              <a:cs typeface="DM Sans"/>
              <a:sym typeface="DM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23" name="Shape 423"/>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7" name="Shape 427"/>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31" name="Shape 43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8" name="Shape 228"/>
        <p:cNvGrpSpPr/>
        <p:nvPr/>
      </p:nvGrpSpPr>
      <p:grpSpPr>
        <a:xfrm>
          <a:off x="0" y="0"/>
          <a:ext cx="0" cy="0"/>
          <a:chOff x="0" y="0"/>
          <a:chExt cx="0" cy="0"/>
        </a:xfrm>
      </p:grpSpPr>
      <p:pic>
        <p:nvPicPr>
          <p:cNvPr id="229" name="Google Shape;229;p33"/>
          <p:cNvPicPr preferRelativeResize="0"/>
          <p:nvPr/>
        </p:nvPicPr>
        <p:blipFill rotWithShape="1">
          <a:blip r:embed="rId3">
            <a:alphaModFix/>
          </a:blip>
          <a:srcRect b="0" l="2730" r="3098" t="5410"/>
          <a:stretch/>
        </p:blipFill>
        <p:spPr>
          <a:xfrm>
            <a:off x="20288" y="0"/>
            <a:ext cx="9103413"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35" name="Shape 435"/>
        <p:cNvGrpSpPr/>
        <p:nvPr/>
      </p:nvGrpSpPr>
      <p:grpSpPr>
        <a:xfrm>
          <a:off x="0" y="0"/>
          <a:ext cx="0" cy="0"/>
          <a:chOff x="0" y="0"/>
          <a:chExt cx="0" cy="0"/>
        </a:xfrm>
      </p:grpSpPr>
      <p:sp>
        <p:nvSpPr>
          <p:cNvPr id="436" name="Google Shape;436;p60"/>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Appendix</a:t>
            </a:r>
            <a:endParaRPr>
              <a:solidFill>
                <a:schemeClr val="dk1"/>
              </a:solidFill>
            </a:endParaRPr>
          </a:p>
        </p:txBody>
      </p:sp>
      <p:sp>
        <p:nvSpPr>
          <p:cNvPr id="437" name="Google Shape;437;p6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Resource bank &amp; tips for success from Planful Creative!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1" name="Shape 441"/>
        <p:cNvGrpSpPr/>
        <p:nvPr/>
      </p:nvGrpSpPr>
      <p:grpSpPr>
        <a:xfrm>
          <a:off x="0" y="0"/>
          <a:ext cx="0" cy="0"/>
          <a:chOff x="0" y="0"/>
          <a:chExt cx="0" cy="0"/>
        </a:xfrm>
      </p:grpSpPr>
      <p:pic>
        <p:nvPicPr>
          <p:cNvPr id="442" name="Google Shape;442;p61"/>
          <p:cNvPicPr preferRelativeResize="0"/>
          <p:nvPr/>
        </p:nvPicPr>
        <p:blipFill>
          <a:blip r:embed="rId3">
            <a:alphaModFix/>
          </a:blip>
          <a:stretch>
            <a:fillRect/>
          </a:stretch>
        </p:blipFill>
        <p:spPr>
          <a:xfrm>
            <a:off x="152400" y="152400"/>
            <a:ext cx="2677100" cy="2677100"/>
          </a:xfrm>
          <a:prstGeom prst="rect">
            <a:avLst/>
          </a:prstGeom>
          <a:noFill/>
          <a:ln>
            <a:noFill/>
          </a:ln>
        </p:spPr>
      </p:pic>
      <p:pic>
        <p:nvPicPr>
          <p:cNvPr id="443" name="Google Shape;443;p61"/>
          <p:cNvPicPr preferRelativeResize="0"/>
          <p:nvPr/>
        </p:nvPicPr>
        <p:blipFill>
          <a:blip r:embed="rId4">
            <a:alphaModFix/>
          </a:blip>
          <a:stretch>
            <a:fillRect/>
          </a:stretch>
        </p:blipFill>
        <p:spPr>
          <a:xfrm>
            <a:off x="2384425" y="397163"/>
            <a:ext cx="2187576" cy="2187576"/>
          </a:xfrm>
          <a:prstGeom prst="rect">
            <a:avLst/>
          </a:prstGeom>
          <a:noFill/>
          <a:ln>
            <a:noFill/>
          </a:ln>
        </p:spPr>
      </p:pic>
      <p:pic>
        <p:nvPicPr>
          <p:cNvPr id="444" name="Google Shape;444;p61"/>
          <p:cNvPicPr preferRelativeResize="0"/>
          <p:nvPr/>
        </p:nvPicPr>
        <p:blipFill rotWithShape="1">
          <a:blip r:embed="rId5">
            <a:alphaModFix/>
          </a:blip>
          <a:srcRect b="12250" l="10485" r="7277" t="8201"/>
          <a:stretch/>
        </p:blipFill>
        <p:spPr>
          <a:xfrm>
            <a:off x="4406050" y="288149"/>
            <a:ext cx="2374098" cy="2296602"/>
          </a:xfrm>
          <a:prstGeom prst="rect">
            <a:avLst/>
          </a:prstGeom>
          <a:noFill/>
          <a:ln>
            <a:noFill/>
          </a:ln>
        </p:spPr>
      </p:pic>
      <p:pic>
        <p:nvPicPr>
          <p:cNvPr id="445" name="Google Shape;445;p61"/>
          <p:cNvPicPr preferRelativeResize="0"/>
          <p:nvPr/>
        </p:nvPicPr>
        <p:blipFill rotWithShape="1">
          <a:blip r:embed="rId6">
            <a:alphaModFix/>
          </a:blip>
          <a:srcRect b="20107" l="12990" r="19945" t="18175"/>
          <a:stretch/>
        </p:blipFill>
        <p:spPr>
          <a:xfrm>
            <a:off x="6687400" y="647400"/>
            <a:ext cx="1854776" cy="1706849"/>
          </a:xfrm>
          <a:prstGeom prst="rect">
            <a:avLst/>
          </a:prstGeom>
          <a:noFill/>
          <a:ln>
            <a:noFill/>
          </a:ln>
        </p:spPr>
      </p:pic>
      <p:pic>
        <p:nvPicPr>
          <p:cNvPr id="446" name="Google Shape;446;p61"/>
          <p:cNvPicPr preferRelativeResize="0"/>
          <p:nvPr/>
        </p:nvPicPr>
        <p:blipFill>
          <a:blip r:embed="rId7">
            <a:alphaModFix/>
          </a:blip>
          <a:stretch>
            <a:fillRect/>
          </a:stretch>
        </p:blipFill>
        <p:spPr>
          <a:xfrm>
            <a:off x="529650" y="2912950"/>
            <a:ext cx="1854776" cy="1312272"/>
          </a:xfrm>
          <a:prstGeom prst="rect">
            <a:avLst/>
          </a:prstGeom>
          <a:noFill/>
          <a:ln>
            <a:noFill/>
          </a:ln>
        </p:spPr>
      </p:pic>
      <p:pic>
        <p:nvPicPr>
          <p:cNvPr id="447" name="Google Shape;447;p61"/>
          <p:cNvPicPr preferRelativeResize="0"/>
          <p:nvPr/>
        </p:nvPicPr>
        <p:blipFill>
          <a:blip r:embed="rId8">
            <a:alphaModFix/>
          </a:blip>
          <a:stretch>
            <a:fillRect/>
          </a:stretch>
        </p:blipFill>
        <p:spPr>
          <a:xfrm>
            <a:off x="2829500" y="2718484"/>
            <a:ext cx="1590098" cy="1590098"/>
          </a:xfrm>
          <a:prstGeom prst="rect">
            <a:avLst/>
          </a:prstGeom>
          <a:noFill/>
          <a:ln>
            <a:noFill/>
          </a:ln>
        </p:spPr>
      </p:pic>
      <p:pic>
        <p:nvPicPr>
          <p:cNvPr id="448" name="Google Shape;448;p61"/>
          <p:cNvPicPr preferRelativeResize="0"/>
          <p:nvPr/>
        </p:nvPicPr>
        <p:blipFill>
          <a:blip r:embed="rId9">
            <a:alphaModFix/>
          </a:blip>
          <a:stretch>
            <a:fillRect/>
          </a:stretch>
        </p:blipFill>
        <p:spPr>
          <a:xfrm>
            <a:off x="4702400" y="2636225"/>
            <a:ext cx="1590100" cy="1754588"/>
          </a:xfrm>
          <a:prstGeom prst="rect">
            <a:avLst/>
          </a:prstGeom>
          <a:noFill/>
          <a:ln>
            <a:noFill/>
          </a:ln>
        </p:spPr>
      </p:pic>
      <p:pic>
        <p:nvPicPr>
          <p:cNvPr id="449" name="Google Shape;449;p61"/>
          <p:cNvPicPr preferRelativeResize="0"/>
          <p:nvPr/>
        </p:nvPicPr>
        <p:blipFill rotWithShape="1">
          <a:blip r:embed="rId10">
            <a:alphaModFix/>
          </a:blip>
          <a:srcRect b="0" l="0" r="0" t="0"/>
          <a:stretch/>
        </p:blipFill>
        <p:spPr>
          <a:xfrm>
            <a:off x="6687394" y="2686685"/>
            <a:ext cx="1950879" cy="165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3" name="Shape 453"/>
        <p:cNvGrpSpPr/>
        <p:nvPr/>
      </p:nvGrpSpPr>
      <p:grpSpPr>
        <a:xfrm>
          <a:off x="0" y="0"/>
          <a:ext cx="0" cy="0"/>
          <a:chOff x="0" y="0"/>
          <a:chExt cx="0" cy="0"/>
        </a:xfrm>
      </p:grpSpPr>
      <p:sp>
        <p:nvSpPr>
          <p:cNvPr id="454" name="Google Shape;454;p62"/>
          <p:cNvSpPr txBox="1"/>
          <p:nvPr>
            <p:ph type="title"/>
          </p:nvPr>
        </p:nvSpPr>
        <p:spPr>
          <a:xfrm>
            <a:off x="5674000" y="734825"/>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Be sure to make your text legible!</a:t>
            </a:r>
            <a:endParaRPr sz="2400"/>
          </a:p>
        </p:txBody>
      </p:sp>
      <p:sp>
        <p:nvSpPr>
          <p:cNvPr id="455" name="Google Shape;455;p62"/>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900"/>
              <a:t>When building graphics using approved brand colors, be sure to make your text legible. Here’s a quick guide on what color text to overlay on each brand color, to ensure your slides are easy to read for any audience.  </a:t>
            </a:r>
            <a:endParaRPr sz="1900"/>
          </a:p>
        </p:txBody>
      </p:sp>
      <p:sp>
        <p:nvSpPr>
          <p:cNvPr id="456" name="Google Shape;456;p62"/>
          <p:cNvSpPr/>
          <p:nvPr/>
        </p:nvSpPr>
        <p:spPr>
          <a:xfrm>
            <a:off x="353775" y="202550"/>
            <a:ext cx="4769700" cy="66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57" name="Google Shape;457;p62"/>
          <p:cNvSpPr/>
          <p:nvPr/>
        </p:nvSpPr>
        <p:spPr>
          <a:xfrm>
            <a:off x="353775" y="936406"/>
            <a:ext cx="4769700" cy="66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58" name="Google Shape;458;p62"/>
          <p:cNvSpPr/>
          <p:nvPr/>
        </p:nvSpPr>
        <p:spPr>
          <a:xfrm>
            <a:off x="353775" y="1670262"/>
            <a:ext cx="4769700" cy="665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59" name="Google Shape;459;p62"/>
          <p:cNvSpPr/>
          <p:nvPr/>
        </p:nvSpPr>
        <p:spPr>
          <a:xfrm>
            <a:off x="353775" y="3871837"/>
            <a:ext cx="4769700" cy="665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460" name="Google Shape;460;p62"/>
          <p:cNvSpPr/>
          <p:nvPr/>
        </p:nvSpPr>
        <p:spPr>
          <a:xfrm>
            <a:off x="353775" y="2404121"/>
            <a:ext cx="4769700" cy="66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461" name="Google Shape;461;p62"/>
          <p:cNvSpPr/>
          <p:nvPr/>
        </p:nvSpPr>
        <p:spPr>
          <a:xfrm>
            <a:off x="353775" y="3137981"/>
            <a:ext cx="4769700" cy="665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p63"/>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the speaker photo slide</a:t>
            </a:r>
            <a:endParaRPr/>
          </a:p>
        </p:txBody>
      </p:sp>
      <p:sp>
        <p:nvSpPr>
          <p:cNvPr id="467" name="Google Shape;467;p63"/>
          <p:cNvSpPr txBox="1"/>
          <p:nvPr>
            <p:ph idx="1" type="body"/>
          </p:nvPr>
        </p:nvSpPr>
        <p:spPr>
          <a:xfrm>
            <a:off x="5832875" y="1967225"/>
            <a:ext cx="3311100" cy="317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400"/>
              <a:t>To replace an image in the speaker slide:</a:t>
            </a:r>
            <a:endParaRPr sz="1400"/>
          </a:p>
          <a:p>
            <a:pPr indent="-317500" lvl="0" marL="457200" rtl="0" algn="l">
              <a:lnSpc>
                <a:spcPct val="95000"/>
              </a:lnSpc>
              <a:spcBef>
                <a:spcPts val="1200"/>
              </a:spcBef>
              <a:spcAft>
                <a:spcPts val="0"/>
              </a:spcAft>
              <a:buSzPts val="1400"/>
              <a:buAutoNum type="arabicPeriod"/>
            </a:pPr>
            <a:r>
              <a:rPr lang="en" sz="1400"/>
              <a:t>Ensure your desired image is saved to your desktop</a:t>
            </a:r>
            <a:endParaRPr sz="1400"/>
          </a:p>
          <a:p>
            <a:pPr indent="-317500" lvl="0" marL="457200" rtl="0" algn="l">
              <a:lnSpc>
                <a:spcPct val="95000"/>
              </a:lnSpc>
              <a:spcBef>
                <a:spcPts val="0"/>
              </a:spcBef>
              <a:spcAft>
                <a:spcPts val="0"/>
              </a:spcAft>
              <a:buSzPts val="1400"/>
              <a:buAutoNum type="arabicPeriod"/>
            </a:pPr>
            <a:r>
              <a:rPr lang="en" sz="1400"/>
              <a:t>Select the image you’d like to replace, then hit the “replace image -&gt; upload from computer” section!</a:t>
            </a:r>
            <a:endParaRPr sz="1400"/>
          </a:p>
        </p:txBody>
      </p:sp>
      <p:pic>
        <p:nvPicPr>
          <p:cNvPr id="468" name="Google Shape;468;p63"/>
          <p:cNvPicPr preferRelativeResize="0"/>
          <p:nvPr/>
        </p:nvPicPr>
        <p:blipFill rotWithShape="1">
          <a:blip r:embed="rId3">
            <a:alphaModFix/>
          </a:blip>
          <a:srcRect b="7961" l="0" r="0" t="0"/>
          <a:stretch/>
        </p:blipFill>
        <p:spPr>
          <a:xfrm>
            <a:off x="612625" y="152400"/>
            <a:ext cx="4688825" cy="44536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2" name="Shape 472"/>
        <p:cNvGrpSpPr/>
        <p:nvPr/>
      </p:nvGrpSpPr>
      <p:grpSpPr>
        <a:xfrm>
          <a:off x="0" y="0"/>
          <a:ext cx="0" cy="0"/>
          <a:chOff x="0" y="0"/>
          <a:chExt cx="0" cy="0"/>
        </a:xfrm>
      </p:grpSpPr>
      <p:sp>
        <p:nvSpPr>
          <p:cNvPr id="473" name="Google Shape;473;p64"/>
          <p:cNvSpPr txBox="1"/>
          <p:nvPr>
            <p:ph type="title"/>
          </p:nvPr>
        </p:nvSpPr>
        <p:spPr>
          <a:xfrm>
            <a:off x="5832875" y="260950"/>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Adding slides from another presentation into this deck?</a:t>
            </a:r>
            <a:endParaRPr sz="2400"/>
          </a:p>
        </p:txBody>
      </p:sp>
      <p:sp>
        <p:nvSpPr>
          <p:cNvPr id="474" name="Google Shape;474;p64"/>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400"/>
              <a:t>To give yourself a head-start on keeping your slides up to brand standards, click “match styles in this presentation” when adding content, then format accordingly. Better yet, copy and paste the content (not the slide) into a fresh slide from this deck! </a:t>
            </a:r>
            <a:endParaRPr sz="1400"/>
          </a:p>
        </p:txBody>
      </p:sp>
      <p:pic>
        <p:nvPicPr>
          <p:cNvPr id="475" name="Google Shape;475;p64"/>
          <p:cNvPicPr preferRelativeResize="0"/>
          <p:nvPr/>
        </p:nvPicPr>
        <p:blipFill>
          <a:blip r:embed="rId3">
            <a:alphaModFix/>
          </a:blip>
          <a:stretch>
            <a:fillRect/>
          </a:stretch>
        </p:blipFill>
        <p:spPr>
          <a:xfrm>
            <a:off x="152400" y="152400"/>
            <a:ext cx="5369200" cy="4156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235" name="Google Shape;235;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5"/>
          <p:cNvSpPr txBox="1"/>
          <p:nvPr/>
        </p:nvSpPr>
        <p:spPr>
          <a:xfrm>
            <a:off x="3241125" y="2149775"/>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44" name="Shape 244"/>
        <p:cNvGrpSpPr/>
        <p:nvPr/>
      </p:nvGrpSpPr>
      <p:grpSpPr>
        <a:xfrm>
          <a:off x="0" y="0"/>
          <a:ext cx="0" cy="0"/>
          <a:chOff x="0" y="0"/>
          <a:chExt cx="0" cy="0"/>
        </a:xfrm>
      </p:grpSpPr>
      <p:sp>
        <p:nvSpPr>
          <p:cNvPr id="245" name="Google Shape;245;p36"/>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46" name="Google Shape;246;p36"/>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60">
                <a:solidFill>
                  <a:schemeClr val="dk1"/>
                </a:solidFill>
                <a:latin typeface="DM Sans"/>
                <a:ea typeface="DM Sans"/>
                <a:cs typeface="DM Sans"/>
                <a:sym typeface="DM Sans"/>
              </a:rPr>
              <a:t>Panelist questions:</a:t>
            </a:r>
            <a:endParaRPr sz="176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rPr b="1" lang="en" sz="1100">
                <a:solidFill>
                  <a:schemeClr val="dk1"/>
                </a:solidFill>
                <a:latin typeface="DM Sans"/>
                <a:ea typeface="DM Sans"/>
                <a:cs typeface="DM Sans"/>
                <a:sym typeface="DM Sans"/>
              </a:rPr>
              <a:t>High Level Topics:</a:t>
            </a:r>
            <a:endParaRPr b="1" sz="1100">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b="1" lang="en" sz="1100">
                <a:solidFill>
                  <a:schemeClr val="dk1"/>
                </a:solidFill>
                <a:latin typeface="DM Sans"/>
                <a:ea typeface="DM Sans"/>
                <a:cs typeface="DM Sans"/>
                <a:sym typeface="DM Sans"/>
              </a:rPr>
              <a:t>What are typical challenges and friction points between CFO and CMO roles?</a:t>
            </a:r>
            <a:endParaRPr b="1"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Relationships between CFOs/CMOs can be rocky despite working in the same company, reporting to the same person, supposedly working towards the same goals. </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Couldn't be more opposite. One is precise, the other creative</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Misalignment of interests even though common goal of making profitable business</a:t>
            </a:r>
            <a:endParaRPr sz="1100">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b="1" lang="en" sz="1100">
                <a:solidFill>
                  <a:schemeClr val="dk1"/>
                </a:solidFill>
                <a:latin typeface="DM Sans"/>
                <a:ea typeface="DM Sans"/>
                <a:cs typeface="DM Sans"/>
                <a:sym typeface="DM Sans"/>
              </a:rPr>
              <a:t>What are common CMO concerns around Finance?</a:t>
            </a:r>
            <a:endParaRPr b="1"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Finance team does not have marketing interests at heart</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Finance is always questioning where are the results and things do not make any sense</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We would like Marketing teams to be more fiscally responsible CMOs during tough times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Marketing is a mix between art and science</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Brand investment is very difficult to measure</a:t>
            </a:r>
            <a:endParaRPr sz="1760">
              <a:solidFill>
                <a:schemeClr val="dk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50" name="Shape 250"/>
        <p:cNvGrpSpPr/>
        <p:nvPr/>
      </p:nvGrpSpPr>
      <p:grpSpPr>
        <a:xfrm>
          <a:off x="0" y="0"/>
          <a:ext cx="0" cy="0"/>
          <a:chOff x="0" y="0"/>
          <a:chExt cx="0" cy="0"/>
        </a:xfrm>
      </p:grpSpPr>
      <p:sp>
        <p:nvSpPr>
          <p:cNvPr id="251" name="Google Shape;251;p37"/>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52" name="Google Shape;252;p37"/>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DM Sans"/>
              <a:buChar char="●"/>
            </a:pPr>
            <a:r>
              <a:rPr b="1" lang="en" sz="1100">
                <a:solidFill>
                  <a:schemeClr val="dk1"/>
                </a:solidFill>
                <a:latin typeface="DM Sans"/>
                <a:ea typeface="DM Sans"/>
                <a:cs typeface="DM Sans"/>
                <a:sym typeface="DM Sans"/>
              </a:rPr>
              <a:t>What are the CFO concerns around Marketing?</a:t>
            </a:r>
            <a:endParaRPr b="1"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Second to labor, marketing is the biggest expense item</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Finance are the only ones looking at the profit, and nobody else is including Marketing</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Marketing seems like they just want to have as much money as possible to do “experiments”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Often, Finance gets the information too late and incomplete from Marketing, so we can’t do more and information is limited so we can’t share the analysis with you</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If you can’t attribute it, how do you know its working?</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Little transparency over allocation (which campaigns are hitting which parts of the business)</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760">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56" name="Shape 256"/>
        <p:cNvGrpSpPr/>
        <p:nvPr/>
      </p:nvGrpSpPr>
      <p:grpSpPr>
        <a:xfrm>
          <a:off x="0" y="0"/>
          <a:ext cx="0" cy="0"/>
          <a:chOff x="0" y="0"/>
          <a:chExt cx="0" cy="0"/>
        </a:xfrm>
      </p:grpSpPr>
      <p:sp>
        <p:nvSpPr>
          <p:cNvPr id="257" name="Google Shape;257;p38"/>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58" name="Google Shape;258;p38"/>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b="1" lang="en" sz="1100">
                <a:solidFill>
                  <a:schemeClr val="dk1"/>
                </a:solidFill>
                <a:latin typeface="DM Sans"/>
                <a:ea typeface="DM Sans"/>
                <a:cs typeface="DM Sans"/>
                <a:sym typeface="DM Sans"/>
              </a:rPr>
              <a:t>Tips from CMO to Finance to build that trust:</a:t>
            </a:r>
            <a:endParaRPr b="1"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Figure out common goals (eg saving money, common incentives)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Build trusted relationships with business partners - meaning don’t run to the CEO if the marketing numbers are off, ask them and work together</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You have to do more than just cold follow ups and month end close topics (accruals, budgets)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Sharing information may make the team vulnerable</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Not every single marketing campaign and asset has immediate ROI, some might be part of a longer term strategy</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Just because all lead sources are coming from Google organic search does not mean which should up the spend on google ads. We need to look at intent long term over their buyer journey</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Sales team is short term, quarter based, Marketing is more long term - sometimes it is hard to balance short term results which matters now.</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Use a tool to track measurement</a:t>
            </a:r>
            <a:endParaRPr sz="1100">
              <a:solidFill>
                <a:schemeClr val="dk1"/>
              </a:solidFill>
              <a:latin typeface="DM Sans"/>
              <a:ea typeface="DM Sans"/>
              <a:cs typeface="DM Sans"/>
              <a:sym typeface="DM Sans"/>
            </a:endParaRPr>
          </a:p>
          <a:p>
            <a:pPr indent="0" lvl="0" marL="457200" rtl="0" algn="l">
              <a:lnSpc>
                <a:spcPct val="115000"/>
              </a:lnSpc>
              <a:spcBef>
                <a:spcPts val="0"/>
              </a:spcBef>
              <a:spcAft>
                <a:spcPts val="0"/>
              </a:spcAft>
              <a:buNone/>
            </a:pPr>
            <a:r>
              <a:t/>
            </a:r>
            <a:endParaRPr sz="1760">
              <a:solidFill>
                <a:schemeClr val="dk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62" name="Shape 262"/>
        <p:cNvGrpSpPr/>
        <p:nvPr/>
      </p:nvGrpSpPr>
      <p:grpSpPr>
        <a:xfrm>
          <a:off x="0" y="0"/>
          <a:ext cx="0" cy="0"/>
          <a:chOff x="0" y="0"/>
          <a:chExt cx="0" cy="0"/>
        </a:xfrm>
      </p:grpSpPr>
      <p:sp>
        <p:nvSpPr>
          <p:cNvPr id="263" name="Google Shape;263;p39"/>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64" name="Google Shape;264;p39"/>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100">
              <a:solidFill>
                <a:schemeClr val="dk1"/>
              </a:solidFill>
              <a:latin typeface="DM Sans"/>
              <a:ea typeface="DM Sans"/>
              <a:cs typeface="DM Sans"/>
              <a:sym typeface="DM Sans"/>
            </a:endParaRPr>
          </a:p>
          <a:p>
            <a:pPr indent="-298450" lvl="0" marL="457200" rtl="0" algn="l">
              <a:lnSpc>
                <a:spcPct val="115000"/>
              </a:lnSpc>
              <a:spcBef>
                <a:spcPts val="0"/>
              </a:spcBef>
              <a:spcAft>
                <a:spcPts val="0"/>
              </a:spcAft>
              <a:buClr>
                <a:schemeClr val="dk1"/>
              </a:buClr>
              <a:buSzPts val="1100"/>
              <a:buFont typeface="DM Sans"/>
              <a:buChar char="●"/>
            </a:pPr>
            <a:r>
              <a:rPr b="1" lang="en" sz="1100">
                <a:solidFill>
                  <a:schemeClr val="dk1"/>
                </a:solidFill>
                <a:latin typeface="DM Sans"/>
                <a:ea typeface="DM Sans"/>
                <a:cs typeface="DM Sans"/>
                <a:sym typeface="DM Sans"/>
              </a:rPr>
              <a:t>How about some tips from the CFO?</a:t>
            </a:r>
            <a:endParaRPr b="1"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Finance can help you achieve your goal. We want to better know about what kind of data you need and by when so you can make better decisions for your marketing team</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If Marketing team can find a way to attribute finances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Don’t sweep things under the rug</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Ask us how to cut back on non-essential finance suggestions</a:t>
            </a:r>
            <a:endParaRPr sz="1100">
              <a:solidFill>
                <a:schemeClr val="dk1"/>
              </a:solidFill>
              <a:latin typeface="DM Sans"/>
              <a:ea typeface="DM Sans"/>
              <a:cs typeface="DM Sans"/>
              <a:sym typeface="DM Sans"/>
            </a:endParaRPr>
          </a:p>
          <a:p>
            <a:pPr indent="-298450" lvl="1" marL="914400" rtl="0" algn="l">
              <a:lnSpc>
                <a:spcPct val="115000"/>
              </a:lnSpc>
              <a:spcBef>
                <a:spcPts val="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Give a way to prove ROI</a:t>
            </a:r>
            <a:endParaRPr sz="1760">
              <a:solidFill>
                <a:schemeClr val="dk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