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DM Sans Medium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DM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g5TaGLaMmSc5qPur2tc1Slmr9wq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Jamie Gahunia"/>
  <p:cmAuthor clrIdx="1" id="1" initials="" lastIdx="1" name="Jason Steven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3.xml"/><Relationship Id="rId42" Type="http://schemas.openxmlformats.org/officeDocument/2006/relationships/font" Target="fonts/DMSans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5.xml"/><Relationship Id="rId44" Type="http://schemas.openxmlformats.org/officeDocument/2006/relationships/font" Target="fonts/DMSans-italic.fntdata"/><Relationship Id="rId21" Type="http://schemas.openxmlformats.org/officeDocument/2006/relationships/slide" Target="slides/slide14.xml"/><Relationship Id="rId43" Type="http://schemas.openxmlformats.org/officeDocument/2006/relationships/font" Target="fonts/DMSans-bold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DM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DMSansMedium-bold.fntdata"/><Relationship Id="rId12" Type="http://schemas.openxmlformats.org/officeDocument/2006/relationships/slide" Target="slides/slide5.xml"/><Relationship Id="rId34" Type="http://schemas.openxmlformats.org/officeDocument/2006/relationships/font" Target="fonts/DMSansMedium-regular.fntdata"/><Relationship Id="rId15" Type="http://schemas.openxmlformats.org/officeDocument/2006/relationships/slide" Target="slides/slide8.xml"/><Relationship Id="rId37" Type="http://schemas.openxmlformats.org/officeDocument/2006/relationships/font" Target="fonts/DMSansMedium-boldItalic.fntdata"/><Relationship Id="rId14" Type="http://schemas.openxmlformats.org/officeDocument/2006/relationships/slide" Target="slides/slide7.xml"/><Relationship Id="rId36" Type="http://schemas.openxmlformats.org/officeDocument/2006/relationships/font" Target="fonts/DMSansMedium-italic.fntdata"/><Relationship Id="rId17" Type="http://schemas.openxmlformats.org/officeDocument/2006/relationships/slide" Target="slides/slide10.xml"/><Relationship Id="rId39" Type="http://schemas.openxmlformats.org/officeDocument/2006/relationships/font" Target="fonts/Roboto-bold.fntdata"/><Relationship Id="rId16" Type="http://schemas.openxmlformats.org/officeDocument/2006/relationships/slide" Target="slides/slide9.xml"/><Relationship Id="rId38" Type="http://schemas.openxmlformats.org/officeDocument/2006/relationships/font" Target="fonts/Robot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5-05T01:44:06.915">
    <p:pos x="6000" y="0"/>
    <p:text>@jstevens@planful.com POLL 1
_Assigned to Jason Stevens_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Zf-qHE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5-10T20:00:37.518">
    <p:pos x="6000" y="0"/>
    <p:text>@jstevens@planful.com POLL 2
_Reassigned to Jason Stevens_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Zf-qHI"/>
      </p:ext>
    </p:extLst>
  </p:cm>
  <p:cm authorId="1" idx="1" dt="2023-05-10T19:38:50.065">
    <p:pos x="6000" y="0"/>
    <p:text>@jgahunia@planful.com need options here. Polls are multiple choice.
_Reassigned to Jamie Gahunia_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wkJm8wk"/>
      </p:ext>
    </p:extLst>
  </p:cm>
  <p:cm authorId="0" idx="3" dt="2023-05-10T20:00:37.518">
    <p:pos x="6000" y="0"/>
    <p:text>done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wkJm8w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Time: 1.5 mins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Carl to initiate poll and elaborate on poll responses (required for CPE)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Time: 1.5 mins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Carl to initiate poll and elaborate on poll responses (required for CPE)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Time: 1.5 mins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Carl to initiate poll and elaborate on poll responses (required for CPE)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CUSTOM_1_1_1_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8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3">
            <a:alphaModFix/>
          </a:blip>
          <a:srcRect b="20759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8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 b="8060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7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71" name="Google Shape;71;p37"/>
          <p:cNvPicPr preferRelativeResize="0"/>
          <p:nvPr/>
        </p:nvPicPr>
        <p:blipFill rotWithShape="1">
          <a:blip r:embed="rId3">
            <a:alphaModFix/>
          </a:blip>
          <a:srcRect b="20759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5" name="Google Shape;75;p38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40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8" name="Google Shape;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0" name="Google Shape;10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3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3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3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3"/>
          <p:cNvPicPr preferRelativeResize="0"/>
          <p:nvPr/>
        </p:nvPicPr>
        <p:blipFill rotWithShape="1">
          <a:blip r:embed="rId4">
            <a:alphaModFix/>
          </a:blip>
          <a:srcRect b="-30191" l="0" r="-10986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6"/>
          <p:cNvPicPr preferRelativeResize="0"/>
          <p:nvPr/>
        </p:nvPicPr>
        <p:blipFill rotWithShape="1">
          <a:blip r:embed="rId2">
            <a:alphaModFix/>
          </a:blip>
          <a:srcRect b="8060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6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6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6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6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6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46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46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6" name="Google Shape;126;p46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46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8" name="Google Shape;128;p46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46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Clean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 b="8060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7" name="Google Shape;137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" name="Google Shape;13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5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5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0" name="Google Shape;160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9" name="Google Shape;16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" name="Google Shape;172;p5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3" name="Google Shape;173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tems with Icons">
  <p:cSld name="Items with Icons">
    <p:bg>
      <p:bgPr>
        <a:solidFill>
          <a:schemeClr val="accen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1"/>
          <p:cNvSpPr txBox="1"/>
          <p:nvPr>
            <p:ph idx="1" type="body"/>
          </p:nvPr>
        </p:nvSpPr>
        <p:spPr>
          <a:xfrm>
            <a:off x="693400" y="3054550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" name="Google Shape;25;p31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2"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/>
        </p:nvSpPr>
        <p:spPr>
          <a:xfrm>
            <a:off x="2638175" y="4406075"/>
            <a:ext cx="202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8" name="Google Shape;28;p31"/>
          <p:cNvSpPr txBox="1"/>
          <p:nvPr/>
        </p:nvSpPr>
        <p:spPr>
          <a:xfrm>
            <a:off x="5130150" y="4590883"/>
            <a:ext cx="202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" name="Google Shape;29;p31"/>
          <p:cNvSpPr/>
          <p:nvPr/>
        </p:nvSpPr>
        <p:spPr>
          <a:xfrm>
            <a:off x="897850" y="1825171"/>
            <a:ext cx="1159500" cy="1159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3992250" y="1844421"/>
            <a:ext cx="1159500" cy="1159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1"/>
          <p:cNvSpPr/>
          <p:nvPr/>
        </p:nvSpPr>
        <p:spPr>
          <a:xfrm>
            <a:off x="6879150" y="1825171"/>
            <a:ext cx="1159500" cy="1159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1"/>
          <p:cNvSpPr txBox="1"/>
          <p:nvPr>
            <p:ph idx="3" type="body"/>
          </p:nvPr>
        </p:nvSpPr>
        <p:spPr>
          <a:xfrm>
            <a:off x="3747825" y="3054550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" name="Google Shape;33;p31"/>
          <p:cNvSpPr txBox="1"/>
          <p:nvPr>
            <p:ph idx="4" type="body"/>
          </p:nvPr>
        </p:nvSpPr>
        <p:spPr>
          <a:xfrm>
            <a:off x="6797775" y="3054550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7" name="Google Shape;3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3"/>
          <p:cNvPicPr preferRelativeResize="0"/>
          <p:nvPr/>
        </p:nvPicPr>
        <p:blipFill rotWithShape="1">
          <a:blip r:embed="rId2">
            <a:alphaModFix/>
          </a:blip>
          <a:srcRect b="8060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3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33"/>
          <p:cNvPicPr preferRelativeResize="0"/>
          <p:nvPr/>
        </p:nvPicPr>
        <p:blipFill rotWithShape="1">
          <a:blip r:embed="rId3">
            <a:alphaModFix/>
          </a:blip>
          <a:srcRect b="20759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6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34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4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34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3" name="Google Shape;53;p34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4" name="Google Shape;54;p34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5" name="Google Shape;55;p34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" name="Google Shape;56;p34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61" name="Google Shape;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6" name="Google Shape;6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216650" y="3527213"/>
            <a:ext cx="5790900" cy="1235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Carl Seidman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Principal, Seidman Financial</a:t>
            </a:r>
            <a:endParaRPr b="0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p1"/>
          <p:cNvSpPr txBox="1"/>
          <p:nvPr>
            <p:ph type="ctrTitle"/>
          </p:nvPr>
        </p:nvSpPr>
        <p:spPr>
          <a:xfrm>
            <a:off x="197500" y="1512500"/>
            <a:ext cx="7769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1515"/>
              <a:buNone/>
            </a:pPr>
            <a:br>
              <a:rPr lang="en-US" sz="4400"/>
            </a:br>
            <a:r>
              <a:rPr lang="en-US" sz="4400"/>
              <a:t>Confronting Financial Disruption With Confident FP&amp;A Decisions</a:t>
            </a:r>
            <a:endParaRPr sz="4400"/>
          </a:p>
        </p:txBody>
      </p:sp>
      <p:sp>
        <p:nvSpPr>
          <p:cNvPr id="183" name="Google Shape;183;p1"/>
          <p:cNvSpPr txBox="1"/>
          <p:nvPr/>
        </p:nvSpPr>
        <p:spPr>
          <a:xfrm>
            <a:off x="909379" y="3864159"/>
            <a:ext cx="1951586" cy="4447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6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CPA/CFF, CSP, CFE, CGMA, CIRA, AM</a:t>
            </a:r>
            <a:endParaRPr b="0" i="0" sz="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/>
          <p:nvPr>
            <p:ph type="title"/>
          </p:nvPr>
        </p:nvSpPr>
        <p:spPr>
          <a:xfrm>
            <a:off x="588791" y="1032773"/>
            <a:ext cx="8520600" cy="14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2600"/>
              <a:t>At a high level –</a:t>
            </a:r>
            <a:br>
              <a:rPr lang="en-US" sz="6000"/>
            </a:br>
            <a:endParaRPr sz="6000"/>
          </a:p>
        </p:txBody>
      </p:sp>
      <p:sp>
        <p:nvSpPr>
          <p:cNvPr id="274" name="Google Shape;274;p10"/>
          <p:cNvSpPr txBox="1"/>
          <p:nvPr/>
        </p:nvSpPr>
        <p:spPr>
          <a:xfrm>
            <a:off x="588791" y="824955"/>
            <a:ext cx="77655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would we describe the degree of preparedness to deal with disruption?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99%</a:t>
            </a:r>
            <a:endParaRPr/>
          </a:p>
        </p:txBody>
      </p:sp>
      <p:sp>
        <p:nvSpPr>
          <p:cNvPr id="280" name="Google Shape;280;p11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70%</a:t>
            </a:r>
            <a:endParaRPr/>
          </a:p>
        </p:txBody>
      </p:sp>
      <p:sp>
        <p:nvSpPr>
          <p:cNvPr id="281" name="Google Shape;281;p11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60%</a:t>
            </a:r>
            <a:endParaRPr/>
          </a:p>
        </p:txBody>
      </p:sp>
      <p:sp>
        <p:nvSpPr>
          <p:cNvPr id="282" name="Google Shape;282;p11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83" name="Google Shape;283;p11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84" name="Google Shape;284;p11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297873" y="1316182"/>
            <a:ext cx="8395854" cy="1433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5612220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85DC5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3079932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FCCB6C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518600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2DBFF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580695" y="2171353"/>
            <a:ext cx="2571299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would we describe the degree of preparedness?</a:t>
            </a:r>
            <a:endParaRPr/>
          </a:p>
        </p:txBody>
      </p:sp>
      <p:sp>
        <p:nvSpPr>
          <p:cNvPr id="290" name="Google Shape;290;p11"/>
          <p:cNvSpPr txBox="1"/>
          <p:nvPr>
            <p:ph idx="3" type="title"/>
          </p:nvPr>
        </p:nvSpPr>
        <p:spPr>
          <a:xfrm>
            <a:off x="6090779" y="2055988"/>
            <a:ext cx="25503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2800">
                <a:solidFill>
                  <a:schemeClr val="lt1"/>
                </a:solidFill>
              </a:rPr>
              <a:t>What </a:t>
            </a:r>
            <a:br>
              <a:rPr b="1" lang="en-US" sz="2800">
                <a:solidFill>
                  <a:schemeClr val="lt1"/>
                </a:solidFill>
              </a:rPr>
            </a:br>
            <a:r>
              <a:rPr b="1" lang="en-US" sz="2800">
                <a:solidFill>
                  <a:schemeClr val="lt1"/>
                </a:solidFill>
              </a:rPr>
              <a:t>changed?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3525117" y="2301273"/>
            <a:ext cx="25503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Why do we feel companies weren’t as prepared as they would have liked?</a:t>
            </a:r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204" y="4356021"/>
            <a:ext cx="3047942" cy="6857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>
            <p:ph type="title"/>
          </p:nvPr>
        </p:nvSpPr>
        <p:spPr>
          <a:xfrm>
            <a:off x="2675550" y="928009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6000"/>
              <a:t>Forecasting Planning &amp; Analysis </a:t>
            </a:r>
            <a:endParaRPr b="1" sz="6000"/>
          </a:p>
        </p:txBody>
      </p:sp>
      <p:sp>
        <p:nvSpPr>
          <p:cNvPr id="298" name="Google Shape;298;p12"/>
          <p:cNvSpPr txBox="1"/>
          <p:nvPr>
            <p:ph idx="1" type="body"/>
          </p:nvPr>
        </p:nvSpPr>
        <p:spPr>
          <a:xfrm>
            <a:off x="2675550" y="3498471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/>
              <a:t>In Times of Disruption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/>
          <p:nvPr/>
        </p:nvSpPr>
        <p:spPr>
          <a:xfrm>
            <a:off x="588791" y="1056411"/>
            <a:ext cx="7765500" cy="10342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do rolling forecasts help?</a:t>
            </a:r>
            <a:endParaRPr/>
          </a:p>
        </p:txBody>
      </p:sp>
      <p:sp>
        <p:nvSpPr>
          <p:cNvPr id="304" name="Google Shape;304;p13"/>
          <p:cNvSpPr/>
          <p:nvPr/>
        </p:nvSpPr>
        <p:spPr>
          <a:xfrm rot="10800000">
            <a:off x="7924801" y="1239984"/>
            <a:ext cx="955963" cy="955963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3"/>
          <p:cNvSpPr txBox="1"/>
          <p:nvPr/>
        </p:nvSpPr>
        <p:spPr>
          <a:xfrm>
            <a:off x="1440873" y="1239984"/>
            <a:ext cx="6913418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What are best practices when times are uncertain?</a:t>
            </a:r>
            <a:endParaRPr/>
          </a:p>
        </p:txBody>
      </p:sp>
      <p:sp>
        <p:nvSpPr>
          <p:cNvPr id="306" name="Google Shape;306;p13"/>
          <p:cNvSpPr/>
          <p:nvPr/>
        </p:nvSpPr>
        <p:spPr>
          <a:xfrm>
            <a:off x="242455" y="2999511"/>
            <a:ext cx="955963" cy="955963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/>
          <p:nvPr>
            <p:ph type="title"/>
          </p:nvPr>
        </p:nvSpPr>
        <p:spPr>
          <a:xfrm>
            <a:off x="1251185" y="589950"/>
            <a:ext cx="6656331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4400"/>
              <a:t>POLLING QUESTION #2</a:t>
            </a:r>
            <a:endParaRPr b="1" sz="4400"/>
          </a:p>
        </p:txBody>
      </p:sp>
      <p:sp>
        <p:nvSpPr>
          <p:cNvPr id="312" name="Google Shape;312;p14"/>
          <p:cNvSpPr/>
          <p:nvPr/>
        </p:nvSpPr>
        <p:spPr>
          <a:xfrm>
            <a:off x="334470" y="1597152"/>
            <a:ext cx="8553498" cy="680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334470" y="2280238"/>
            <a:ext cx="8553498" cy="847463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 txBox="1"/>
          <p:nvPr>
            <p:ph idx="1" type="body"/>
          </p:nvPr>
        </p:nvSpPr>
        <p:spPr>
          <a:xfrm>
            <a:off x="743712" y="2703969"/>
            <a:ext cx="8289658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How frequently are you reforecasting or updating your forecasts? </a:t>
            </a:r>
            <a:b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(weekly, monthly, quarterly, ad-hoc)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ct val="64285"/>
              <a:buNone/>
            </a:pPr>
            <a: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Does this change when times are more uncertain?</a:t>
            </a:r>
            <a:b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827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(yes, no)</a:t>
            </a:r>
            <a:endParaRPr b="1" sz="1827">
              <a:solidFill>
                <a:srgbClr val="7C4FFF"/>
              </a:solidFill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84736" y="2741352"/>
            <a:ext cx="7502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None/>
            </a:pPr>
            <a:r>
              <a:rPr b="0" i="0" lang="en-US" sz="28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endParaRPr b="0" i="0" sz="28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200964" y="3955781"/>
            <a:ext cx="5177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None/>
            </a:pPr>
            <a:r>
              <a:rPr b="0" i="0" lang="en-US" sz="28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❷</a:t>
            </a:r>
            <a:endParaRPr b="0" i="0" sz="28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185" y="3727475"/>
            <a:ext cx="1292185" cy="129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/>
          <p:nvPr>
            <p:ph type="title"/>
          </p:nvPr>
        </p:nvSpPr>
        <p:spPr>
          <a:xfrm>
            <a:off x="588791" y="1032773"/>
            <a:ext cx="8520600" cy="14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2600"/>
              <a:t>At a high level –</a:t>
            </a:r>
            <a:br>
              <a:rPr lang="en-US" sz="6000"/>
            </a:br>
            <a:endParaRPr sz="6000"/>
          </a:p>
        </p:txBody>
      </p:sp>
      <p:sp>
        <p:nvSpPr>
          <p:cNvPr id="323" name="Google Shape;323;p15"/>
          <p:cNvSpPr txBox="1"/>
          <p:nvPr/>
        </p:nvSpPr>
        <p:spPr>
          <a:xfrm>
            <a:off x="588791" y="824955"/>
            <a:ext cx="77655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would we describe the (rolling/static) forecasting process 5+ years ago?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99%</a:t>
            </a:r>
            <a:endParaRPr/>
          </a:p>
        </p:txBody>
      </p:sp>
      <p:sp>
        <p:nvSpPr>
          <p:cNvPr id="329" name="Google Shape;329;p16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70%</a:t>
            </a:r>
            <a:endParaRPr/>
          </a:p>
        </p:txBody>
      </p:sp>
      <p:sp>
        <p:nvSpPr>
          <p:cNvPr id="330" name="Google Shape;330;p16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60%</a:t>
            </a:r>
            <a:endParaRPr/>
          </a:p>
        </p:txBody>
      </p:sp>
      <p:sp>
        <p:nvSpPr>
          <p:cNvPr id="331" name="Google Shape;331;p16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32" name="Google Shape;332;p16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33" name="Google Shape;333;p16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297873" y="1316182"/>
            <a:ext cx="8395854" cy="1433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5612220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85DC5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3079932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FCCB6C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297873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2DBFF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 txBox="1"/>
          <p:nvPr/>
        </p:nvSpPr>
        <p:spPr>
          <a:xfrm>
            <a:off x="359968" y="2171353"/>
            <a:ext cx="2571299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would we describe the former process</a:t>
            </a:r>
            <a:endParaRPr/>
          </a:p>
        </p:txBody>
      </p:sp>
      <p:sp>
        <p:nvSpPr>
          <p:cNvPr id="339" name="Google Shape;339;p16"/>
          <p:cNvSpPr txBox="1"/>
          <p:nvPr>
            <p:ph idx="3" type="title"/>
          </p:nvPr>
        </p:nvSpPr>
        <p:spPr>
          <a:xfrm>
            <a:off x="6090779" y="2134054"/>
            <a:ext cx="2329359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2800">
                <a:solidFill>
                  <a:schemeClr val="lt1"/>
                </a:solidFill>
              </a:rPr>
              <a:t>What’s next?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340" name="Google Shape;340;p16"/>
          <p:cNvSpPr txBox="1"/>
          <p:nvPr/>
        </p:nvSpPr>
        <p:spPr>
          <a:xfrm>
            <a:off x="3331344" y="2345575"/>
            <a:ext cx="25503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did the process and what they paid attention to need change</a:t>
            </a:r>
            <a:endParaRPr/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933" y="4276720"/>
            <a:ext cx="3120330" cy="678167"/>
          </a:xfrm>
          <a:prstGeom prst="rect">
            <a:avLst/>
          </a:prstGeom>
          <a:noFill/>
          <a:ln cap="flat" cmpd="sng" w="9525">
            <a:solidFill>
              <a:srgbClr val="7C4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3178401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6143676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251475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51400" y="237525"/>
            <a:ext cx="8641200" cy="52145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2514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16750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61366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281122" y="221266"/>
            <a:ext cx="8581756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Forecasting, planning and analysis trends we see</a:t>
            </a:r>
            <a:endParaRPr b="1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186328" y="1677457"/>
            <a:ext cx="2766252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Increased focus on data-driven decision making</a:t>
            </a:r>
            <a:endParaRPr/>
          </a:p>
        </p:txBody>
      </p:sp>
      <p:sp>
        <p:nvSpPr>
          <p:cNvPr id="355" name="Google Shape;355;p17"/>
          <p:cNvSpPr txBox="1"/>
          <p:nvPr/>
        </p:nvSpPr>
        <p:spPr>
          <a:xfrm>
            <a:off x="3253840" y="1628294"/>
            <a:ext cx="2556676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Greater focus on business partnership 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6143676" y="1671712"/>
            <a:ext cx="2766252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Real-time reporting and analytics</a:t>
            </a:r>
            <a:endParaRPr/>
          </a:p>
        </p:txBody>
      </p:sp>
      <p:sp>
        <p:nvSpPr>
          <p:cNvPr id="357" name="Google Shape;357;p17"/>
          <p:cNvSpPr txBox="1"/>
          <p:nvPr/>
        </p:nvSpPr>
        <p:spPr>
          <a:xfrm>
            <a:off x="174563" y="3787509"/>
            <a:ext cx="2766252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Attractiveness of scenario- and dynamic planning</a:t>
            </a:r>
            <a:endParaRPr/>
          </a:p>
        </p:txBody>
      </p:sp>
      <p:sp>
        <p:nvSpPr>
          <p:cNvPr id="358" name="Google Shape;358;p17"/>
          <p:cNvSpPr txBox="1"/>
          <p:nvPr/>
        </p:nvSpPr>
        <p:spPr>
          <a:xfrm>
            <a:off x="3293662" y="3787509"/>
            <a:ext cx="2556676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Acceptance of cloud-based FP&amp;A platforms</a:t>
            </a:r>
            <a:endParaRPr/>
          </a:p>
        </p:txBody>
      </p:sp>
      <p:sp>
        <p:nvSpPr>
          <p:cNvPr id="359" name="Google Shape;359;p17"/>
          <p:cNvSpPr txBox="1"/>
          <p:nvPr/>
        </p:nvSpPr>
        <p:spPr>
          <a:xfrm>
            <a:off x="6136675" y="3805137"/>
            <a:ext cx="2766252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Intrigue around how AI can augment finance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>
            <p:ph type="title"/>
          </p:nvPr>
        </p:nvSpPr>
        <p:spPr>
          <a:xfrm>
            <a:off x="2675550" y="928009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6000"/>
              <a:t>KPIs and Performance Management</a:t>
            </a:r>
            <a:endParaRPr b="1" sz="6000"/>
          </a:p>
        </p:txBody>
      </p:sp>
      <p:sp>
        <p:nvSpPr>
          <p:cNvPr id="365" name="Google Shape;365;p18"/>
          <p:cNvSpPr txBox="1"/>
          <p:nvPr>
            <p:ph idx="1" type="body"/>
          </p:nvPr>
        </p:nvSpPr>
        <p:spPr>
          <a:xfrm>
            <a:off x="2675550" y="3498471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/>
              <a:t>In Times of Disruption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/>
          <p:nvPr>
            <p:ph type="title"/>
          </p:nvPr>
        </p:nvSpPr>
        <p:spPr>
          <a:xfrm>
            <a:off x="1251185" y="589950"/>
            <a:ext cx="6656331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4400"/>
              <a:t>POLLING QUESTION #3</a:t>
            </a:r>
            <a:endParaRPr b="1" sz="4400"/>
          </a:p>
        </p:txBody>
      </p:sp>
      <p:sp>
        <p:nvSpPr>
          <p:cNvPr id="371" name="Google Shape;371;p19"/>
          <p:cNvSpPr/>
          <p:nvPr/>
        </p:nvSpPr>
        <p:spPr>
          <a:xfrm>
            <a:off x="334470" y="1597152"/>
            <a:ext cx="8553498" cy="680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334470" y="2280238"/>
            <a:ext cx="8553498" cy="847463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9"/>
          <p:cNvSpPr txBox="1"/>
          <p:nvPr>
            <p:ph idx="1" type="body"/>
          </p:nvPr>
        </p:nvSpPr>
        <p:spPr>
          <a:xfrm>
            <a:off x="743712" y="2703969"/>
            <a:ext cx="8289658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SzPts val="1800"/>
              <a:buNone/>
            </a:pPr>
            <a: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What are key performance metrics, ratios, or targets that your company monitors? </a:t>
            </a:r>
            <a:b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(can multi-select: </a:t>
            </a:r>
            <a:r>
              <a:rPr b="1" i="1" lang="en-US" sz="17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financial, customer KPIs, operational KPIs, not measuring)</a:t>
            </a:r>
            <a:endParaRPr sz="1700"/>
          </a:p>
        </p:txBody>
      </p:sp>
      <p:sp>
        <p:nvSpPr>
          <p:cNvPr id="374" name="Google Shape;374;p19"/>
          <p:cNvSpPr txBox="1"/>
          <p:nvPr/>
        </p:nvSpPr>
        <p:spPr>
          <a:xfrm>
            <a:off x="84736" y="2741352"/>
            <a:ext cx="7502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None/>
            </a:pPr>
            <a:r>
              <a:rPr b="0" i="0" lang="en-US" sz="28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endParaRPr b="0" i="0" sz="28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185" y="3727475"/>
            <a:ext cx="1292185" cy="129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/>
          <p:nvPr/>
        </p:nvSpPr>
        <p:spPr>
          <a:xfrm>
            <a:off x="127214" y="533225"/>
            <a:ext cx="2546714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Confronting Financial Disruption With Confident FP&amp;A Decisions</a:t>
            </a:r>
            <a:endParaRPr b="1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2389909" y="1375025"/>
            <a:ext cx="6463145" cy="3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Types of financial disruption and impact we see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Preparedness and the role of FP&amp;A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evolution of FP&amp;A in managing disruption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Forecasting, planning, &amp; analysis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KPIs and collaborative performance management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Building a resilient and adaptable function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/>
          <p:nvPr>
            <p:ph type="title"/>
          </p:nvPr>
        </p:nvSpPr>
        <p:spPr>
          <a:xfrm>
            <a:off x="588791" y="1032773"/>
            <a:ext cx="8520600" cy="14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2600"/>
              <a:t>At a high level –</a:t>
            </a:r>
            <a:br>
              <a:rPr lang="en-US" sz="6000"/>
            </a:br>
            <a:endParaRPr sz="6000"/>
          </a:p>
        </p:txBody>
      </p:sp>
      <p:sp>
        <p:nvSpPr>
          <p:cNvPr id="381" name="Google Shape;381;p20"/>
          <p:cNvSpPr txBox="1"/>
          <p:nvPr/>
        </p:nvSpPr>
        <p:spPr>
          <a:xfrm>
            <a:off x="588791" y="824955"/>
            <a:ext cx="7647736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has performance metric tracking changed over the past 3-5 years?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99%</a:t>
            </a:r>
            <a:endParaRPr/>
          </a:p>
        </p:txBody>
      </p:sp>
      <p:sp>
        <p:nvSpPr>
          <p:cNvPr id="387" name="Google Shape;387;p21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70%</a:t>
            </a:r>
            <a:endParaRPr/>
          </a:p>
        </p:txBody>
      </p:sp>
      <p:sp>
        <p:nvSpPr>
          <p:cNvPr id="388" name="Google Shape;388;p21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60%</a:t>
            </a:r>
            <a:endParaRPr/>
          </a:p>
        </p:txBody>
      </p:sp>
      <p:sp>
        <p:nvSpPr>
          <p:cNvPr id="389" name="Google Shape;389;p21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90" name="Google Shape;390;p21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91" name="Google Shape;391;p21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297873" y="1316182"/>
            <a:ext cx="8395854" cy="1433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5612220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85DC5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3079932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FCCB6C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297873" y="1614485"/>
            <a:ext cx="3221236" cy="1779451"/>
          </a:xfrm>
          <a:prstGeom prst="homePlate">
            <a:avLst>
              <a:gd fmla="val 50000" name="adj"/>
            </a:avLst>
          </a:prstGeom>
          <a:solidFill>
            <a:srgbClr val="E2DBFF"/>
          </a:solidFill>
          <a:ln cap="flat" cmpd="sng" w="25400">
            <a:solidFill>
              <a:srgbClr val="5A39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359968" y="2171353"/>
            <a:ext cx="2571299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How would we describe the former process</a:t>
            </a:r>
            <a:endParaRPr/>
          </a:p>
        </p:txBody>
      </p:sp>
      <p:sp>
        <p:nvSpPr>
          <p:cNvPr id="397" name="Google Shape;397;p21"/>
          <p:cNvSpPr txBox="1"/>
          <p:nvPr>
            <p:ph idx="3" type="title"/>
          </p:nvPr>
        </p:nvSpPr>
        <p:spPr>
          <a:xfrm>
            <a:off x="6090779" y="2134054"/>
            <a:ext cx="2329359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1" lang="en-US" sz="2800">
                <a:solidFill>
                  <a:schemeClr val="lt1"/>
                </a:solidFill>
              </a:rPr>
              <a:t>What’s next?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3331344" y="2345575"/>
            <a:ext cx="25503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DM Sans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did the process and what they paid attention to need change</a:t>
            </a:r>
            <a:endParaRPr/>
          </a:p>
        </p:txBody>
      </p:sp>
      <p:pic>
        <p:nvPicPr>
          <p:cNvPr id="399" name="Google Shape;3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933" y="4276720"/>
            <a:ext cx="3120330" cy="678167"/>
          </a:xfrm>
          <a:prstGeom prst="rect">
            <a:avLst/>
          </a:prstGeom>
          <a:noFill/>
          <a:ln cap="flat" cmpd="sng" w="9525">
            <a:solidFill>
              <a:srgbClr val="7C4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 txBox="1"/>
          <p:nvPr>
            <p:ph type="title"/>
          </p:nvPr>
        </p:nvSpPr>
        <p:spPr>
          <a:xfrm>
            <a:off x="2675550" y="928009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6000"/>
              <a:t>Building a Resiliant FP&amp;A Function</a:t>
            </a:r>
            <a:endParaRPr b="1" sz="6000"/>
          </a:p>
        </p:txBody>
      </p:sp>
      <p:sp>
        <p:nvSpPr>
          <p:cNvPr id="405" name="Google Shape;405;p22"/>
          <p:cNvSpPr txBox="1"/>
          <p:nvPr>
            <p:ph idx="1" type="body"/>
          </p:nvPr>
        </p:nvSpPr>
        <p:spPr>
          <a:xfrm>
            <a:off x="2675550" y="3498471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/>
              <a:t>In Times of Disruption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dk1"/>
                </a:solidFill>
              </a:rPr>
              <a:t>Questions?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11" name="Google Shape;41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Q&amp;A with your Carl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b="1" lang="en-US" sz="4800">
                <a:solidFill>
                  <a:schemeClr val="dk1"/>
                </a:solidFill>
              </a:rPr>
              <a:t>Summary of Key Points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"/>
          <p:cNvSpPr txBox="1"/>
          <p:nvPr/>
        </p:nvSpPr>
        <p:spPr>
          <a:xfrm>
            <a:off x="3829154" y="1307652"/>
            <a:ext cx="4195800" cy="20159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Carl Seidman</a:t>
            </a:r>
            <a:endParaRPr b="1" i="0" sz="4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Principal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Seidman Financial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22" name="Google Shape;422;p25"/>
          <p:cNvPicPr preferRelativeResize="0"/>
          <p:nvPr/>
        </p:nvPicPr>
        <p:blipFill rotWithShape="1">
          <a:blip r:embed="rId4">
            <a:alphaModFix/>
          </a:blip>
          <a:srcRect b="362" l="0" r="0" t="362"/>
          <a:stretch/>
        </p:blipFill>
        <p:spPr>
          <a:xfrm>
            <a:off x="940203" y="1251907"/>
            <a:ext cx="1876024" cy="186244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3" name="Google Shape;423;p25"/>
          <p:cNvSpPr txBox="1"/>
          <p:nvPr/>
        </p:nvSpPr>
        <p:spPr>
          <a:xfrm>
            <a:off x="4989540" y="1856867"/>
            <a:ext cx="2720513" cy="5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CPA/CFF, CSP, CFE, CGMA, CIRA, AM</a:t>
            </a:r>
            <a:endParaRPr b="0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25"/>
          <p:cNvSpPr txBox="1"/>
          <p:nvPr/>
        </p:nvSpPr>
        <p:spPr>
          <a:xfrm>
            <a:off x="3829154" y="3603550"/>
            <a:ext cx="7349835" cy="821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carl@seidmanfinancial.com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Linkedin.com/in/carlseidman</a:t>
            </a:r>
            <a:endParaRPr b="1" i="0" sz="18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5" name="Google Shape;425;p25"/>
          <p:cNvSpPr txBox="1"/>
          <p:nvPr/>
        </p:nvSpPr>
        <p:spPr>
          <a:xfrm>
            <a:off x="718327" y="3532761"/>
            <a:ext cx="4195800" cy="8925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  <a:endParaRPr b="1" i="0" sz="4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"/>
          <p:cNvPicPr preferRelativeResize="0"/>
          <p:nvPr/>
        </p:nvPicPr>
        <p:blipFill rotWithShape="1">
          <a:blip r:embed="rId4">
            <a:alphaModFix/>
          </a:blip>
          <a:srcRect b="362" l="0" r="0" t="362"/>
          <a:stretch/>
        </p:blipFill>
        <p:spPr>
          <a:xfrm>
            <a:off x="940203" y="1251907"/>
            <a:ext cx="1876024" cy="186244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18327" y="3164754"/>
            <a:ext cx="4195800" cy="1532697"/>
            <a:chOff x="718327" y="3114354"/>
            <a:chExt cx="4195800" cy="1532697"/>
          </a:xfrm>
        </p:grpSpPr>
        <p:sp>
          <p:nvSpPr>
            <p:cNvPr id="196" name="Google Shape;196;p3"/>
            <p:cNvSpPr txBox="1"/>
            <p:nvPr/>
          </p:nvSpPr>
          <p:spPr>
            <a:xfrm>
              <a:off x="718327" y="3114354"/>
              <a:ext cx="4195800" cy="1532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Carl Seidman</a:t>
              </a:r>
              <a:endParaRPr b="1" i="0" sz="2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CF8"/>
                  </a:solidFill>
                  <a:latin typeface="DM Sans"/>
                  <a:ea typeface="DM Sans"/>
                  <a:cs typeface="DM Sans"/>
                  <a:sym typeface="DM Sans"/>
                </a:rPr>
                <a:t>Principal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CF8"/>
                  </a:solidFill>
                  <a:latin typeface="DM Sans"/>
                  <a:ea typeface="DM Sans"/>
                  <a:cs typeface="DM Sans"/>
                  <a:sym typeface="DM Sans"/>
                </a:rPr>
                <a:t>Seidman Financial</a:t>
              </a:r>
              <a:endParaRPr b="0" i="0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1405571" y="3465723"/>
              <a:ext cx="1632830" cy="444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FFFCF8"/>
                  </a:solidFill>
                  <a:latin typeface="DM Sans"/>
                  <a:ea typeface="DM Sans"/>
                  <a:cs typeface="DM Sans"/>
                  <a:sym typeface="DM Sans"/>
                </a:rPr>
                <a:t>CPA/CFF, CSP, CFE, CGMA, CIRA, AM</a:t>
              </a:r>
              <a:endParaRPr b="0" i="0" sz="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8" name="Google Shape;198;p3"/>
          <p:cNvSpPr txBox="1"/>
          <p:nvPr/>
        </p:nvSpPr>
        <p:spPr>
          <a:xfrm>
            <a:off x="3829154" y="3875718"/>
            <a:ext cx="7349835" cy="821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carl@seidmanfinancial.com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Linkedin.com/in/carlseidman</a:t>
            </a:r>
            <a:endParaRPr b="1" i="0" sz="18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703927" y="262372"/>
            <a:ext cx="4195800" cy="680156"/>
          </a:xfrm>
          <a:prstGeom prst="rect">
            <a:avLst/>
          </a:prstGeom>
          <a:solidFill>
            <a:srgbClr val="7C4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About</a:t>
            </a:r>
            <a:endParaRPr b="1" i="0" sz="2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9154" y="1251907"/>
            <a:ext cx="4092366" cy="2558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/>
          <p:nvPr>
            <p:ph type="title"/>
          </p:nvPr>
        </p:nvSpPr>
        <p:spPr>
          <a:xfrm>
            <a:off x="1251185" y="589950"/>
            <a:ext cx="6656331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4400"/>
              <a:t>POLLING QUESTION #1</a:t>
            </a:r>
            <a:endParaRPr b="1" sz="4400"/>
          </a:p>
        </p:txBody>
      </p:sp>
      <p:sp>
        <p:nvSpPr>
          <p:cNvPr id="206" name="Google Shape;206;p4"/>
          <p:cNvSpPr/>
          <p:nvPr/>
        </p:nvSpPr>
        <p:spPr>
          <a:xfrm>
            <a:off x="334470" y="1597152"/>
            <a:ext cx="8553498" cy="680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334470" y="2280238"/>
            <a:ext cx="8553498" cy="847463"/>
          </a:xfrm>
          <a:prstGeom prst="rect">
            <a:avLst/>
          </a:prstGeom>
          <a:solidFill>
            <a:srgbClr val="E2D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>
            <p:ph idx="1" type="body"/>
          </p:nvPr>
        </p:nvSpPr>
        <p:spPr>
          <a:xfrm>
            <a:off x="743712" y="2703969"/>
            <a:ext cx="8065818" cy="14958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What have been the primary sources of disruption for your business over the last 3 years?</a:t>
            </a:r>
            <a:br>
              <a:rPr b="1" i="1" lang="en-US" sz="280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12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570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(supply chain, technological disruption, regulatory changes, changing customer behaviour, geopolitical or environmental other)</a:t>
            </a:r>
            <a:endParaRPr b="1" i="1" sz="1570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ct val="105985"/>
              <a:buNone/>
            </a:pPr>
            <a:r>
              <a:t/>
            </a:r>
            <a:endParaRPr b="1" i="1" sz="1836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84736" y="2741352"/>
            <a:ext cx="7502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None/>
            </a:pPr>
            <a:r>
              <a:rPr b="0" i="0" lang="en-US" sz="28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endParaRPr b="0" i="0" sz="28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200964" y="3955781"/>
            <a:ext cx="5177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None/>
            </a:pPr>
            <a:r>
              <a:rPr b="0" i="0" lang="en-US" sz="28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❷</a:t>
            </a:r>
            <a:endParaRPr b="0" i="0" sz="28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185" y="3727475"/>
            <a:ext cx="1292185" cy="129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/>
          <p:nvPr/>
        </p:nvSpPr>
        <p:spPr>
          <a:xfrm>
            <a:off x="743712" y="3864346"/>
            <a:ext cx="7163804" cy="12921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800"/>
              <a:buFont typeface="DM Sans"/>
              <a:buNone/>
            </a:pPr>
            <a:r>
              <a:rPr b="1" i="1" lang="en-US" sz="2600" u="none" cap="none" strike="noStrike">
                <a:solidFill>
                  <a:srgbClr val="7C4FFF"/>
                </a:solidFill>
                <a:latin typeface="Arial"/>
                <a:ea typeface="Arial"/>
                <a:cs typeface="Arial"/>
                <a:sym typeface="Arial"/>
              </a:rPr>
              <a:t>What is currently the primary source of disruption?</a:t>
            </a:r>
            <a:endParaRPr b="1" i="0" sz="26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7200"/>
              <a:t>Disruptions</a:t>
            </a:r>
            <a:endParaRPr b="1" sz="7200"/>
          </a:p>
        </p:txBody>
      </p:sp>
      <p:sp>
        <p:nvSpPr>
          <p:cNvPr id="218" name="Google Shape;218;p5"/>
          <p:cNvSpPr txBox="1"/>
          <p:nvPr>
            <p:ph idx="1" type="body"/>
          </p:nvPr>
        </p:nvSpPr>
        <p:spPr>
          <a:xfrm>
            <a:off x="2890375" y="275032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/>
              <a:t>Types and Impacts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/>
          <p:nvPr/>
        </p:nvSpPr>
        <p:spPr>
          <a:xfrm>
            <a:off x="3178401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6143676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251475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251400" y="237525"/>
            <a:ext cx="8641200" cy="52145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2514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216750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61366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348200" y="221266"/>
            <a:ext cx="64476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Types of Financial Disruption</a:t>
            </a:r>
            <a:endParaRPr b="1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55417" y="1732203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of the Supply Chain</a:t>
            </a:r>
            <a:endParaRPr/>
          </a:p>
        </p:txBody>
      </p:sp>
      <p:sp>
        <p:nvSpPr>
          <p:cNvPr id="232" name="Google Shape;232;p6"/>
          <p:cNvSpPr txBox="1"/>
          <p:nvPr/>
        </p:nvSpPr>
        <p:spPr>
          <a:xfrm>
            <a:off x="3042877" y="1732203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Reduction in Demand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6009551" y="1724518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Rapid Growth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69269" y="3723719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Financial Distress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3029018" y="3723719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Regulation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5988767" y="3716034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Transactions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type="title"/>
          </p:nvPr>
        </p:nvSpPr>
        <p:spPr>
          <a:xfrm>
            <a:off x="588791" y="1032773"/>
            <a:ext cx="8520600" cy="1440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2600"/>
              <a:t>At a high level –</a:t>
            </a:r>
            <a:br>
              <a:rPr lang="en-US" sz="6000"/>
            </a:br>
            <a:endParaRPr sz="6000"/>
          </a:p>
        </p:txBody>
      </p:sp>
      <p:sp>
        <p:nvSpPr>
          <p:cNvPr id="242" name="Google Shape;242;p7"/>
          <p:cNvSpPr txBox="1"/>
          <p:nvPr/>
        </p:nvSpPr>
        <p:spPr>
          <a:xfrm>
            <a:off x="588799" y="824950"/>
            <a:ext cx="7738200" cy="28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DM San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What events over the past 5 years have been the most disruptive in industry and companies?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6000"/>
              <a:t>Preparedness</a:t>
            </a:r>
            <a:endParaRPr b="1" sz="6000"/>
          </a:p>
        </p:txBody>
      </p:sp>
      <p:sp>
        <p:nvSpPr>
          <p:cNvPr id="248" name="Google Shape;248;p8"/>
          <p:cNvSpPr txBox="1"/>
          <p:nvPr>
            <p:ph idx="1" type="body"/>
          </p:nvPr>
        </p:nvSpPr>
        <p:spPr>
          <a:xfrm>
            <a:off x="2890375" y="275032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sz="2800"/>
              <a:t>And the role of FP&amp;A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/>
          <p:nvPr/>
        </p:nvSpPr>
        <p:spPr>
          <a:xfrm>
            <a:off x="3178401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6143676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251475" y="977833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251400" y="237525"/>
            <a:ext cx="8641200" cy="52145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2514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3216750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136675" y="3024970"/>
            <a:ext cx="2710500" cy="1756124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348200" y="221266"/>
            <a:ext cx="64476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Types of Financial Disruption</a:t>
            </a:r>
            <a:endParaRPr b="1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55417" y="1732203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of the Supply Chain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3042877" y="1732203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Reduction in Demand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6009551" y="1724518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Rapid Growth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69269" y="3723719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Financial Distress</a:t>
            </a:r>
            <a:endParaRPr/>
          </a:p>
        </p:txBody>
      </p:sp>
      <p:sp>
        <p:nvSpPr>
          <p:cNvPr id="265" name="Google Shape;265;p9"/>
          <p:cNvSpPr txBox="1"/>
          <p:nvPr/>
        </p:nvSpPr>
        <p:spPr>
          <a:xfrm>
            <a:off x="3029018" y="3723719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Regulation</a:t>
            </a:r>
            <a:endParaRPr/>
          </a:p>
        </p:txBody>
      </p:sp>
      <p:sp>
        <p:nvSpPr>
          <p:cNvPr id="266" name="Google Shape;266;p9"/>
          <p:cNvSpPr txBox="1"/>
          <p:nvPr/>
        </p:nvSpPr>
        <p:spPr>
          <a:xfrm>
            <a:off x="5988767" y="3716034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Disruption from Transactions</a:t>
            </a:r>
            <a:endParaRPr/>
          </a:p>
        </p:txBody>
      </p:sp>
      <p:sp>
        <p:nvSpPr>
          <p:cNvPr id="267" name="Google Shape;267;p9"/>
          <p:cNvSpPr txBox="1"/>
          <p:nvPr/>
        </p:nvSpPr>
        <p:spPr>
          <a:xfrm>
            <a:off x="55416" y="1281084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5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✓</a:t>
            </a:r>
            <a:endParaRPr b="1" i="0" sz="3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3071838" y="1206153"/>
            <a:ext cx="3042877" cy="3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5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✓</a:t>
            </a:r>
            <a:endParaRPr b="1" i="0" sz="3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