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78" r:id="rId5"/>
    <p:sldMasterId id="214748371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  <p:embeddedFont>
      <p:font typeface="DM Sans"/>
      <p:regular r:id="rId36"/>
      <p:bold r:id="rId37"/>
      <p:italic r:id="rId38"/>
      <p:boldItalic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http://customooxmlschemas.google.com/">
      <go:slidesCustomData xmlns:go="http://customooxmlschemas.google.com/" r:id="rId44" roundtripDataSignature="AMtx7mjKVEbBTbdouB1I0BHLotRYGPCW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slide" Target="slides/slide13.xml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slide" Target="slides/slide15.xml"/><Relationship Id="rId44" Type="http://customschemas.google.com/relationships/presentationmetadata" Target="metadata"/><Relationship Id="rId21" Type="http://schemas.openxmlformats.org/officeDocument/2006/relationships/slide" Target="slides/slide14.xml"/><Relationship Id="rId43" Type="http://schemas.openxmlformats.org/officeDocument/2006/relationships/font" Target="fonts/OpenSans-bold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Roboto-bold.fntdata"/><Relationship Id="rId10" Type="http://schemas.openxmlformats.org/officeDocument/2006/relationships/slide" Target="slides/slide3.xml"/><Relationship Id="rId32" Type="http://schemas.openxmlformats.org/officeDocument/2006/relationships/font" Target="fonts/Roboto-regular.fntdata"/><Relationship Id="rId13" Type="http://schemas.openxmlformats.org/officeDocument/2006/relationships/slide" Target="slides/slide6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5.xml"/><Relationship Id="rId34" Type="http://schemas.openxmlformats.org/officeDocument/2006/relationships/font" Target="fonts/Roboto-italic.fntdata"/><Relationship Id="rId15" Type="http://schemas.openxmlformats.org/officeDocument/2006/relationships/slide" Target="slides/slide8.xml"/><Relationship Id="rId37" Type="http://schemas.openxmlformats.org/officeDocument/2006/relationships/font" Target="fonts/DMSans-bold.fntdata"/><Relationship Id="rId14" Type="http://schemas.openxmlformats.org/officeDocument/2006/relationships/slide" Target="slides/slide7.xml"/><Relationship Id="rId36" Type="http://schemas.openxmlformats.org/officeDocument/2006/relationships/font" Target="fonts/DMSans-regular.fntdata"/><Relationship Id="rId17" Type="http://schemas.openxmlformats.org/officeDocument/2006/relationships/slide" Target="slides/slide10.xml"/><Relationship Id="rId39" Type="http://schemas.openxmlformats.org/officeDocument/2006/relationships/font" Target="fonts/DMSans-boldItalic.fntdata"/><Relationship Id="rId16" Type="http://schemas.openxmlformats.org/officeDocument/2006/relationships/slide" Target="slides/slide9.xml"/><Relationship Id="rId38" Type="http://schemas.openxmlformats.org/officeDocument/2006/relationships/font" Target="fonts/DMSans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5" name="Google Shape;605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dk1"/>
                </a:solidFill>
              </a:rPr>
              <a:t>One Central Hub for Full View into Marketing Performance allowing you to: </a:t>
            </a:r>
            <a:endParaRPr b="1" sz="1000">
              <a:solidFill>
                <a:schemeClr val="dk1"/>
              </a:solidFill>
            </a:endParaRPr>
          </a:p>
          <a:p>
            <a:pPr indent="-2286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-GB" sz="1000">
                <a:solidFill>
                  <a:srgbClr val="E82987"/>
                </a:solidFill>
              </a:rPr>
              <a:t>Build</a:t>
            </a:r>
            <a:r>
              <a:rPr lang="en-GB" sz="1000">
                <a:solidFill>
                  <a:schemeClr val="dk1"/>
                </a:solidFill>
              </a:rPr>
              <a:t> marketing plans &amp; activities to align with company goals for Full Visibility</a:t>
            </a:r>
            <a:endParaRPr sz="1000">
              <a:solidFill>
                <a:schemeClr val="dk1"/>
              </a:solidFill>
            </a:endParaRPr>
          </a:p>
          <a:p>
            <a:pPr indent="-2286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-GB" sz="1000">
                <a:solidFill>
                  <a:srgbClr val="E82987"/>
                </a:solidFill>
              </a:rPr>
              <a:t>Execute</a:t>
            </a:r>
            <a:r>
              <a:rPr lang="en-GB" sz="1000">
                <a:solidFill>
                  <a:schemeClr val="dk1"/>
                </a:solidFill>
              </a:rPr>
              <a:t> plans and campaigns with Agility &amp; Collaboration</a:t>
            </a:r>
            <a:endParaRPr sz="1000">
              <a:solidFill>
                <a:schemeClr val="dk1"/>
              </a:solidFill>
            </a:endParaRPr>
          </a:p>
          <a:p>
            <a:pPr indent="-2286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-GB" sz="1000">
                <a:solidFill>
                  <a:srgbClr val="E82987"/>
                </a:solidFill>
              </a:rPr>
              <a:t>Measure</a:t>
            </a:r>
            <a:r>
              <a:rPr lang="en-GB" sz="1000">
                <a:solidFill>
                  <a:schemeClr val="dk1"/>
                </a:solidFill>
              </a:rPr>
              <a:t> CPO, ROI and LTV to get True Business value with Accuracy</a:t>
            </a:r>
            <a:endParaRPr sz="1000">
              <a:solidFill>
                <a:schemeClr val="dk1"/>
              </a:solidFill>
            </a:endParaRPr>
          </a:p>
          <a:p>
            <a:pPr indent="-2286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-GB" sz="1000">
                <a:solidFill>
                  <a:srgbClr val="E82987"/>
                </a:solidFill>
              </a:rPr>
              <a:t>Improve</a:t>
            </a:r>
            <a:r>
              <a:rPr lang="en-GB" sz="1000">
                <a:solidFill>
                  <a:schemeClr val="dk1"/>
                </a:solidFill>
              </a:rPr>
              <a:t> operations based on actionable insights with Efficiency</a:t>
            </a:r>
            <a:endParaRPr sz="1000">
              <a:solidFill>
                <a:schemeClr val="dk1"/>
              </a:solidFill>
            </a:endParaRPr>
          </a:p>
          <a:p>
            <a:pPr indent="-2286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When changes occur </a:t>
            </a:r>
            <a:r>
              <a:rPr b="1" lang="en-GB" sz="1000">
                <a:solidFill>
                  <a:srgbClr val="E82987"/>
                </a:solidFill>
              </a:rPr>
              <a:t>manage, re-plan &amp; execute</a:t>
            </a:r>
            <a:r>
              <a:rPr lang="en-GB" sz="1000">
                <a:solidFill>
                  <a:schemeClr val="dk1"/>
                </a:solidFill>
              </a:rPr>
              <a:t> with Agility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000">
                <a:solidFill>
                  <a:schemeClr val="lt1"/>
                </a:solidFill>
                <a:highlight>
                  <a:srgbClr val="E82987"/>
                </a:highlight>
              </a:rPr>
              <a:t>Marketing Planning</a:t>
            </a:r>
            <a:br>
              <a:rPr b="1" lang="en-GB" sz="1000">
                <a:solidFill>
                  <a:schemeClr val="dk1"/>
                </a:solidFill>
              </a:rPr>
            </a:br>
            <a:r>
              <a:rPr lang="en-GB" sz="1000">
                <a:solidFill>
                  <a:srgbClr val="414141"/>
                </a:solidFill>
              </a:rPr>
              <a:t>Goals management</a:t>
            </a:r>
            <a:endParaRPr sz="1000">
              <a:solidFill>
                <a:srgbClr val="41414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000">
                <a:solidFill>
                  <a:srgbClr val="414141"/>
                </a:solidFill>
              </a:rPr>
              <a:t>Campaign management </a:t>
            </a:r>
            <a:br>
              <a:rPr lang="en-GB" sz="1000">
                <a:solidFill>
                  <a:srgbClr val="414141"/>
                </a:solidFill>
              </a:rPr>
            </a:br>
            <a:r>
              <a:rPr lang="en-GB" sz="1000">
                <a:solidFill>
                  <a:srgbClr val="414141"/>
                </a:solidFill>
              </a:rPr>
              <a:t>Project management</a:t>
            </a:r>
            <a:br>
              <a:rPr lang="en-GB" sz="1000">
                <a:solidFill>
                  <a:srgbClr val="414141"/>
                </a:solidFill>
              </a:rPr>
            </a:br>
            <a:r>
              <a:rPr lang="en-GB" sz="1000">
                <a:solidFill>
                  <a:srgbClr val="414141"/>
                </a:solidFill>
              </a:rPr>
              <a:t>Content management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Full </a:t>
            </a:r>
            <a:r>
              <a:rPr b="1" lang="en-GB" sz="1000">
                <a:solidFill>
                  <a:schemeClr val="dk1"/>
                </a:solidFill>
              </a:rPr>
              <a:t>visibility</a:t>
            </a:r>
            <a:r>
              <a:rPr lang="en-GB" sz="1000">
                <a:solidFill>
                  <a:schemeClr val="dk1"/>
                </a:solidFill>
              </a:rPr>
              <a:t> into your Plan and Performance metrics against Goals and Budget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Indicators for when you are ahead or behind on your goals — for </a:t>
            </a:r>
            <a:r>
              <a:rPr b="1" i="1" lang="en-GB" sz="1000">
                <a:solidFill>
                  <a:schemeClr val="dk1"/>
                </a:solidFill>
              </a:rPr>
              <a:t>making better recommendations and decisions</a:t>
            </a:r>
            <a:r>
              <a:rPr lang="en-GB" sz="1000">
                <a:solidFill>
                  <a:schemeClr val="dk1"/>
                </a:solidFill>
              </a:rPr>
              <a:t> with </a:t>
            </a:r>
            <a:r>
              <a:rPr b="1" lang="en-GB" sz="1000">
                <a:solidFill>
                  <a:schemeClr val="dk1"/>
                </a:solidFill>
              </a:rPr>
              <a:t>agility and efficiency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Project and content management with timeline, tasks, calendar and filtering capabilities - for </a:t>
            </a:r>
            <a:r>
              <a:rPr b="1" lang="en-GB" sz="1000">
                <a:solidFill>
                  <a:schemeClr val="dk1"/>
                </a:solidFill>
              </a:rPr>
              <a:t>collaboration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000">
                <a:solidFill>
                  <a:schemeClr val="lt1"/>
                </a:solidFill>
                <a:highlight>
                  <a:srgbClr val="4C378D"/>
                </a:highlight>
              </a:rPr>
              <a:t>Marketing Budgeting</a:t>
            </a:r>
            <a:br>
              <a:rPr b="1" lang="en-GB" sz="1000">
                <a:solidFill>
                  <a:schemeClr val="dk1"/>
                </a:solidFill>
              </a:rPr>
            </a:br>
            <a:r>
              <a:rPr lang="en-GB" sz="1000">
                <a:solidFill>
                  <a:srgbClr val="414141"/>
                </a:solidFill>
              </a:rPr>
              <a:t>Easy budget import</a:t>
            </a:r>
            <a:br>
              <a:rPr lang="en-GB" sz="1000">
                <a:solidFill>
                  <a:srgbClr val="414141"/>
                </a:solidFill>
              </a:rPr>
            </a:br>
            <a:r>
              <a:rPr lang="en-GB" sz="1000">
                <a:solidFill>
                  <a:srgbClr val="414141"/>
                </a:solidFill>
              </a:rPr>
              <a:t>Customer budget allocation</a:t>
            </a:r>
            <a:br>
              <a:rPr lang="en-GB" sz="1000">
                <a:solidFill>
                  <a:srgbClr val="414141"/>
                </a:solidFill>
              </a:rPr>
            </a:br>
            <a:r>
              <a:rPr lang="en-GB" sz="1000">
                <a:solidFill>
                  <a:srgbClr val="414141"/>
                </a:solidFill>
              </a:rPr>
              <a:t>Budget forecasting &amp; tracking</a:t>
            </a:r>
            <a:br>
              <a:rPr lang="en-GB" sz="1000">
                <a:solidFill>
                  <a:srgbClr val="414141"/>
                </a:solidFill>
              </a:rPr>
            </a:br>
            <a:r>
              <a:rPr lang="en-GB" sz="1000">
                <a:solidFill>
                  <a:srgbClr val="414141"/>
                </a:solidFill>
              </a:rPr>
              <a:t>Manage multiple Budgets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Fully Automated for </a:t>
            </a:r>
            <a:r>
              <a:rPr b="1" lang="en-GB" sz="1000">
                <a:solidFill>
                  <a:schemeClr val="dk1"/>
                </a:solidFill>
              </a:rPr>
              <a:t>efficiency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Full </a:t>
            </a:r>
            <a:r>
              <a:rPr b="1" lang="en-GB" sz="1000">
                <a:solidFill>
                  <a:schemeClr val="dk1"/>
                </a:solidFill>
              </a:rPr>
              <a:t>visibility</a:t>
            </a:r>
            <a:r>
              <a:rPr lang="en-GB" sz="1000">
                <a:solidFill>
                  <a:schemeClr val="dk1"/>
                </a:solidFill>
              </a:rPr>
              <a:t> into your Budget and Performance against Plan and Goals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Budget forecasting and reallocation for increased </a:t>
            </a:r>
            <a:r>
              <a:rPr b="1" lang="en-GB" sz="1000">
                <a:solidFill>
                  <a:schemeClr val="dk1"/>
                </a:solidFill>
              </a:rPr>
              <a:t>efficiency</a:t>
            </a:r>
            <a:r>
              <a:rPr lang="en-GB" sz="1000">
                <a:solidFill>
                  <a:schemeClr val="dk1"/>
                </a:solidFill>
              </a:rPr>
              <a:t> and </a:t>
            </a:r>
            <a:r>
              <a:rPr b="1" lang="en-GB" sz="1000">
                <a:solidFill>
                  <a:schemeClr val="dk1"/>
                </a:solidFill>
              </a:rPr>
              <a:t>accuracy</a:t>
            </a:r>
            <a:r>
              <a:rPr lang="en-GB" sz="1000">
                <a:solidFill>
                  <a:schemeClr val="dk1"/>
                </a:solidFill>
              </a:rPr>
              <a:t> in budget management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Customizable to unique budget categories for </a:t>
            </a:r>
            <a:r>
              <a:rPr b="1" i="1" lang="en-GB" sz="1000">
                <a:solidFill>
                  <a:schemeClr val="dk1"/>
                </a:solidFill>
              </a:rPr>
              <a:t>ease of use</a:t>
            </a:r>
            <a:r>
              <a:rPr lang="en-GB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000">
                <a:solidFill>
                  <a:schemeClr val="lt1"/>
                </a:solidFill>
                <a:highlight>
                  <a:srgbClr val="158BC9"/>
                </a:highlight>
              </a:rPr>
              <a:t>Expense Management</a:t>
            </a:r>
            <a:br>
              <a:rPr b="1" lang="en-GB" sz="1000">
                <a:solidFill>
                  <a:schemeClr val="dk1"/>
                </a:solidFill>
              </a:rPr>
            </a:br>
            <a:r>
              <a:rPr lang="en-GB" sz="1000">
                <a:solidFill>
                  <a:srgbClr val="414141"/>
                </a:solidFill>
              </a:rPr>
              <a:t>Automated expense import</a:t>
            </a:r>
            <a:br>
              <a:rPr lang="en-GB" sz="1000">
                <a:solidFill>
                  <a:srgbClr val="414141"/>
                </a:solidFill>
              </a:rPr>
            </a:br>
            <a:r>
              <a:rPr lang="en-GB" sz="1000">
                <a:solidFill>
                  <a:srgbClr val="414141"/>
                </a:solidFill>
              </a:rPr>
              <a:t>Automated reconciliation</a:t>
            </a:r>
            <a:br>
              <a:rPr lang="en-GB" sz="1000">
                <a:solidFill>
                  <a:srgbClr val="414141"/>
                </a:solidFill>
              </a:rPr>
            </a:br>
            <a:r>
              <a:rPr lang="en-GB" sz="1000">
                <a:solidFill>
                  <a:srgbClr val="414141"/>
                </a:solidFill>
              </a:rPr>
              <a:t>Intuitive expense tracking UI</a:t>
            </a:r>
            <a:endParaRPr sz="1000">
              <a:solidFill>
                <a:srgbClr val="41414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000">
                <a:solidFill>
                  <a:srgbClr val="414141"/>
                </a:solidFill>
              </a:rPr>
              <a:t>Split costs &amp; multi-currency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Fully Automated for budget performance </a:t>
            </a:r>
            <a:r>
              <a:rPr b="1" lang="en-GB" sz="1000">
                <a:solidFill>
                  <a:schemeClr val="dk1"/>
                </a:solidFill>
              </a:rPr>
              <a:t>accuracy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Automated expense entry and reconciliation for greater </a:t>
            </a:r>
            <a:r>
              <a:rPr b="1" lang="en-GB" sz="1000">
                <a:solidFill>
                  <a:schemeClr val="dk1"/>
                </a:solidFill>
              </a:rPr>
              <a:t>efficiency </a:t>
            </a:r>
            <a:r>
              <a:rPr lang="en-GB" sz="1000">
                <a:solidFill>
                  <a:schemeClr val="dk1"/>
                </a:solidFill>
              </a:rPr>
              <a:t>and</a:t>
            </a:r>
            <a:r>
              <a:rPr b="1" i="1" lang="en-GB" sz="1000">
                <a:solidFill>
                  <a:schemeClr val="dk1"/>
                </a:solidFill>
              </a:rPr>
              <a:t> increased productivity of the team</a:t>
            </a:r>
            <a:endParaRPr b="1" i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Split expenses, multi-currency and intuitive UI for </a:t>
            </a:r>
            <a:r>
              <a:rPr b="1" i="1" lang="en-GB" sz="1000">
                <a:solidFill>
                  <a:schemeClr val="dk1"/>
                </a:solidFill>
              </a:rPr>
              <a:t>ease of use</a:t>
            </a:r>
            <a:endParaRPr b="1" i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1000">
                <a:solidFill>
                  <a:schemeClr val="lt1"/>
                </a:solidFill>
                <a:highlight>
                  <a:srgbClr val="081B3A"/>
                </a:highlight>
              </a:rPr>
              <a:t>Business Value/ ROI Tracking</a:t>
            </a:r>
            <a:br>
              <a:rPr b="1" lang="en-GB" sz="1000">
                <a:solidFill>
                  <a:schemeClr val="dk1"/>
                </a:solidFill>
              </a:rPr>
            </a:br>
            <a:r>
              <a:rPr lang="en-GB" sz="1000">
                <a:solidFill>
                  <a:srgbClr val="414141"/>
                </a:solidFill>
              </a:rPr>
              <a:t>True ROI Measurement</a:t>
            </a:r>
            <a:endParaRPr sz="1000">
              <a:solidFill>
                <a:srgbClr val="41414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000">
                <a:solidFill>
                  <a:srgbClr val="414141"/>
                </a:solidFill>
              </a:rPr>
              <a:t>Performance management for Real-time forecasting of CPO, ROI, &amp; LTV</a:t>
            </a:r>
            <a:br>
              <a:rPr lang="en-GB" sz="1000">
                <a:solidFill>
                  <a:srgbClr val="414141"/>
                </a:solidFill>
              </a:rPr>
            </a:br>
            <a:r>
              <a:rPr lang="en-GB" sz="1000">
                <a:solidFill>
                  <a:srgbClr val="414141"/>
                </a:solidFill>
              </a:rPr>
              <a:t>Spend by goals/type/function</a:t>
            </a:r>
            <a:endParaRPr sz="1000">
              <a:solidFill>
                <a:srgbClr val="41414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000">
                <a:solidFill>
                  <a:srgbClr val="414141"/>
                </a:solidFill>
              </a:rPr>
              <a:t>Dashboards for metrics tracking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Dashboard for full </a:t>
            </a:r>
            <a:r>
              <a:rPr b="1" lang="en-GB" sz="1000">
                <a:solidFill>
                  <a:schemeClr val="dk1"/>
                </a:solidFill>
              </a:rPr>
              <a:t>visibility</a:t>
            </a:r>
            <a:r>
              <a:rPr lang="en-GB" sz="1000">
                <a:solidFill>
                  <a:schemeClr val="dk1"/>
                </a:solidFill>
              </a:rPr>
              <a:t> and </a:t>
            </a:r>
            <a:r>
              <a:rPr b="1" lang="en-GB" sz="1000">
                <a:solidFill>
                  <a:schemeClr val="dk1"/>
                </a:solidFill>
              </a:rPr>
              <a:t>accuracy</a:t>
            </a:r>
            <a:r>
              <a:rPr lang="en-GB" sz="1000">
                <a:solidFill>
                  <a:schemeClr val="dk1"/>
                </a:solidFill>
              </a:rPr>
              <a:t> in tracking Real-time performance metrics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Forecasting Estimated </a:t>
            </a:r>
            <a:r>
              <a:rPr b="1" lang="en-GB" sz="1000">
                <a:solidFill>
                  <a:schemeClr val="dk1"/>
                </a:solidFill>
              </a:rPr>
              <a:t>Business value</a:t>
            </a:r>
            <a:r>
              <a:rPr lang="en-GB" sz="1000">
                <a:solidFill>
                  <a:schemeClr val="dk1"/>
                </a:solidFill>
              </a:rPr>
              <a:t> of Marketing Campaigns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</a:rPr>
              <a:t>Calculating CPO, ROI, &amp; LTV to </a:t>
            </a:r>
            <a:r>
              <a:rPr b="1" i="1" lang="en-GB" sz="1000">
                <a:solidFill>
                  <a:schemeClr val="dk1"/>
                </a:solidFill>
              </a:rPr>
              <a:t>prove, improve and optimize the Value of Marketing</a:t>
            </a:r>
            <a:endParaRPr b="1" i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i="1" sz="1000"/>
          </a:p>
        </p:txBody>
      </p:sp>
      <p:sp>
        <p:nvSpPr>
          <p:cNvPr id="606" name="Google Shape;606;p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242cbde86c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242cbde86c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Arial"/>
                <a:ea typeface="Arial"/>
                <a:cs typeface="Arial"/>
                <a:sym typeface="Arial"/>
              </a:rPr>
              <a:t>EASY TO GET STARTED WITH </a:t>
            </a:r>
            <a:r>
              <a:rPr b="1" lang="en-GB" sz="1000"/>
              <a:t>*Planful for Marketing*</a:t>
            </a:r>
            <a:br>
              <a:rPr lang="en-GB" sz="1000">
                <a:latin typeface="Arial"/>
                <a:ea typeface="Arial"/>
                <a:cs typeface="Arial"/>
                <a:sym typeface="Arial"/>
              </a:rPr>
            </a:br>
            <a:br>
              <a:rPr lang="en-GB" sz="1000">
                <a:latin typeface="Arial"/>
                <a:ea typeface="Arial"/>
                <a:cs typeface="Arial"/>
                <a:sym typeface="Arial"/>
              </a:rPr>
            </a:br>
            <a:r>
              <a:rPr lang="en-GB" sz="1000">
                <a:latin typeface="Arial"/>
                <a:ea typeface="Arial"/>
                <a:cs typeface="Arial"/>
                <a:sym typeface="Arial"/>
              </a:rPr>
              <a:t>Our Dedicated Customer Success Team will be there every step of the way</a:t>
            </a:r>
            <a:br>
              <a:rPr lang="en-GB" sz="1000">
                <a:latin typeface="Arial"/>
                <a:ea typeface="Arial"/>
                <a:cs typeface="Arial"/>
                <a:sym typeface="Arial"/>
              </a:rPr>
            </a:b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latin typeface="Arial"/>
                <a:ea typeface="Arial"/>
                <a:cs typeface="Arial"/>
                <a:sym typeface="Arial"/>
              </a:rPr>
              <a:t>Complete Onboarding &amp; Training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latin typeface="Arial"/>
                <a:ea typeface="Arial"/>
                <a:cs typeface="Arial"/>
                <a:sym typeface="Arial"/>
              </a:rPr>
              <a:t>Consultative set up &amp; organization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latin typeface="Arial"/>
                <a:ea typeface="Arial"/>
                <a:cs typeface="Arial"/>
                <a:sym typeface="Arial"/>
              </a:rPr>
              <a:t>Implementation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latin typeface="Arial"/>
                <a:ea typeface="Arial"/>
                <a:cs typeface="Arial"/>
                <a:sym typeface="Arial"/>
              </a:rPr>
              <a:t>Bi-weekly consultative meetings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latin typeface="Arial"/>
                <a:ea typeface="Arial"/>
                <a:cs typeface="Arial"/>
                <a:sym typeface="Arial"/>
              </a:rPr>
              <a:t>Though Adoption of all product features suitable to your needs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latin typeface="Arial"/>
                <a:ea typeface="Arial"/>
                <a:cs typeface="Arial"/>
                <a:sym typeface="Arial"/>
              </a:rPr>
              <a:t>Tips &amp; tricks</a:t>
            </a:r>
            <a:endParaRPr/>
          </a:p>
        </p:txBody>
      </p:sp>
      <p:sp>
        <p:nvSpPr>
          <p:cNvPr id="657" name="Google Shape;657;g242cbde86c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0" name="Google Shape;67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5" name="Google Shape;6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41877117bd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241877117bd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5" name="Google Shape;7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6" name="Google Shape;71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6" name="Google Shape;74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3" name="Google Shape;75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0" name="Google Shape;76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413c312d0e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1" name="Google Shape;771;g2413c312d0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7" name="Google Shape;77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3" name="Google Shape;78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1" name="Google Shape;5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6" name="Google Shape;5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74151"/>
                </a:solidFill>
              </a:rPr>
              <a:t>AllCampus faced significant challenges in managing their various marketing programs and campaigns, which resulted in fragmented data, manual processes, and limited visibility.</a:t>
            </a:r>
            <a:br>
              <a:rPr lang="en-GB">
                <a:solidFill>
                  <a:srgbClr val="374151"/>
                </a:solidFill>
              </a:rPr>
            </a:br>
            <a:br>
              <a:rPr lang="en-GB">
                <a:solidFill>
                  <a:srgbClr val="374151"/>
                </a:solidFill>
              </a:rPr>
            </a:br>
            <a:r>
              <a:rPr lang="en-GB">
                <a:solidFill>
                  <a:srgbClr val="374151"/>
                </a:solidFill>
              </a:rPr>
              <a:t> Their Niche program alone had over 20 Media Calendar spreadsheets for campaign planning and budget management across schools,</a:t>
            </a:r>
            <a:br>
              <a:rPr lang="en-GB">
                <a:solidFill>
                  <a:srgbClr val="374151"/>
                </a:solidFill>
              </a:rPr>
            </a:br>
            <a:r>
              <a:rPr lang="en-GB">
                <a:solidFill>
                  <a:srgbClr val="374151"/>
                </a:solidFill>
              </a:rPr>
              <a:t> while their PPC program had expenses and metrics from multiple platforms tracked in Supermetrics which could not be automated into a consolidated report.</a:t>
            </a:r>
            <a:br>
              <a:rPr lang="en-GB">
                <a:solidFill>
                  <a:srgbClr val="374151"/>
                </a:solidFill>
              </a:rPr>
            </a:br>
            <a:br>
              <a:rPr lang="en-GB">
                <a:solidFill>
                  <a:srgbClr val="374151"/>
                </a:solidFill>
              </a:rPr>
            </a:br>
            <a:r>
              <a:rPr lang="en-GB">
                <a:solidFill>
                  <a:srgbClr val="374151"/>
                </a:solidFill>
              </a:rPr>
              <a:t> Actuals in Quickbooks reports were delivered manually by finance, and program budget and expense management across all programs was managed in a Google Sheet.</a:t>
            </a:r>
            <a:br>
              <a:rPr lang="en-GB">
                <a:solidFill>
                  <a:srgbClr val="374151"/>
                </a:solidFill>
              </a:rPr>
            </a:br>
            <a:br>
              <a:rPr lang="en-GB">
                <a:solidFill>
                  <a:srgbClr val="374151"/>
                </a:solidFill>
              </a:rPr>
            </a:br>
            <a:r>
              <a:rPr lang="en-GB">
                <a:solidFill>
                  <a:srgbClr val="374151"/>
                </a:solidFill>
              </a:rPr>
              <a:t> With a growing need for a ‘one source' repository for the Marketing team, AllCampus recognized the need for a comprehensive solution</a:t>
            </a:r>
            <a:br>
              <a:rPr lang="en-GB">
                <a:solidFill>
                  <a:srgbClr val="374151"/>
                </a:solidFill>
              </a:rPr>
            </a:br>
            <a:r>
              <a:rPr lang="en-GB">
                <a:solidFill>
                  <a:srgbClr val="374151"/>
                </a:solidFill>
              </a:rPr>
              <a:t> that could streamline their marketing efforts and provide a centralized platform for all their data and reporting needs.</a:t>
            </a:r>
            <a:endParaRPr>
              <a:solidFill>
                <a:srgbClr val="37415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 1">
  <p:cSld name="Landscape slide 1 1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8"/>
          <p:cNvPicPr preferRelativeResize="0"/>
          <p:nvPr/>
        </p:nvPicPr>
        <p:blipFill rotWithShape="1">
          <a:blip r:embed="rId2">
            <a:alphaModFix/>
          </a:blip>
          <a:srcRect b="7826" l="88048" r="0" t="9350"/>
          <a:stretch/>
        </p:blipFill>
        <p:spPr>
          <a:xfrm>
            <a:off x="7933800" y="-100"/>
            <a:ext cx="12101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8"/>
          <p:cNvSpPr/>
          <p:nvPr/>
        </p:nvSpPr>
        <p:spPr>
          <a:xfrm>
            <a:off x="0" y="-100"/>
            <a:ext cx="7933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" name="Google Shape;11;p28"/>
          <p:cNvSpPr txBox="1"/>
          <p:nvPr>
            <p:ph type="ctrTitle"/>
          </p:nvPr>
        </p:nvSpPr>
        <p:spPr>
          <a:xfrm>
            <a:off x="197500" y="1512500"/>
            <a:ext cx="6851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12" name="Google Shape;12;p28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25" y="711150"/>
            <a:ext cx="2599624" cy="3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8"/>
          <p:cNvSpPr txBox="1"/>
          <p:nvPr>
            <p:ph idx="2" type="ctrTitle"/>
          </p:nvPr>
        </p:nvSpPr>
        <p:spPr>
          <a:xfrm>
            <a:off x="197500" y="3763400"/>
            <a:ext cx="61527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hart">
    <p:bg>
      <p:bgPr>
        <a:solidFill>
          <a:schemeClr val="accen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/>
          <p:nvPr>
            <p:ph type="title"/>
          </p:nvPr>
        </p:nvSpPr>
        <p:spPr>
          <a:xfrm>
            <a:off x="5674000" y="269975"/>
            <a:ext cx="303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50"/>
          <p:cNvSpPr txBox="1"/>
          <p:nvPr/>
        </p:nvSpPr>
        <p:spPr>
          <a:xfrm>
            <a:off x="1563225" y="2311225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" name="Google Shape;61;p50"/>
          <p:cNvSpPr/>
          <p:nvPr/>
        </p:nvSpPr>
        <p:spPr>
          <a:xfrm>
            <a:off x="0" y="0"/>
            <a:ext cx="5478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" name="Google Shape;62;p50"/>
          <p:cNvSpPr txBox="1"/>
          <p:nvPr>
            <p:ph idx="1" type="body"/>
          </p:nvPr>
        </p:nvSpPr>
        <p:spPr>
          <a:xfrm>
            <a:off x="5832875" y="1967225"/>
            <a:ext cx="3311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3" name="Google Shape;6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" name="Google Shape;66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51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8" name="Google Shape;6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right with title">
  <p:cSld name="Shapes right with title">
    <p:bg>
      <p:bgPr>
        <a:solidFill>
          <a:schemeClr val="accen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2"/>
          <p:cNvSpPr txBox="1"/>
          <p:nvPr>
            <p:ph type="title"/>
          </p:nvPr>
        </p:nvSpPr>
        <p:spPr>
          <a:xfrm>
            <a:off x="2973900" y="95175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1" name="Google Shape;71;p52"/>
          <p:cNvSpPr txBox="1"/>
          <p:nvPr>
            <p:ph idx="1" type="body"/>
          </p:nvPr>
        </p:nvSpPr>
        <p:spPr>
          <a:xfrm>
            <a:off x="2973900" y="2559375"/>
            <a:ext cx="5844300" cy="23773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72" name="Google Shape;7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096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860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 Layout 4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6" name="Google Shape;7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">
  <p:cSld name="Landscape slide 1"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4"/>
          <p:cNvPicPr preferRelativeResize="0"/>
          <p:nvPr/>
        </p:nvPicPr>
        <p:blipFill rotWithShape="1">
          <a:blip r:embed="rId2">
            <a:alphaModFix/>
          </a:blip>
          <a:srcRect b="8058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4"/>
          <p:cNvSpPr/>
          <p:nvPr/>
        </p:nvSpPr>
        <p:spPr>
          <a:xfrm>
            <a:off x="0" y="0"/>
            <a:ext cx="7933800" cy="514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" name="Google Shape;80;p54"/>
          <p:cNvSpPr txBox="1"/>
          <p:nvPr>
            <p:ph type="ctrTitle"/>
          </p:nvPr>
        </p:nvSpPr>
        <p:spPr>
          <a:xfrm>
            <a:off x="197500" y="1650225"/>
            <a:ext cx="4464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81" name="Google Shape;81;p54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 Content">
  <p:cSld name="Title and Bullet Content">
    <p:bg>
      <p:bgPr>
        <a:solidFill>
          <a:schemeClr val="accen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5"/>
          <p:cNvSpPr/>
          <p:nvPr/>
        </p:nvSpPr>
        <p:spPr>
          <a:xfrm>
            <a:off x="0" y="2278625"/>
            <a:ext cx="9158700" cy="286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4" name="Google Shape;84;p55"/>
          <p:cNvSpPr txBox="1"/>
          <p:nvPr>
            <p:ph idx="1" type="body"/>
          </p:nvPr>
        </p:nvSpPr>
        <p:spPr>
          <a:xfrm>
            <a:off x="1474850" y="2416925"/>
            <a:ext cx="6032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chemeClr val="accen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○"/>
              <a:defRPr>
                <a:solidFill>
                  <a:schemeClr val="accen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5" name="Google Shape;85;p55"/>
          <p:cNvSpPr txBox="1"/>
          <p:nvPr>
            <p:ph type="title"/>
          </p:nvPr>
        </p:nvSpPr>
        <p:spPr>
          <a:xfrm>
            <a:off x="1828800" y="589950"/>
            <a:ext cx="55011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86" name="Google Shape;86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56"/>
          <p:cNvSpPr txBox="1"/>
          <p:nvPr>
            <p:ph idx="1" type="body"/>
          </p:nvPr>
        </p:nvSpPr>
        <p:spPr>
          <a:xfrm>
            <a:off x="247500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0" name="Google Shape;90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1" name="Google Shape;91;p56"/>
          <p:cNvCxnSpPr/>
          <p:nvPr/>
        </p:nvCxnSpPr>
        <p:spPr>
          <a:xfrm flipH="1" rot="10800000">
            <a:off x="10925" y="1462875"/>
            <a:ext cx="9094800" cy="3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56"/>
          <p:cNvSpPr txBox="1"/>
          <p:nvPr>
            <p:ph idx="2" type="body"/>
          </p:nvPr>
        </p:nvSpPr>
        <p:spPr>
          <a:xfrm>
            <a:off x="1980552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3" name="Google Shape;93;p56"/>
          <p:cNvSpPr txBox="1"/>
          <p:nvPr>
            <p:ph idx="3" type="body"/>
          </p:nvPr>
        </p:nvSpPr>
        <p:spPr>
          <a:xfrm>
            <a:off x="3796807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4" name="Google Shape;94;p56"/>
          <p:cNvSpPr txBox="1"/>
          <p:nvPr>
            <p:ph idx="4" type="body"/>
          </p:nvPr>
        </p:nvSpPr>
        <p:spPr>
          <a:xfrm>
            <a:off x="5613074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5" name="Google Shape;95;p56"/>
          <p:cNvSpPr txBox="1"/>
          <p:nvPr>
            <p:ph idx="5" type="body"/>
          </p:nvPr>
        </p:nvSpPr>
        <p:spPr>
          <a:xfrm>
            <a:off x="7346126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pic>
        <p:nvPicPr>
          <p:cNvPr id="96" name="Google Shape;9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 and body 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7"/>
          <p:cNvSpPr txBox="1"/>
          <p:nvPr>
            <p:ph idx="1" type="body"/>
          </p:nvPr>
        </p:nvSpPr>
        <p:spPr>
          <a:xfrm>
            <a:off x="311700" y="1597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0" name="Google Shape;100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57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03" name="Google Shape;103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 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8"/>
          <p:cNvPicPr preferRelativeResize="0"/>
          <p:nvPr/>
        </p:nvPicPr>
        <p:blipFill rotWithShape="1">
          <a:blip r:embed="rId2">
            <a:alphaModFix/>
          </a:blip>
          <a:srcRect b="0" l="0" r="911" t="7062"/>
          <a:stretch/>
        </p:blipFill>
        <p:spPr>
          <a:xfrm>
            <a:off x="-51450" y="-76200"/>
            <a:ext cx="9247002" cy="53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8"/>
          <p:cNvSpPr/>
          <p:nvPr/>
        </p:nvSpPr>
        <p:spPr>
          <a:xfrm>
            <a:off x="671100" y="437400"/>
            <a:ext cx="7801800" cy="4268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8" name="Google Shape;108;p58"/>
          <p:cNvSpPr txBox="1"/>
          <p:nvPr>
            <p:ph type="title"/>
          </p:nvPr>
        </p:nvSpPr>
        <p:spPr>
          <a:xfrm>
            <a:off x="311700" y="2170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09" name="Google Shape;109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0" name="Google Shape;11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637" y="4295075"/>
            <a:ext cx="1462825" cy="2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8"/>
          <p:cNvPicPr preferRelativeResize="0"/>
          <p:nvPr/>
        </p:nvPicPr>
        <p:blipFill rotWithShape="1">
          <a:blip r:embed="rId4">
            <a:alphaModFix/>
          </a:blip>
          <a:srcRect b="-30191" l="0" r="-10985" t="0"/>
          <a:stretch/>
        </p:blipFill>
        <p:spPr>
          <a:xfrm>
            <a:off x="7500250" y="3983736"/>
            <a:ext cx="1574902" cy="142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4" name="Google Shape;114;p5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5" name="Google Shape;115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6" name="Google Shape;11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Logo">
  <p:cSld name="No Logo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9" name="Google Shape;119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0" name="Google Shape;120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tra Wide Chart">
  <p:cSld name="Extra Wide Chart">
    <p:bg>
      <p:bgPr>
        <a:solidFill>
          <a:schemeClr val="accen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1"/>
          <p:cNvSpPr txBox="1"/>
          <p:nvPr>
            <p:ph type="title"/>
          </p:nvPr>
        </p:nvSpPr>
        <p:spPr>
          <a:xfrm>
            <a:off x="7264575" y="269975"/>
            <a:ext cx="144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61"/>
          <p:cNvSpPr txBox="1"/>
          <p:nvPr/>
        </p:nvSpPr>
        <p:spPr>
          <a:xfrm>
            <a:off x="1563225" y="2311225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4" name="Google Shape;124;p61"/>
          <p:cNvSpPr/>
          <p:nvPr/>
        </p:nvSpPr>
        <p:spPr>
          <a:xfrm>
            <a:off x="0" y="0"/>
            <a:ext cx="705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5" name="Google Shape;125;p61"/>
          <p:cNvSpPr txBox="1"/>
          <p:nvPr>
            <p:ph idx="1" type="body"/>
          </p:nvPr>
        </p:nvSpPr>
        <p:spPr>
          <a:xfrm>
            <a:off x="7319525" y="1967225"/>
            <a:ext cx="18243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6" name="Google Shape;12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2">
  <p:cSld name="Big number 2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2"/>
          <p:cNvPicPr preferRelativeResize="0"/>
          <p:nvPr/>
        </p:nvPicPr>
        <p:blipFill rotWithShape="1">
          <a:blip r:embed="rId2">
            <a:alphaModFix/>
          </a:blip>
          <a:srcRect b="8058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2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0" name="Google Shape;13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2"/>
          <p:cNvSpPr txBox="1"/>
          <p:nvPr>
            <p:ph type="title"/>
          </p:nvPr>
        </p:nvSpPr>
        <p:spPr>
          <a:xfrm>
            <a:off x="311700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2" name="Google Shape;132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62"/>
          <p:cNvSpPr txBox="1"/>
          <p:nvPr>
            <p:ph idx="2" type="title"/>
          </p:nvPr>
        </p:nvSpPr>
        <p:spPr>
          <a:xfrm>
            <a:off x="3005400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4" name="Google Shape;134;p62"/>
          <p:cNvSpPr txBox="1"/>
          <p:nvPr>
            <p:ph idx="3" type="title"/>
          </p:nvPr>
        </p:nvSpPr>
        <p:spPr>
          <a:xfrm>
            <a:off x="5813275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5FF"/>
              </a:buClr>
              <a:buSzPts val="7200"/>
              <a:buNone/>
              <a:defRPr sz="7200">
                <a:solidFill>
                  <a:srgbClr val="B095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5" name="Google Shape;135;p62"/>
          <p:cNvSpPr txBox="1"/>
          <p:nvPr>
            <p:ph idx="4" type="title"/>
          </p:nvPr>
        </p:nvSpPr>
        <p:spPr>
          <a:xfrm>
            <a:off x="311700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6" name="Google Shape;136;p62"/>
          <p:cNvSpPr txBox="1"/>
          <p:nvPr>
            <p:ph idx="5" type="title"/>
          </p:nvPr>
        </p:nvSpPr>
        <p:spPr>
          <a:xfrm>
            <a:off x="3005400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7" name="Google Shape;137;p62"/>
          <p:cNvSpPr txBox="1"/>
          <p:nvPr>
            <p:ph idx="6" type="title"/>
          </p:nvPr>
        </p:nvSpPr>
        <p:spPr>
          <a:xfrm>
            <a:off x="5813275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5FF"/>
              </a:buClr>
              <a:buSzPts val="7200"/>
              <a:buNone/>
              <a:defRPr sz="7200">
                <a:solidFill>
                  <a:srgbClr val="B095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8" name="Google Shape;138;p62"/>
          <p:cNvSpPr txBox="1"/>
          <p:nvPr>
            <p:ph idx="1" type="body"/>
          </p:nvPr>
        </p:nvSpPr>
        <p:spPr>
          <a:xfrm>
            <a:off x="3117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9" name="Google Shape;139;p62"/>
          <p:cNvSpPr txBox="1"/>
          <p:nvPr>
            <p:ph idx="7" type="body"/>
          </p:nvPr>
        </p:nvSpPr>
        <p:spPr>
          <a:xfrm>
            <a:off x="30054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0" name="Google Shape;140;p62"/>
          <p:cNvSpPr txBox="1"/>
          <p:nvPr>
            <p:ph idx="8" type="body"/>
          </p:nvPr>
        </p:nvSpPr>
        <p:spPr>
          <a:xfrm>
            <a:off x="56991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1" name="Google Shape;141;p62"/>
          <p:cNvSpPr txBox="1"/>
          <p:nvPr>
            <p:ph idx="9" type="body"/>
          </p:nvPr>
        </p:nvSpPr>
        <p:spPr>
          <a:xfrm>
            <a:off x="3117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62"/>
          <p:cNvSpPr txBox="1"/>
          <p:nvPr>
            <p:ph idx="13" type="body"/>
          </p:nvPr>
        </p:nvSpPr>
        <p:spPr>
          <a:xfrm>
            <a:off x="30054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3" name="Google Shape;143;p62"/>
          <p:cNvSpPr txBox="1"/>
          <p:nvPr>
            <p:ph idx="14" type="body"/>
          </p:nvPr>
        </p:nvSpPr>
        <p:spPr>
          <a:xfrm>
            <a:off x="56991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4" name="Google Shape;144;p62"/>
          <p:cNvSpPr txBox="1"/>
          <p:nvPr>
            <p:ph idx="15" type="title"/>
          </p:nvPr>
        </p:nvSpPr>
        <p:spPr>
          <a:xfrm>
            <a:off x="311700" y="220975"/>
            <a:ext cx="5501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64"/>
          <p:cNvPicPr preferRelativeResize="0"/>
          <p:nvPr/>
        </p:nvPicPr>
        <p:blipFill rotWithShape="1">
          <a:blip r:embed="rId2">
            <a:alphaModFix/>
          </a:blip>
          <a:srcRect b="8058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4"/>
          <p:cNvSpPr/>
          <p:nvPr/>
        </p:nvSpPr>
        <p:spPr>
          <a:xfrm>
            <a:off x="251400" y="237525"/>
            <a:ext cx="8641200" cy="17604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0" name="Google Shape;150;p64"/>
          <p:cNvSpPr/>
          <p:nvPr/>
        </p:nvSpPr>
        <p:spPr>
          <a:xfrm>
            <a:off x="2514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1" name="Google Shape;151;p64"/>
          <p:cNvSpPr/>
          <p:nvPr/>
        </p:nvSpPr>
        <p:spPr>
          <a:xfrm>
            <a:off x="3200288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2" name="Google Shape;152;p64"/>
          <p:cNvSpPr/>
          <p:nvPr/>
        </p:nvSpPr>
        <p:spPr>
          <a:xfrm>
            <a:off x="61366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3" name="Google Shape;153;p64"/>
          <p:cNvSpPr txBox="1"/>
          <p:nvPr>
            <p:ph type="title"/>
          </p:nvPr>
        </p:nvSpPr>
        <p:spPr>
          <a:xfrm>
            <a:off x="3225638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4" name="Google Shape;154;p64"/>
          <p:cNvSpPr txBox="1"/>
          <p:nvPr>
            <p:ph idx="1" type="body"/>
          </p:nvPr>
        </p:nvSpPr>
        <p:spPr>
          <a:xfrm>
            <a:off x="3225638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5" name="Google Shape;155;p64"/>
          <p:cNvSpPr txBox="1"/>
          <p:nvPr>
            <p:ph idx="2" type="title"/>
          </p:nvPr>
        </p:nvSpPr>
        <p:spPr>
          <a:xfrm>
            <a:off x="616202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56" name="Google Shape;156;p64"/>
          <p:cNvSpPr txBox="1"/>
          <p:nvPr>
            <p:ph idx="3" type="body"/>
          </p:nvPr>
        </p:nvSpPr>
        <p:spPr>
          <a:xfrm>
            <a:off x="616202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7" name="Google Shape;157;p64"/>
          <p:cNvSpPr txBox="1"/>
          <p:nvPr>
            <p:ph idx="4" type="title"/>
          </p:nvPr>
        </p:nvSpPr>
        <p:spPr>
          <a:xfrm>
            <a:off x="251400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58" name="Google Shape;158;p64"/>
          <p:cNvSpPr txBox="1"/>
          <p:nvPr>
            <p:ph idx="5" type="body"/>
          </p:nvPr>
        </p:nvSpPr>
        <p:spPr>
          <a:xfrm>
            <a:off x="251400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9" name="Google Shape;159;p64"/>
          <p:cNvSpPr txBox="1"/>
          <p:nvPr>
            <p:ph idx="6" type="title"/>
          </p:nvPr>
        </p:nvSpPr>
        <p:spPr>
          <a:xfrm>
            <a:off x="0" y="673025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Blank">
  <p:cSld name="White-Blank"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 Layout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66"/>
          <p:cNvSpPr/>
          <p:nvPr/>
        </p:nvSpPr>
        <p:spPr>
          <a:xfrm>
            <a:off x="480763" y="1417293"/>
            <a:ext cx="2614200" cy="1218600"/>
          </a:xfrm>
          <a:prstGeom prst="roundRect">
            <a:avLst>
              <a:gd fmla="val 13383" name="adj"/>
            </a:avLst>
          </a:prstGeom>
          <a:solidFill>
            <a:srgbClr val="E2DB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4" name="Google Shape;164;p66"/>
          <p:cNvSpPr/>
          <p:nvPr/>
        </p:nvSpPr>
        <p:spPr>
          <a:xfrm>
            <a:off x="3214663" y="1417293"/>
            <a:ext cx="2614200" cy="1218600"/>
          </a:xfrm>
          <a:prstGeom prst="roundRect">
            <a:avLst>
              <a:gd fmla="val 12247" name="adj"/>
            </a:avLst>
          </a:prstGeom>
          <a:solidFill>
            <a:srgbClr val="FCCB6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5" name="Google Shape;165;p66"/>
          <p:cNvSpPr/>
          <p:nvPr/>
        </p:nvSpPr>
        <p:spPr>
          <a:xfrm>
            <a:off x="5948563" y="1417293"/>
            <a:ext cx="2614200" cy="1218600"/>
          </a:xfrm>
          <a:prstGeom prst="roundRect">
            <a:avLst>
              <a:gd fmla="val 11110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66" name="Google Shape;166;p66"/>
          <p:cNvCxnSpPr/>
          <p:nvPr/>
        </p:nvCxnSpPr>
        <p:spPr>
          <a:xfrm rot="10800000">
            <a:off x="495438" y="2902032"/>
            <a:ext cx="8167800" cy="0"/>
          </a:xfrm>
          <a:prstGeom prst="straightConnector1">
            <a:avLst/>
          </a:prstGeom>
          <a:noFill/>
          <a:ln cap="flat" cmpd="sng" w="9525">
            <a:solidFill>
              <a:srgbClr val="C5CED6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67" name="Google Shape;167;p66"/>
          <p:cNvSpPr txBox="1"/>
          <p:nvPr>
            <p:ph type="title"/>
          </p:nvPr>
        </p:nvSpPr>
        <p:spPr>
          <a:xfrm>
            <a:off x="5486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None/>
              <a:defRPr b="1" sz="47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68" name="Google Shape;168;p66"/>
          <p:cNvSpPr txBox="1"/>
          <p:nvPr>
            <p:ph idx="2" type="title"/>
          </p:nvPr>
        </p:nvSpPr>
        <p:spPr>
          <a:xfrm>
            <a:off x="331565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b="1"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69" name="Google Shape;169;p66"/>
          <p:cNvSpPr txBox="1"/>
          <p:nvPr>
            <p:ph idx="3" type="title"/>
          </p:nvPr>
        </p:nvSpPr>
        <p:spPr>
          <a:xfrm>
            <a:off x="0" y="21900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66"/>
          <p:cNvSpPr txBox="1"/>
          <p:nvPr>
            <p:ph idx="4" type="title"/>
          </p:nvPr>
        </p:nvSpPr>
        <p:spPr>
          <a:xfrm>
            <a:off x="60827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None/>
              <a:defRPr b="1" sz="47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1" name="Google Shape;171;p66"/>
          <p:cNvSpPr txBox="1"/>
          <p:nvPr>
            <p:ph idx="1" type="subTitle"/>
          </p:nvPr>
        </p:nvSpPr>
        <p:spPr>
          <a:xfrm>
            <a:off x="623400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2" name="Google Shape;172;p66"/>
          <p:cNvSpPr txBox="1"/>
          <p:nvPr>
            <p:ph idx="5" type="subTitle"/>
          </p:nvPr>
        </p:nvSpPr>
        <p:spPr>
          <a:xfrm>
            <a:off x="328598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3" name="Google Shape;173;p66"/>
          <p:cNvSpPr txBox="1"/>
          <p:nvPr>
            <p:ph idx="6" type="subTitle"/>
          </p:nvPr>
        </p:nvSpPr>
        <p:spPr>
          <a:xfrm>
            <a:off x="602553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4" name="Google Shape;174;p66"/>
          <p:cNvSpPr txBox="1"/>
          <p:nvPr>
            <p:ph idx="7" type="body"/>
          </p:nvPr>
        </p:nvSpPr>
        <p:spPr>
          <a:xfrm>
            <a:off x="495450" y="3167375"/>
            <a:ext cx="80673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175" name="Google Shape;175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y the numbers (titled)">
  <p:cSld name="By the numbers (titled)"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67"/>
          <p:cNvSpPr/>
          <p:nvPr/>
        </p:nvSpPr>
        <p:spPr>
          <a:xfrm>
            <a:off x="1082350" y="1143225"/>
            <a:ext cx="3280800" cy="1529400"/>
          </a:xfrm>
          <a:prstGeom prst="roundRect">
            <a:avLst>
              <a:gd fmla="val 6062" name="adj"/>
            </a:avLst>
          </a:prstGeom>
          <a:solidFill>
            <a:schemeClr val="accent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9" name="Google Shape;179;p67"/>
          <p:cNvSpPr/>
          <p:nvPr/>
        </p:nvSpPr>
        <p:spPr>
          <a:xfrm>
            <a:off x="4780887" y="1143225"/>
            <a:ext cx="3280800" cy="1529400"/>
          </a:xfrm>
          <a:prstGeom prst="roundRect">
            <a:avLst>
              <a:gd fmla="val 7393" name="adj"/>
            </a:avLst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EF9F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0" name="Google Shape;180;p67"/>
          <p:cNvSpPr/>
          <p:nvPr/>
        </p:nvSpPr>
        <p:spPr>
          <a:xfrm>
            <a:off x="1082350" y="2903075"/>
            <a:ext cx="3280800" cy="1529400"/>
          </a:xfrm>
          <a:prstGeom prst="roundRect">
            <a:avLst>
              <a:gd fmla="val 7063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1" name="Google Shape;181;p67"/>
          <p:cNvSpPr/>
          <p:nvPr/>
        </p:nvSpPr>
        <p:spPr>
          <a:xfrm>
            <a:off x="4780887" y="2903075"/>
            <a:ext cx="3280800" cy="1529400"/>
          </a:xfrm>
          <a:prstGeom prst="roundRect">
            <a:avLst>
              <a:gd fmla="val 6797" name="adj"/>
            </a:avLst>
          </a:prstGeom>
          <a:solidFill>
            <a:srgbClr val="F7C565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2" name="Google Shape;182;p67"/>
          <p:cNvSpPr txBox="1"/>
          <p:nvPr>
            <p:ph type="title"/>
          </p:nvPr>
        </p:nvSpPr>
        <p:spPr>
          <a:xfrm>
            <a:off x="1082350" y="2903075"/>
            <a:ext cx="3280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83" name="Google Shape;183;p67"/>
          <p:cNvSpPr txBox="1"/>
          <p:nvPr>
            <p:ph idx="2" type="title"/>
          </p:nvPr>
        </p:nvSpPr>
        <p:spPr>
          <a:xfrm>
            <a:off x="4780887" y="1143225"/>
            <a:ext cx="3280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4" name="Google Shape;184;p67"/>
          <p:cNvSpPr txBox="1"/>
          <p:nvPr>
            <p:ph idx="3" type="title"/>
          </p:nvPr>
        </p:nvSpPr>
        <p:spPr>
          <a:xfrm>
            <a:off x="4938987" y="3060150"/>
            <a:ext cx="29646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85" name="Google Shape;185;p67"/>
          <p:cNvSpPr txBox="1"/>
          <p:nvPr>
            <p:ph idx="1" type="body"/>
          </p:nvPr>
        </p:nvSpPr>
        <p:spPr>
          <a:xfrm>
            <a:off x="4780887" y="2002900"/>
            <a:ext cx="3280800" cy="5091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6" name="Google Shape;186;p67"/>
          <p:cNvSpPr txBox="1"/>
          <p:nvPr>
            <p:ph idx="4" type="body"/>
          </p:nvPr>
        </p:nvSpPr>
        <p:spPr>
          <a:xfrm>
            <a:off x="1082350" y="3762750"/>
            <a:ext cx="3280800" cy="552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7" name="Google Shape;187;p67"/>
          <p:cNvSpPr txBox="1"/>
          <p:nvPr>
            <p:ph idx="5" type="body"/>
          </p:nvPr>
        </p:nvSpPr>
        <p:spPr>
          <a:xfrm>
            <a:off x="4780887" y="3762750"/>
            <a:ext cx="3280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8" name="Google Shape;188;p67"/>
          <p:cNvSpPr txBox="1"/>
          <p:nvPr>
            <p:ph idx="6" type="title"/>
          </p:nvPr>
        </p:nvSpPr>
        <p:spPr>
          <a:xfrm>
            <a:off x="1420150" y="1143225"/>
            <a:ext cx="26052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89" name="Google Shape;189;p67"/>
          <p:cNvSpPr txBox="1"/>
          <p:nvPr>
            <p:ph idx="7" type="body"/>
          </p:nvPr>
        </p:nvSpPr>
        <p:spPr>
          <a:xfrm>
            <a:off x="1082350" y="2002900"/>
            <a:ext cx="3280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0" name="Google Shape;190;p67"/>
          <p:cNvSpPr/>
          <p:nvPr/>
        </p:nvSpPr>
        <p:spPr>
          <a:xfrm>
            <a:off x="1082375" y="237525"/>
            <a:ext cx="6979200" cy="6423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1" name="Google Shape;191;p67"/>
          <p:cNvSpPr txBox="1"/>
          <p:nvPr>
            <p:ph idx="8" type="title"/>
          </p:nvPr>
        </p:nvSpPr>
        <p:spPr>
          <a:xfrm>
            <a:off x="0" y="420825"/>
            <a:ext cx="91440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pic>
        <p:nvPicPr>
          <p:cNvPr id="192" name="Google Shape;192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od to great">
  <p:cSld name="Good to grea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8"/>
          <p:cNvSpPr/>
          <p:nvPr/>
        </p:nvSpPr>
        <p:spPr>
          <a:xfrm>
            <a:off x="173850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5" name="Google Shape;195;p68"/>
          <p:cNvSpPr txBox="1"/>
          <p:nvPr>
            <p:ph type="title"/>
          </p:nvPr>
        </p:nvSpPr>
        <p:spPr>
          <a:xfrm>
            <a:off x="204675" y="201125"/>
            <a:ext cx="862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6" name="Google Shape;196;p68"/>
          <p:cNvSpPr/>
          <p:nvPr/>
        </p:nvSpPr>
        <p:spPr>
          <a:xfrm>
            <a:off x="2420942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7" name="Google Shape;197;p68"/>
          <p:cNvSpPr txBox="1"/>
          <p:nvPr>
            <p:ph idx="2" type="title"/>
          </p:nvPr>
        </p:nvSpPr>
        <p:spPr>
          <a:xfrm>
            <a:off x="204675" y="1320500"/>
            <a:ext cx="19971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98" name="Google Shape;198;p68"/>
          <p:cNvSpPr/>
          <p:nvPr/>
        </p:nvSpPr>
        <p:spPr>
          <a:xfrm>
            <a:off x="4668034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9" name="Google Shape;199;p68"/>
          <p:cNvSpPr txBox="1"/>
          <p:nvPr>
            <p:ph idx="3" type="title"/>
          </p:nvPr>
        </p:nvSpPr>
        <p:spPr>
          <a:xfrm>
            <a:off x="241837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00" name="Google Shape;200;p68"/>
          <p:cNvSpPr/>
          <p:nvPr/>
        </p:nvSpPr>
        <p:spPr>
          <a:xfrm>
            <a:off x="6915125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1" name="Google Shape;201;p68"/>
          <p:cNvSpPr txBox="1"/>
          <p:nvPr>
            <p:ph idx="4" type="title"/>
          </p:nvPr>
        </p:nvSpPr>
        <p:spPr>
          <a:xfrm>
            <a:off x="467027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02" name="Google Shape;202;p68"/>
          <p:cNvSpPr txBox="1"/>
          <p:nvPr>
            <p:ph idx="5" type="title"/>
          </p:nvPr>
        </p:nvSpPr>
        <p:spPr>
          <a:xfrm>
            <a:off x="691512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pic>
        <p:nvPicPr>
          <p:cNvPr id="203" name="Google Shape;20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 Logo">
  <p:cSld name="Ending Logo">
    <p:bg>
      <p:bgPr>
        <a:solidFill>
          <a:schemeClr val="accen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7725" y="3967975"/>
            <a:ext cx="7716275" cy="11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n">
  <p:cSld name="Clean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3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2 1">
  <p:cSld name="Clean_1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0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2" name="Google Shape;212;p30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3" name="Google Shape;21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0"/>
            <a:ext cx="2591725" cy="31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8">
          <p15:clr>
            <a:srgbClr val="FA7B17"/>
          </p15:clr>
        </p15:guide>
        <p15:guide id="2" pos="5151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Logo">
  <p:cSld name="CAPTION_ONLY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tra Wide Chart">
  <p:cSld name="CUSTOM_1_2">
    <p:bg>
      <p:bgPr>
        <a:solidFill>
          <a:schemeClr val="accen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type="title"/>
          </p:nvPr>
        </p:nvSpPr>
        <p:spPr>
          <a:xfrm>
            <a:off x="7264575" y="269975"/>
            <a:ext cx="144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" name="Google Shape;218;p33"/>
          <p:cNvSpPr txBox="1"/>
          <p:nvPr/>
        </p:nvSpPr>
        <p:spPr>
          <a:xfrm>
            <a:off x="1563225" y="2311225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9" name="Google Shape;219;p33"/>
          <p:cNvSpPr/>
          <p:nvPr/>
        </p:nvSpPr>
        <p:spPr>
          <a:xfrm>
            <a:off x="0" y="0"/>
            <a:ext cx="705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7319525" y="1967225"/>
            <a:ext cx="18243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21" name="Google Shape;22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right with title">
  <p:cSld name="CUSTOM_3">
    <p:bg>
      <p:bgPr>
        <a:solidFill>
          <a:schemeClr val="accen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type="title"/>
          </p:nvPr>
        </p:nvSpPr>
        <p:spPr>
          <a:xfrm>
            <a:off x="2973900" y="95175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4" name="Google Shape;224;p36"/>
          <p:cNvSpPr txBox="1"/>
          <p:nvPr>
            <p:ph idx="1" type="body"/>
          </p:nvPr>
        </p:nvSpPr>
        <p:spPr>
          <a:xfrm>
            <a:off x="2973900" y="2559375"/>
            <a:ext cx="5844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225" name="Google Shape;22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096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860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od to great">
  <p:cSld name="CUSTOM_5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/>
          <p:nvPr/>
        </p:nvSpPr>
        <p:spPr>
          <a:xfrm>
            <a:off x="173850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9" name="Google Shape;229;p37"/>
          <p:cNvSpPr txBox="1"/>
          <p:nvPr>
            <p:ph type="title"/>
          </p:nvPr>
        </p:nvSpPr>
        <p:spPr>
          <a:xfrm>
            <a:off x="204675" y="201125"/>
            <a:ext cx="862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0" name="Google Shape;230;p37"/>
          <p:cNvSpPr/>
          <p:nvPr/>
        </p:nvSpPr>
        <p:spPr>
          <a:xfrm>
            <a:off x="2425675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1" name="Google Shape;231;p37"/>
          <p:cNvSpPr txBox="1"/>
          <p:nvPr>
            <p:ph idx="2" type="title"/>
          </p:nvPr>
        </p:nvSpPr>
        <p:spPr>
          <a:xfrm>
            <a:off x="204675" y="1320500"/>
            <a:ext cx="19971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32" name="Google Shape;232;p37"/>
          <p:cNvSpPr/>
          <p:nvPr/>
        </p:nvSpPr>
        <p:spPr>
          <a:xfrm>
            <a:off x="4670400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3" name="Google Shape;233;p37"/>
          <p:cNvSpPr txBox="1"/>
          <p:nvPr>
            <p:ph idx="3" type="title"/>
          </p:nvPr>
        </p:nvSpPr>
        <p:spPr>
          <a:xfrm>
            <a:off x="241837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34" name="Google Shape;234;p37"/>
          <p:cNvSpPr/>
          <p:nvPr/>
        </p:nvSpPr>
        <p:spPr>
          <a:xfrm>
            <a:off x="6915125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5" name="Google Shape;235;p37"/>
          <p:cNvSpPr txBox="1"/>
          <p:nvPr>
            <p:ph idx="4" type="title"/>
          </p:nvPr>
        </p:nvSpPr>
        <p:spPr>
          <a:xfrm>
            <a:off x="467027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36" name="Google Shape;236;p37"/>
          <p:cNvSpPr txBox="1"/>
          <p:nvPr>
            <p:ph idx="5" type="title"/>
          </p:nvPr>
        </p:nvSpPr>
        <p:spPr>
          <a:xfrm>
            <a:off x="691512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pic>
        <p:nvPicPr>
          <p:cNvPr id="237" name="Google Shape;23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idx="1" type="body"/>
          </p:nvPr>
        </p:nvSpPr>
        <p:spPr>
          <a:xfrm>
            <a:off x="311700" y="1597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40" name="Google Shape;24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2" name="Google Shape;242;p38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43" name="Google Shape;24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 Content 2">
  <p:cSld name="Title and Bullet Content_4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idx="1" type="body"/>
          </p:nvPr>
        </p:nvSpPr>
        <p:spPr>
          <a:xfrm>
            <a:off x="531160" y="1413051"/>
            <a:ext cx="80751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ourier New"/>
              <a:buChar char="o"/>
              <a:defRPr b="0" i="0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86A5C"/>
              </a:buClr>
              <a:buSzPts val="1800"/>
              <a:buFont typeface="Arial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86A5C"/>
              </a:buClr>
              <a:buSzPts val="1400"/>
              <a:buFont typeface="Arial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86A5C"/>
              </a:buClr>
              <a:buSzPts val="1100"/>
              <a:buFont typeface="Courier New"/>
              <a:buChar char="o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indent="-2857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86A5C"/>
              </a:buClr>
              <a:buSzPts val="900"/>
              <a:buFont typeface="Courier New"/>
              <a:buChar char="o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39"/>
          <p:cNvSpPr txBox="1"/>
          <p:nvPr>
            <p:ph type="title"/>
          </p:nvPr>
        </p:nvSpPr>
        <p:spPr>
          <a:xfrm>
            <a:off x="531160" y="277565"/>
            <a:ext cx="80751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39"/>
          <p:cNvSpPr txBox="1"/>
          <p:nvPr>
            <p:ph idx="2" type="body"/>
          </p:nvPr>
        </p:nvSpPr>
        <p:spPr>
          <a:xfrm>
            <a:off x="531626" y="1076922"/>
            <a:ext cx="80739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b="0" i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USTOM_1">
    <p:bg>
      <p:bgPr>
        <a:solidFill>
          <a:schemeClr val="accen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/>
          <p:nvPr>
            <p:ph type="title"/>
          </p:nvPr>
        </p:nvSpPr>
        <p:spPr>
          <a:xfrm>
            <a:off x="5674000" y="269975"/>
            <a:ext cx="303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1" name="Google Shape;251;p40"/>
          <p:cNvSpPr txBox="1"/>
          <p:nvPr/>
        </p:nvSpPr>
        <p:spPr>
          <a:xfrm>
            <a:off x="1563225" y="2311225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2" name="Google Shape;252;p40"/>
          <p:cNvSpPr/>
          <p:nvPr/>
        </p:nvSpPr>
        <p:spPr>
          <a:xfrm>
            <a:off x="0" y="0"/>
            <a:ext cx="5478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3" name="Google Shape;253;p40"/>
          <p:cNvSpPr txBox="1"/>
          <p:nvPr>
            <p:ph idx="1" type="body"/>
          </p:nvPr>
        </p:nvSpPr>
        <p:spPr>
          <a:xfrm>
            <a:off x="5832875" y="1967225"/>
            <a:ext cx="3311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54" name="Google Shape;25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7" name="Google Shape;25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8" name="Google Shape;258;p41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59" name="Google Shape;25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2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2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3" name="Google Shape;263;p4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65" name="Google Shape;265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6" name="Google Shape;266;p42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4"/>
          <p:cNvPicPr preferRelativeResize="0"/>
          <p:nvPr/>
        </p:nvPicPr>
        <p:blipFill rotWithShape="1">
          <a:blip r:embed="rId2">
            <a:alphaModFix/>
          </a:blip>
          <a:srcRect b="8058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4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" name="Google Shape;21;p4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2" name="Google Shape;22;p4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3" name="Google Shape;23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" name="Google Shape;24;p44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11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70" name="Google Shape;270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">
  <p:cSld name="CUSTOM_1_1_1"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71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71"/>
          <p:cNvSpPr/>
          <p:nvPr/>
        </p:nvSpPr>
        <p:spPr>
          <a:xfrm>
            <a:off x="0" y="0"/>
            <a:ext cx="7933800" cy="514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4" name="Google Shape;274;p71"/>
          <p:cNvSpPr txBox="1"/>
          <p:nvPr>
            <p:ph type="ctrTitle"/>
          </p:nvPr>
        </p:nvSpPr>
        <p:spPr>
          <a:xfrm>
            <a:off x="197500" y="1650225"/>
            <a:ext cx="4464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275" name="Google Shape;275;p71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 Content">
  <p:cSld name="Title and Bullet Content_2">
    <p:bg>
      <p:bgPr>
        <a:solidFill>
          <a:schemeClr val="accen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2"/>
          <p:cNvSpPr/>
          <p:nvPr/>
        </p:nvSpPr>
        <p:spPr>
          <a:xfrm>
            <a:off x="0" y="2278625"/>
            <a:ext cx="9158700" cy="286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8" name="Google Shape;278;p72"/>
          <p:cNvSpPr txBox="1"/>
          <p:nvPr>
            <p:ph idx="1" type="body"/>
          </p:nvPr>
        </p:nvSpPr>
        <p:spPr>
          <a:xfrm>
            <a:off x="1474850" y="2416925"/>
            <a:ext cx="6032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chemeClr val="accen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○"/>
              <a:defRPr>
                <a:solidFill>
                  <a:schemeClr val="accen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9" name="Google Shape;279;p72"/>
          <p:cNvSpPr txBox="1"/>
          <p:nvPr>
            <p:ph type="title"/>
          </p:nvPr>
        </p:nvSpPr>
        <p:spPr>
          <a:xfrm>
            <a:off x="1828800" y="589950"/>
            <a:ext cx="55011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280" name="Google Shape;28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3" name="Google Shape;283;p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84" name="Google Shape;284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5" name="Google Shape;28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TLE_AND_BODY_2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9" name="Google Shape;289;p74"/>
          <p:cNvSpPr txBox="1"/>
          <p:nvPr>
            <p:ph idx="1" type="body"/>
          </p:nvPr>
        </p:nvSpPr>
        <p:spPr>
          <a:xfrm>
            <a:off x="247500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90" name="Google Shape;290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1" name="Google Shape;291;p74"/>
          <p:cNvCxnSpPr/>
          <p:nvPr/>
        </p:nvCxnSpPr>
        <p:spPr>
          <a:xfrm flipH="1" rot="10800000">
            <a:off x="10925" y="1462875"/>
            <a:ext cx="9094800" cy="3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2" name="Google Shape;292;p74"/>
          <p:cNvSpPr txBox="1"/>
          <p:nvPr>
            <p:ph idx="2" type="body"/>
          </p:nvPr>
        </p:nvSpPr>
        <p:spPr>
          <a:xfrm>
            <a:off x="1980552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93" name="Google Shape;293;p74"/>
          <p:cNvSpPr txBox="1"/>
          <p:nvPr>
            <p:ph idx="3" type="body"/>
          </p:nvPr>
        </p:nvSpPr>
        <p:spPr>
          <a:xfrm>
            <a:off x="3796807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94" name="Google Shape;294;p74"/>
          <p:cNvSpPr txBox="1"/>
          <p:nvPr>
            <p:ph idx="4" type="body"/>
          </p:nvPr>
        </p:nvSpPr>
        <p:spPr>
          <a:xfrm>
            <a:off x="5613074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95" name="Google Shape;295;p74"/>
          <p:cNvSpPr txBox="1"/>
          <p:nvPr>
            <p:ph idx="5" type="body"/>
          </p:nvPr>
        </p:nvSpPr>
        <p:spPr>
          <a:xfrm>
            <a:off x="7346126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pic>
        <p:nvPicPr>
          <p:cNvPr id="296" name="Google Shape;29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0" name="Google Shape;300;p7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1" name="Google Shape;301;p7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2" name="Google Shape;302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3" name="Google Shape;30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6" name="Google Shape;306;p76"/>
          <p:cNvSpPr txBox="1"/>
          <p:nvPr>
            <p:ph idx="1" type="body"/>
          </p:nvPr>
        </p:nvSpPr>
        <p:spPr>
          <a:xfrm>
            <a:off x="311700" y="18394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7" name="Google Shape;307;p76"/>
          <p:cNvSpPr txBox="1"/>
          <p:nvPr>
            <p:ph idx="2" type="body"/>
          </p:nvPr>
        </p:nvSpPr>
        <p:spPr>
          <a:xfrm>
            <a:off x="4832400" y="18394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8" name="Google Shape;308;p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9" name="Google Shape;309;p76"/>
          <p:cNvSpPr txBox="1"/>
          <p:nvPr>
            <p:ph idx="3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10" name="Google Shape;310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77"/>
          <p:cNvPicPr preferRelativeResize="0"/>
          <p:nvPr/>
        </p:nvPicPr>
        <p:blipFill rotWithShape="1">
          <a:blip r:embed="rId2">
            <a:alphaModFix/>
          </a:blip>
          <a:srcRect b="0" l="0" r="911" t="7062"/>
          <a:stretch/>
        </p:blipFill>
        <p:spPr>
          <a:xfrm>
            <a:off x="-51450" y="-76200"/>
            <a:ext cx="9247002" cy="53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77"/>
          <p:cNvSpPr/>
          <p:nvPr/>
        </p:nvSpPr>
        <p:spPr>
          <a:xfrm>
            <a:off x="671100" y="437400"/>
            <a:ext cx="7801800" cy="4268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4" name="Google Shape;314;p77"/>
          <p:cNvSpPr txBox="1"/>
          <p:nvPr>
            <p:ph type="title"/>
          </p:nvPr>
        </p:nvSpPr>
        <p:spPr>
          <a:xfrm>
            <a:off x="311700" y="2170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15" name="Google Shape;315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6" name="Google Shape;31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637" y="4295075"/>
            <a:ext cx="1462825" cy="2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77"/>
          <p:cNvPicPr preferRelativeResize="0"/>
          <p:nvPr/>
        </p:nvPicPr>
        <p:blipFill rotWithShape="1">
          <a:blip r:embed="rId4">
            <a:alphaModFix/>
          </a:blip>
          <a:srcRect b="-30191" l="0" r="-10985" t="0"/>
          <a:stretch/>
        </p:blipFill>
        <p:spPr>
          <a:xfrm>
            <a:off x="7500250" y="3983736"/>
            <a:ext cx="1574902" cy="142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0" name="Google Shape;320;p7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1" name="Google Shape;321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2" name="Google Shape;322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5" name="Google Shape;325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6" name="Google Shape;32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2 1">
  <p:cSld name="One Column 2 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5"/>
          <p:cNvPicPr preferRelativeResize="0"/>
          <p:nvPr/>
        </p:nvPicPr>
        <p:blipFill rotWithShape="1">
          <a:blip r:embed="rId2">
            <a:alphaModFix/>
          </a:blip>
          <a:srcRect b="8058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5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" name="Google Shape;29;p45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0"/>
            <a:ext cx="2591725" cy="31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8">
          <p15:clr>
            <a:srgbClr val="FA7B17"/>
          </p15:clr>
        </p15:guide>
        <p15:guide id="2" pos="5151">
          <p15:clr>
            <a:srgbClr val="FA7B17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8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9" name="Google Shape;329;p8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0" name="Google Shape;330;p8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1" name="Google Shape;331;p8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2" name="Google Shape;332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3" name="Google Shape;333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2">
  <p:cSld name="BIG_NUMBER_2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81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81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37" name="Google Shape;33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81"/>
          <p:cNvSpPr txBox="1"/>
          <p:nvPr>
            <p:ph type="title"/>
          </p:nvPr>
        </p:nvSpPr>
        <p:spPr>
          <a:xfrm>
            <a:off x="311700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39" name="Google Shape;339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0" name="Google Shape;340;p81"/>
          <p:cNvSpPr txBox="1"/>
          <p:nvPr>
            <p:ph idx="2" type="title"/>
          </p:nvPr>
        </p:nvSpPr>
        <p:spPr>
          <a:xfrm>
            <a:off x="3005400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41" name="Google Shape;341;p81"/>
          <p:cNvSpPr txBox="1"/>
          <p:nvPr>
            <p:ph idx="3" type="title"/>
          </p:nvPr>
        </p:nvSpPr>
        <p:spPr>
          <a:xfrm>
            <a:off x="5813275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5FF"/>
              </a:buClr>
              <a:buSzPts val="7200"/>
              <a:buNone/>
              <a:defRPr sz="7200">
                <a:solidFill>
                  <a:srgbClr val="B095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42" name="Google Shape;342;p81"/>
          <p:cNvSpPr txBox="1"/>
          <p:nvPr>
            <p:ph idx="4" type="title"/>
          </p:nvPr>
        </p:nvSpPr>
        <p:spPr>
          <a:xfrm>
            <a:off x="311700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43" name="Google Shape;343;p81"/>
          <p:cNvSpPr txBox="1"/>
          <p:nvPr>
            <p:ph idx="5" type="title"/>
          </p:nvPr>
        </p:nvSpPr>
        <p:spPr>
          <a:xfrm>
            <a:off x="3005400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44" name="Google Shape;344;p81"/>
          <p:cNvSpPr txBox="1"/>
          <p:nvPr>
            <p:ph idx="6" type="title"/>
          </p:nvPr>
        </p:nvSpPr>
        <p:spPr>
          <a:xfrm>
            <a:off x="5813275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5FF"/>
              </a:buClr>
              <a:buSzPts val="7200"/>
              <a:buNone/>
              <a:defRPr sz="7200">
                <a:solidFill>
                  <a:srgbClr val="B095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45" name="Google Shape;345;p81"/>
          <p:cNvSpPr txBox="1"/>
          <p:nvPr>
            <p:ph idx="1" type="body"/>
          </p:nvPr>
        </p:nvSpPr>
        <p:spPr>
          <a:xfrm>
            <a:off x="3117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6" name="Google Shape;346;p81"/>
          <p:cNvSpPr txBox="1"/>
          <p:nvPr>
            <p:ph idx="7" type="body"/>
          </p:nvPr>
        </p:nvSpPr>
        <p:spPr>
          <a:xfrm>
            <a:off x="30054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7" name="Google Shape;347;p81"/>
          <p:cNvSpPr txBox="1"/>
          <p:nvPr>
            <p:ph idx="8" type="body"/>
          </p:nvPr>
        </p:nvSpPr>
        <p:spPr>
          <a:xfrm>
            <a:off x="56991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8" name="Google Shape;348;p81"/>
          <p:cNvSpPr txBox="1"/>
          <p:nvPr>
            <p:ph idx="9" type="body"/>
          </p:nvPr>
        </p:nvSpPr>
        <p:spPr>
          <a:xfrm>
            <a:off x="3117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9" name="Google Shape;349;p81"/>
          <p:cNvSpPr txBox="1"/>
          <p:nvPr>
            <p:ph idx="13" type="body"/>
          </p:nvPr>
        </p:nvSpPr>
        <p:spPr>
          <a:xfrm>
            <a:off x="30054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0" name="Google Shape;350;p81"/>
          <p:cNvSpPr txBox="1"/>
          <p:nvPr>
            <p:ph idx="14" type="body"/>
          </p:nvPr>
        </p:nvSpPr>
        <p:spPr>
          <a:xfrm>
            <a:off x="56991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1" name="Google Shape;351;p81"/>
          <p:cNvSpPr txBox="1"/>
          <p:nvPr>
            <p:ph idx="15" type="title"/>
          </p:nvPr>
        </p:nvSpPr>
        <p:spPr>
          <a:xfrm>
            <a:off x="311700" y="220975"/>
            <a:ext cx="5501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IG_NUMBER_1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IG_NUMBER_1_4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83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83"/>
          <p:cNvSpPr/>
          <p:nvPr/>
        </p:nvSpPr>
        <p:spPr>
          <a:xfrm>
            <a:off x="251400" y="237525"/>
            <a:ext cx="8641200" cy="17604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7" name="Google Shape;357;p83"/>
          <p:cNvSpPr/>
          <p:nvPr/>
        </p:nvSpPr>
        <p:spPr>
          <a:xfrm>
            <a:off x="2514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8" name="Google Shape;358;p83"/>
          <p:cNvSpPr/>
          <p:nvPr/>
        </p:nvSpPr>
        <p:spPr>
          <a:xfrm>
            <a:off x="3216750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9" name="Google Shape;359;p83"/>
          <p:cNvSpPr/>
          <p:nvPr/>
        </p:nvSpPr>
        <p:spPr>
          <a:xfrm>
            <a:off x="61366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0" name="Google Shape;360;p83"/>
          <p:cNvSpPr txBox="1"/>
          <p:nvPr>
            <p:ph type="title"/>
          </p:nvPr>
        </p:nvSpPr>
        <p:spPr>
          <a:xfrm>
            <a:off x="326747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1" name="Google Shape;361;p83"/>
          <p:cNvSpPr txBox="1"/>
          <p:nvPr>
            <p:ph idx="1" type="body"/>
          </p:nvPr>
        </p:nvSpPr>
        <p:spPr>
          <a:xfrm>
            <a:off x="326747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2" name="Google Shape;362;p83"/>
          <p:cNvSpPr txBox="1"/>
          <p:nvPr>
            <p:ph idx="2" type="title"/>
          </p:nvPr>
        </p:nvSpPr>
        <p:spPr>
          <a:xfrm>
            <a:off x="618202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63" name="Google Shape;363;p83"/>
          <p:cNvSpPr txBox="1"/>
          <p:nvPr>
            <p:ph idx="3" type="body"/>
          </p:nvPr>
        </p:nvSpPr>
        <p:spPr>
          <a:xfrm>
            <a:off x="618202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4" name="Google Shape;364;p83"/>
          <p:cNvSpPr txBox="1"/>
          <p:nvPr>
            <p:ph idx="4" type="title"/>
          </p:nvPr>
        </p:nvSpPr>
        <p:spPr>
          <a:xfrm>
            <a:off x="251400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65" name="Google Shape;365;p83"/>
          <p:cNvSpPr txBox="1"/>
          <p:nvPr>
            <p:ph idx="5" type="body"/>
          </p:nvPr>
        </p:nvSpPr>
        <p:spPr>
          <a:xfrm>
            <a:off x="251400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6" name="Google Shape;366;p83"/>
          <p:cNvSpPr txBox="1"/>
          <p:nvPr>
            <p:ph idx="6" type="title"/>
          </p:nvPr>
        </p:nvSpPr>
        <p:spPr>
          <a:xfrm>
            <a:off x="0" y="673025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Blank">
  <p:cSld name="BIG_NUMBER_1_3"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6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0" name="Google Shape;370;p85"/>
          <p:cNvSpPr/>
          <p:nvPr/>
        </p:nvSpPr>
        <p:spPr>
          <a:xfrm>
            <a:off x="480763" y="1417293"/>
            <a:ext cx="2614200" cy="1218600"/>
          </a:xfrm>
          <a:prstGeom prst="roundRect">
            <a:avLst>
              <a:gd fmla="val 13383" name="adj"/>
            </a:avLst>
          </a:prstGeom>
          <a:solidFill>
            <a:srgbClr val="E2DB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1" name="Google Shape;371;p85"/>
          <p:cNvSpPr/>
          <p:nvPr/>
        </p:nvSpPr>
        <p:spPr>
          <a:xfrm>
            <a:off x="3214663" y="1417293"/>
            <a:ext cx="2614200" cy="1218600"/>
          </a:xfrm>
          <a:prstGeom prst="roundRect">
            <a:avLst>
              <a:gd fmla="val 12247" name="adj"/>
            </a:avLst>
          </a:prstGeom>
          <a:solidFill>
            <a:srgbClr val="FCCB6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2" name="Google Shape;372;p85"/>
          <p:cNvSpPr/>
          <p:nvPr/>
        </p:nvSpPr>
        <p:spPr>
          <a:xfrm>
            <a:off x="5948563" y="1417293"/>
            <a:ext cx="2614200" cy="1218600"/>
          </a:xfrm>
          <a:prstGeom prst="roundRect">
            <a:avLst>
              <a:gd fmla="val 11110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373" name="Google Shape;373;p85"/>
          <p:cNvCxnSpPr/>
          <p:nvPr/>
        </p:nvCxnSpPr>
        <p:spPr>
          <a:xfrm rot="10800000">
            <a:off x="495438" y="2902032"/>
            <a:ext cx="8167800" cy="0"/>
          </a:xfrm>
          <a:prstGeom prst="straightConnector1">
            <a:avLst/>
          </a:prstGeom>
          <a:noFill/>
          <a:ln cap="flat" cmpd="sng" w="9525">
            <a:solidFill>
              <a:srgbClr val="C5CED6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74" name="Google Shape;374;p85"/>
          <p:cNvSpPr txBox="1"/>
          <p:nvPr>
            <p:ph type="title"/>
          </p:nvPr>
        </p:nvSpPr>
        <p:spPr>
          <a:xfrm>
            <a:off x="5486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None/>
              <a:defRPr b="1" sz="47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75" name="Google Shape;375;p85"/>
          <p:cNvSpPr txBox="1"/>
          <p:nvPr>
            <p:ph idx="2" type="title"/>
          </p:nvPr>
        </p:nvSpPr>
        <p:spPr>
          <a:xfrm>
            <a:off x="331565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b="1"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76" name="Google Shape;376;p85"/>
          <p:cNvSpPr txBox="1"/>
          <p:nvPr>
            <p:ph idx="3" type="title"/>
          </p:nvPr>
        </p:nvSpPr>
        <p:spPr>
          <a:xfrm>
            <a:off x="0" y="21900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7" name="Google Shape;377;p85"/>
          <p:cNvSpPr txBox="1"/>
          <p:nvPr>
            <p:ph idx="4" type="title"/>
          </p:nvPr>
        </p:nvSpPr>
        <p:spPr>
          <a:xfrm>
            <a:off x="60827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None/>
              <a:defRPr b="1" sz="47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8" name="Google Shape;378;p85"/>
          <p:cNvSpPr txBox="1"/>
          <p:nvPr>
            <p:ph idx="1" type="subTitle"/>
          </p:nvPr>
        </p:nvSpPr>
        <p:spPr>
          <a:xfrm>
            <a:off x="623400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9" name="Google Shape;379;p85"/>
          <p:cNvSpPr txBox="1"/>
          <p:nvPr>
            <p:ph idx="5" type="subTitle"/>
          </p:nvPr>
        </p:nvSpPr>
        <p:spPr>
          <a:xfrm>
            <a:off x="328598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0" name="Google Shape;380;p85"/>
          <p:cNvSpPr txBox="1"/>
          <p:nvPr>
            <p:ph idx="6" type="subTitle"/>
          </p:nvPr>
        </p:nvSpPr>
        <p:spPr>
          <a:xfrm>
            <a:off x="602553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1" name="Google Shape;381;p85"/>
          <p:cNvSpPr txBox="1"/>
          <p:nvPr>
            <p:ph idx="7" type="body"/>
          </p:nvPr>
        </p:nvSpPr>
        <p:spPr>
          <a:xfrm>
            <a:off x="495450" y="3167375"/>
            <a:ext cx="80673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382" name="Google Shape;382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 Logo">
  <p:cSld name="CUSTOM_4">
    <p:bg>
      <p:bgPr>
        <a:solidFill>
          <a:schemeClr val="accent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7725" y="3967975"/>
            <a:ext cx="7716275" cy="11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Title and Subtitle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7"/>
          <p:cNvSpPr txBox="1"/>
          <p:nvPr>
            <p:ph idx="12" type="sldNum"/>
          </p:nvPr>
        </p:nvSpPr>
        <p:spPr>
          <a:xfrm>
            <a:off x="46037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1919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1919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1919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1919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1919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1919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1919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1919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1919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7" name="Google Shape;387;p87"/>
          <p:cNvSpPr txBox="1"/>
          <p:nvPr>
            <p:ph idx="1" type="body"/>
          </p:nvPr>
        </p:nvSpPr>
        <p:spPr>
          <a:xfrm>
            <a:off x="459105" y="943847"/>
            <a:ext cx="82224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 sz="1500">
                <a:solidFill>
                  <a:schemeClr val="accent2"/>
                </a:solidFill>
              </a:defRPr>
            </a:lvl1pPr>
            <a:lvl2pPr indent="-323850" lvl="1" marL="9144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−"/>
              <a:defRPr/>
            </a:lvl2pPr>
            <a:lvl3pPr indent="-317500" lvl="2" marL="1371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3pPr>
            <a:lvl4pPr indent="-304800" lvl="3" marL="1828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−"/>
              <a:defRPr/>
            </a:lvl4pPr>
            <a:lvl5pPr indent="-304800" lvl="4" marL="22860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8" name="Google Shape;388;p87"/>
          <p:cNvSpPr txBox="1"/>
          <p:nvPr>
            <p:ph type="title"/>
          </p:nvPr>
        </p:nvSpPr>
        <p:spPr>
          <a:xfrm>
            <a:off x="460377" y="368439"/>
            <a:ext cx="8224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88"/>
          <p:cNvSpPr txBox="1"/>
          <p:nvPr>
            <p:ph type="title"/>
          </p:nvPr>
        </p:nvSpPr>
        <p:spPr>
          <a:xfrm>
            <a:off x="411250" y="445025"/>
            <a:ext cx="832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91" name="Google Shape;391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 type="blank">
  <p:cSld name="BLANK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9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4" name="Google Shape;394;p89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Google Shape;395;p89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5" name="Google Shape;35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" name="Google Shape;3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0"/>
          <p:cNvSpPr txBox="1"/>
          <p:nvPr>
            <p:ph idx="12" type="sldNum"/>
          </p:nvPr>
        </p:nvSpPr>
        <p:spPr>
          <a:xfrm>
            <a:off x="46037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8" name="Google Shape;398;p90"/>
          <p:cNvSpPr txBox="1"/>
          <p:nvPr>
            <p:ph idx="1" type="body"/>
          </p:nvPr>
        </p:nvSpPr>
        <p:spPr>
          <a:xfrm>
            <a:off x="460772" y="1169213"/>
            <a:ext cx="8222400" cy="3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/>
            </a:lvl1pPr>
            <a:lvl2pPr indent="-323850" lvl="1" marL="9144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/>
            </a:lvl2pPr>
            <a:lvl3pPr indent="-317500" lvl="2" marL="1371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/>
            </a:lvl3pPr>
            <a:lvl4pPr indent="-304800" lvl="3" marL="18288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/>
            </a:lvl4pPr>
            <a:lvl5pPr indent="-304800" lvl="4" marL="22860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99" name="Google Shape;399;p90"/>
          <p:cNvSpPr txBox="1"/>
          <p:nvPr>
            <p:ph type="title"/>
          </p:nvPr>
        </p:nvSpPr>
        <p:spPr>
          <a:xfrm>
            <a:off x="460377" y="368439"/>
            <a:ext cx="8224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42cbde86c3_0_217"/>
          <p:cNvSpPr txBox="1"/>
          <p:nvPr>
            <p:ph idx="12" type="sldNum"/>
          </p:nvPr>
        </p:nvSpPr>
        <p:spPr>
          <a:xfrm>
            <a:off x="46037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2" name="Google Shape;402;g242cbde86c3_0_217"/>
          <p:cNvSpPr txBox="1"/>
          <p:nvPr>
            <p:ph type="title"/>
          </p:nvPr>
        </p:nvSpPr>
        <p:spPr>
          <a:xfrm>
            <a:off x="460377" y="368439"/>
            <a:ext cx="8224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bg>
      <p:bgPr>
        <a:solidFill>
          <a:schemeClr val="lt1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5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5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9" name="Google Shape;409;p3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10" name="Google Shape;410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1" name="Google Shape;41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2" name="Google Shape;412;p35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right with title">
  <p:cSld name="Shapes right with title">
    <p:bg>
      <p:bgPr>
        <a:solidFill>
          <a:schemeClr val="accent1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1"/>
          <p:cNvSpPr txBox="1"/>
          <p:nvPr>
            <p:ph type="title"/>
          </p:nvPr>
        </p:nvSpPr>
        <p:spPr>
          <a:xfrm>
            <a:off x="2973900" y="95175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6" name="Google Shape;416;p91"/>
          <p:cNvSpPr txBox="1"/>
          <p:nvPr>
            <p:ph idx="1" type="body"/>
          </p:nvPr>
        </p:nvSpPr>
        <p:spPr>
          <a:xfrm>
            <a:off x="2973900" y="2559375"/>
            <a:ext cx="5844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417" name="Google Shape;417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096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860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 Layout 4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21" name="Google Shape;421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 1">
  <p:cSld name="Landscape slide 1 1">
    <p:bg>
      <p:bgPr>
        <a:solidFill>
          <a:schemeClr val="lt1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93"/>
          <p:cNvPicPr preferRelativeResize="0"/>
          <p:nvPr/>
        </p:nvPicPr>
        <p:blipFill rotWithShape="1">
          <a:blip r:embed="rId2">
            <a:alphaModFix/>
          </a:blip>
          <a:srcRect b="7826" l="88048" r="0" t="9350"/>
          <a:stretch/>
        </p:blipFill>
        <p:spPr>
          <a:xfrm>
            <a:off x="7933800" y="-100"/>
            <a:ext cx="12101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93"/>
          <p:cNvSpPr/>
          <p:nvPr/>
        </p:nvSpPr>
        <p:spPr>
          <a:xfrm>
            <a:off x="0" y="-100"/>
            <a:ext cx="7933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5" name="Google Shape;425;p93"/>
          <p:cNvSpPr txBox="1"/>
          <p:nvPr>
            <p:ph type="ctrTitle"/>
          </p:nvPr>
        </p:nvSpPr>
        <p:spPr>
          <a:xfrm>
            <a:off x="197500" y="1512500"/>
            <a:ext cx="6851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426" name="Google Shape;426;p93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25" y="711150"/>
            <a:ext cx="2599624" cy="3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93"/>
          <p:cNvSpPr txBox="1"/>
          <p:nvPr>
            <p:ph idx="2" type="ctrTitle"/>
          </p:nvPr>
        </p:nvSpPr>
        <p:spPr>
          <a:xfrm>
            <a:off x="197500" y="3763400"/>
            <a:ext cx="61527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">
  <p:cSld name="Landscape slide 1">
    <p:bg>
      <p:bgPr>
        <a:solidFill>
          <a:schemeClr val="lt1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94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4"/>
          <p:cNvSpPr/>
          <p:nvPr/>
        </p:nvSpPr>
        <p:spPr>
          <a:xfrm>
            <a:off x="0" y="0"/>
            <a:ext cx="7933800" cy="514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2" name="Google Shape;432;p94"/>
          <p:cNvSpPr txBox="1"/>
          <p:nvPr>
            <p:ph type="ctrTitle"/>
          </p:nvPr>
        </p:nvSpPr>
        <p:spPr>
          <a:xfrm>
            <a:off x="197500" y="1650225"/>
            <a:ext cx="4464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433" name="Google Shape;433;p94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 Content">
  <p:cSld name="Title and Bullet Content">
    <p:bg>
      <p:bgPr>
        <a:solidFill>
          <a:schemeClr val="accent1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5"/>
          <p:cNvSpPr/>
          <p:nvPr/>
        </p:nvSpPr>
        <p:spPr>
          <a:xfrm>
            <a:off x="0" y="2278625"/>
            <a:ext cx="9158700" cy="286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6" name="Google Shape;436;p95"/>
          <p:cNvSpPr txBox="1"/>
          <p:nvPr>
            <p:ph idx="1" type="body"/>
          </p:nvPr>
        </p:nvSpPr>
        <p:spPr>
          <a:xfrm>
            <a:off x="1474850" y="2416925"/>
            <a:ext cx="6032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chemeClr val="accen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○"/>
              <a:defRPr>
                <a:solidFill>
                  <a:schemeClr val="accen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37" name="Google Shape;437;p95"/>
          <p:cNvSpPr txBox="1"/>
          <p:nvPr>
            <p:ph type="title"/>
          </p:nvPr>
        </p:nvSpPr>
        <p:spPr>
          <a:xfrm>
            <a:off x="1828800" y="589950"/>
            <a:ext cx="55011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438" name="Google Shape;438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1" name="Google Shape;441;p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42" name="Google Shape;442;p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3" name="Google Shape;443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 and body 1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97"/>
          <p:cNvSpPr txBox="1"/>
          <p:nvPr>
            <p:ph idx="1" type="body"/>
          </p:nvPr>
        </p:nvSpPr>
        <p:spPr>
          <a:xfrm>
            <a:off x="311700" y="1597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47" name="Google Shape;447;p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8" name="Google Shape;448;p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9" name="Google Shape;449;p97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50" name="Google Shape;450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4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4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3" name="Google Shape;4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4" name="Google Shape;454;p9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5" name="Google Shape;455;p9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6" name="Google Shape;456;p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7" name="Google Shape;457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0" name="Google Shape;460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1" name="Google Shape;461;p99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62" name="Google Shape;462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 1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100"/>
          <p:cNvPicPr preferRelativeResize="0"/>
          <p:nvPr/>
        </p:nvPicPr>
        <p:blipFill rotWithShape="1">
          <a:blip r:embed="rId2">
            <a:alphaModFix/>
          </a:blip>
          <a:srcRect b="0" l="0" r="911" t="7062"/>
          <a:stretch/>
        </p:blipFill>
        <p:spPr>
          <a:xfrm>
            <a:off x="-51450" y="-76200"/>
            <a:ext cx="9247002" cy="53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100"/>
          <p:cNvSpPr/>
          <p:nvPr/>
        </p:nvSpPr>
        <p:spPr>
          <a:xfrm>
            <a:off x="671100" y="437400"/>
            <a:ext cx="7801800" cy="4268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6" name="Google Shape;466;p100"/>
          <p:cNvSpPr txBox="1"/>
          <p:nvPr>
            <p:ph type="title"/>
          </p:nvPr>
        </p:nvSpPr>
        <p:spPr>
          <a:xfrm>
            <a:off x="311700" y="2170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467" name="Google Shape;467;p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8" name="Google Shape;468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637" y="4295075"/>
            <a:ext cx="1462825" cy="2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00"/>
          <p:cNvPicPr preferRelativeResize="0"/>
          <p:nvPr/>
        </p:nvPicPr>
        <p:blipFill rotWithShape="1">
          <a:blip r:embed="rId4">
            <a:alphaModFix/>
          </a:blip>
          <a:srcRect b="-30191" l="0" r="-10985" t="0"/>
          <a:stretch/>
        </p:blipFill>
        <p:spPr>
          <a:xfrm>
            <a:off x="7500250" y="3983736"/>
            <a:ext cx="1574902" cy="142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0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2" name="Google Shape;472;p10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3" name="Google Shape;473;p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74" name="Google Shape;474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0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7" name="Google Shape;477;p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78" name="Google Shape;478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103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103"/>
          <p:cNvSpPr/>
          <p:nvPr/>
        </p:nvSpPr>
        <p:spPr>
          <a:xfrm>
            <a:off x="251400" y="237525"/>
            <a:ext cx="8641200" cy="17604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2" name="Google Shape;482;p103"/>
          <p:cNvSpPr/>
          <p:nvPr/>
        </p:nvSpPr>
        <p:spPr>
          <a:xfrm>
            <a:off x="2514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3" name="Google Shape;483;p103"/>
          <p:cNvSpPr/>
          <p:nvPr/>
        </p:nvSpPr>
        <p:spPr>
          <a:xfrm>
            <a:off x="3216750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4" name="Google Shape;484;p103"/>
          <p:cNvSpPr/>
          <p:nvPr/>
        </p:nvSpPr>
        <p:spPr>
          <a:xfrm>
            <a:off x="61366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5" name="Google Shape;485;p103"/>
          <p:cNvSpPr txBox="1"/>
          <p:nvPr>
            <p:ph type="title"/>
          </p:nvPr>
        </p:nvSpPr>
        <p:spPr>
          <a:xfrm>
            <a:off x="326747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6" name="Google Shape;486;p103"/>
          <p:cNvSpPr txBox="1"/>
          <p:nvPr>
            <p:ph idx="1" type="body"/>
          </p:nvPr>
        </p:nvSpPr>
        <p:spPr>
          <a:xfrm>
            <a:off x="326747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7" name="Google Shape;487;p103"/>
          <p:cNvSpPr txBox="1"/>
          <p:nvPr>
            <p:ph idx="2" type="title"/>
          </p:nvPr>
        </p:nvSpPr>
        <p:spPr>
          <a:xfrm>
            <a:off x="618202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88" name="Google Shape;488;p103"/>
          <p:cNvSpPr txBox="1"/>
          <p:nvPr>
            <p:ph idx="3" type="body"/>
          </p:nvPr>
        </p:nvSpPr>
        <p:spPr>
          <a:xfrm>
            <a:off x="618202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9" name="Google Shape;489;p103"/>
          <p:cNvSpPr txBox="1"/>
          <p:nvPr>
            <p:ph idx="4" type="title"/>
          </p:nvPr>
        </p:nvSpPr>
        <p:spPr>
          <a:xfrm>
            <a:off x="251400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90" name="Google Shape;490;p103"/>
          <p:cNvSpPr txBox="1"/>
          <p:nvPr>
            <p:ph idx="5" type="body"/>
          </p:nvPr>
        </p:nvSpPr>
        <p:spPr>
          <a:xfrm>
            <a:off x="251400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1" name="Google Shape;491;p103"/>
          <p:cNvSpPr txBox="1"/>
          <p:nvPr>
            <p:ph idx="6" type="title"/>
          </p:nvPr>
        </p:nvSpPr>
        <p:spPr>
          <a:xfrm>
            <a:off x="0" y="673025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Blank">
  <p:cSld name="White-Blank">
    <p:bg>
      <p:bgPr>
        <a:solidFill>
          <a:schemeClr val="lt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Logo">
  <p:cSld name="No Logo">
    <p:bg>
      <p:bgPr>
        <a:solidFill>
          <a:schemeClr val="lt1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2 1">
  <p:cSld name="One Column 2 1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106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06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97" name="Google Shape;497;p106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8" name="Google Shape;498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0"/>
            <a:ext cx="2591725" cy="31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8">
          <p15:clr>
            <a:srgbClr val="FA7B17"/>
          </p15:clr>
        </p15:guide>
        <p15:guide id="2" pos="5151">
          <p15:clr>
            <a:srgbClr val="FA7B17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n">
  <p:cSld name="Clean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07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 and two columns 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48"/>
          <p:cNvSpPr txBox="1"/>
          <p:nvPr>
            <p:ph idx="1" type="body"/>
          </p:nvPr>
        </p:nvSpPr>
        <p:spPr>
          <a:xfrm>
            <a:off x="311700" y="18394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48"/>
          <p:cNvSpPr txBox="1"/>
          <p:nvPr>
            <p:ph idx="2" type="body"/>
          </p:nvPr>
        </p:nvSpPr>
        <p:spPr>
          <a:xfrm>
            <a:off x="4832400" y="18394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48"/>
          <p:cNvSpPr txBox="1"/>
          <p:nvPr>
            <p:ph idx="3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0" name="Google Shape;50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4" name="Google Shape;504;p108"/>
          <p:cNvSpPr txBox="1"/>
          <p:nvPr>
            <p:ph idx="1" type="body"/>
          </p:nvPr>
        </p:nvSpPr>
        <p:spPr>
          <a:xfrm>
            <a:off x="247500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505" name="Google Shape;505;p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06" name="Google Shape;506;p108"/>
          <p:cNvCxnSpPr/>
          <p:nvPr/>
        </p:nvCxnSpPr>
        <p:spPr>
          <a:xfrm flipH="1" rot="10800000">
            <a:off x="10925" y="1462875"/>
            <a:ext cx="9094800" cy="3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7" name="Google Shape;507;p108"/>
          <p:cNvSpPr txBox="1"/>
          <p:nvPr>
            <p:ph idx="2" type="body"/>
          </p:nvPr>
        </p:nvSpPr>
        <p:spPr>
          <a:xfrm>
            <a:off x="1980552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508" name="Google Shape;508;p108"/>
          <p:cNvSpPr txBox="1"/>
          <p:nvPr>
            <p:ph idx="3" type="body"/>
          </p:nvPr>
        </p:nvSpPr>
        <p:spPr>
          <a:xfrm>
            <a:off x="3796807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509" name="Google Shape;509;p108"/>
          <p:cNvSpPr txBox="1"/>
          <p:nvPr>
            <p:ph idx="4" type="body"/>
          </p:nvPr>
        </p:nvSpPr>
        <p:spPr>
          <a:xfrm>
            <a:off x="5613074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510" name="Google Shape;510;p108"/>
          <p:cNvSpPr txBox="1"/>
          <p:nvPr>
            <p:ph idx="5" type="body"/>
          </p:nvPr>
        </p:nvSpPr>
        <p:spPr>
          <a:xfrm>
            <a:off x="7346126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pic>
        <p:nvPicPr>
          <p:cNvPr id="511" name="Google Shape;511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2 1 1">
  <p:cSld name="Clean_1_1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g241877117bd_3_244"/>
          <p:cNvPicPr preferRelativeResize="0"/>
          <p:nvPr/>
        </p:nvPicPr>
        <p:blipFill rotWithShape="1">
          <a:blip r:embed="rId2">
            <a:alphaModFix/>
          </a:blip>
          <a:srcRect b="8061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g241877117bd_3_244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g241877117bd_3_244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17" name="Google Shape;517;g241877117bd_3_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2591725" cy="31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g241877117bd_3_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8">
          <p15:clr>
            <a:srgbClr val="FA7B17"/>
          </p15:clr>
        </p15:guide>
        <p15:guide id="2" pos="5151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" name="Google Shape;53;p4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4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" name="Google Shape;55;p4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7" name="Google Shape;57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40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7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1.xml"/><Relationship Id="rId21" Type="http://schemas.openxmlformats.org/officeDocument/2006/relationships/theme" Target="../theme/theme2.xm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b="0" i="0" sz="3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■"/>
              <a:defRPr b="0" i="0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b="0" i="0" sz="3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■"/>
              <a:defRPr b="0" i="0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b="0" i="0" sz="3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■"/>
              <a:defRPr b="0" i="0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31.png"/><Relationship Id="rId5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50.png"/><Relationship Id="rId7" Type="http://schemas.openxmlformats.org/officeDocument/2006/relationships/image" Target="../media/image27.png"/><Relationship Id="rId8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9.jpg"/><Relationship Id="rId5" Type="http://schemas.openxmlformats.org/officeDocument/2006/relationships/image" Target="../media/image16.jpg"/><Relationship Id="rId6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"/>
          <p:cNvSpPr txBox="1"/>
          <p:nvPr/>
        </p:nvSpPr>
        <p:spPr>
          <a:xfrm>
            <a:off x="307450" y="1154588"/>
            <a:ext cx="8619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4" name="Google Shape;524;p1"/>
          <p:cNvSpPr txBox="1"/>
          <p:nvPr>
            <p:ph type="ctrTitle"/>
          </p:nvPr>
        </p:nvSpPr>
        <p:spPr>
          <a:xfrm>
            <a:off x="197500" y="1512500"/>
            <a:ext cx="6851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000"/>
              <a:t>The AllCampus Success Story Using Planful </a:t>
            </a:r>
            <a:br>
              <a:rPr lang="en-GB" sz="4000"/>
            </a:br>
            <a:r>
              <a:rPr lang="en-GB" sz="4000"/>
              <a:t>for Marketing</a:t>
            </a:r>
            <a:endParaRPr b="1" i="0" sz="4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5" name="Google Shape;525;p1"/>
          <p:cNvSpPr/>
          <p:nvPr/>
        </p:nvSpPr>
        <p:spPr>
          <a:xfrm>
            <a:off x="307450" y="3741575"/>
            <a:ext cx="5547900" cy="838200"/>
          </a:xfrm>
          <a:prstGeom prst="rect">
            <a:avLst/>
          </a:prstGeom>
          <a:solidFill>
            <a:srgbClr val="FFFC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26" name="Google Shape;52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5402" y="3835486"/>
            <a:ext cx="1212470" cy="65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793" y="3957886"/>
            <a:ext cx="1857376" cy="40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7020" y="3900503"/>
            <a:ext cx="1535345" cy="520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1"/>
          <p:cNvSpPr txBox="1"/>
          <p:nvPr>
            <p:ph type="title"/>
          </p:nvPr>
        </p:nvSpPr>
        <p:spPr>
          <a:xfrm>
            <a:off x="2675550" y="135750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7200"/>
              <a:t>The Solution</a:t>
            </a:r>
            <a:endParaRPr sz="7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942" y="1340853"/>
            <a:ext cx="5559009" cy="3249074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12"/>
          <p:cNvSpPr/>
          <p:nvPr/>
        </p:nvSpPr>
        <p:spPr>
          <a:xfrm>
            <a:off x="1020100" y="1568778"/>
            <a:ext cx="4172100" cy="26796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0" name="Google Shape;610;p12"/>
          <p:cNvSpPr txBox="1"/>
          <p:nvPr>
            <p:ph type="title"/>
          </p:nvPr>
        </p:nvSpPr>
        <p:spPr>
          <a:xfrm>
            <a:off x="311700" y="29810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2800">
                <a:latin typeface="DM Sans"/>
                <a:ea typeface="DM Sans"/>
                <a:cs typeface="DM Sans"/>
                <a:sym typeface="DM Sans"/>
              </a:rPr>
              <a:t>Marketing Performance Management</a:t>
            </a:r>
            <a:endParaRPr b="0" sz="2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1" name="Google Shape;611;p12"/>
          <p:cNvSpPr txBox="1"/>
          <p:nvPr>
            <p:ph idx="2" type="title"/>
          </p:nvPr>
        </p:nvSpPr>
        <p:spPr>
          <a:xfrm>
            <a:off x="311700" y="74130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Operationalizing Your Marketing Plan</a:t>
            </a:r>
            <a:endParaRPr/>
          </a:p>
        </p:txBody>
      </p:sp>
      <p:grpSp>
        <p:nvGrpSpPr>
          <p:cNvPr id="612" name="Google Shape;612;p12"/>
          <p:cNvGrpSpPr/>
          <p:nvPr/>
        </p:nvGrpSpPr>
        <p:grpSpPr>
          <a:xfrm>
            <a:off x="5687250" y="1161741"/>
            <a:ext cx="2700946" cy="3521356"/>
            <a:chOff x="6067845" y="1534536"/>
            <a:chExt cx="3860700" cy="4877225"/>
          </a:xfrm>
        </p:grpSpPr>
        <p:sp>
          <p:nvSpPr>
            <p:cNvPr id="613" name="Google Shape;613;p12"/>
            <p:cNvSpPr/>
            <p:nvPr/>
          </p:nvSpPr>
          <p:spPr>
            <a:xfrm>
              <a:off x="6067845" y="1534536"/>
              <a:ext cx="3860700" cy="11175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14" name="Google Shape;614;p12"/>
            <p:cNvSpPr/>
            <p:nvPr/>
          </p:nvSpPr>
          <p:spPr>
            <a:xfrm>
              <a:off x="6067845" y="2787778"/>
              <a:ext cx="3860700" cy="11175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15" name="Google Shape;615;p12"/>
            <p:cNvSpPr/>
            <p:nvPr/>
          </p:nvSpPr>
          <p:spPr>
            <a:xfrm>
              <a:off x="6067845" y="4041020"/>
              <a:ext cx="3860700" cy="11175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16" name="Google Shape;616;p12"/>
            <p:cNvSpPr/>
            <p:nvPr/>
          </p:nvSpPr>
          <p:spPr>
            <a:xfrm>
              <a:off x="6067845" y="5294261"/>
              <a:ext cx="3860700" cy="11175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617" name="Google Shape;617;p12"/>
          <p:cNvGrpSpPr/>
          <p:nvPr/>
        </p:nvGrpSpPr>
        <p:grpSpPr>
          <a:xfrm>
            <a:off x="5890546" y="1268046"/>
            <a:ext cx="389792" cy="415412"/>
            <a:chOff x="8868423" y="8313287"/>
            <a:chExt cx="397626" cy="424843"/>
          </a:xfrm>
        </p:grpSpPr>
        <p:sp>
          <p:nvSpPr>
            <p:cNvPr id="618" name="Google Shape;618;p12"/>
            <p:cNvSpPr/>
            <p:nvPr/>
          </p:nvSpPr>
          <p:spPr>
            <a:xfrm>
              <a:off x="8868423" y="8313287"/>
              <a:ext cx="397626" cy="424843"/>
            </a:xfrm>
            <a:custGeom>
              <a:rect b="b" l="l" r="r" t="t"/>
              <a:pathLst>
                <a:path extrusionOk="0" h="600" w="557">
                  <a:moveTo>
                    <a:pt x="552" y="235"/>
                  </a:moveTo>
                  <a:cubicBezTo>
                    <a:pt x="549" y="174"/>
                    <a:pt x="523" y="117"/>
                    <a:pt x="480" y="74"/>
                  </a:cubicBezTo>
                  <a:cubicBezTo>
                    <a:pt x="436" y="31"/>
                    <a:pt x="379" y="6"/>
                    <a:pt x="318" y="3"/>
                  </a:cubicBezTo>
                  <a:cubicBezTo>
                    <a:pt x="250" y="0"/>
                    <a:pt x="186" y="24"/>
                    <a:pt x="137" y="71"/>
                  </a:cubicBezTo>
                  <a:cubicBezTo>
                    <a:pt x="88" y="117"/>
                    <a:pt x="61" y="180"/>
                    <a:pt x="60" y="247"/>
                  </a:cubicBezTo>
                  <a:cubicBezTo>
                    <a:pt x="56" y="255"/>
                    <a:pt x="34" y="290"/>
                    <a:pt x="8" y="328"/>
                  </a:cubicBezTo>
                  <a:cubicBezTo>
                    <a:pt x="1" y="337"/>
                    <a:pt x="0" y="350"/>
                    <a:pt x="5" y="361"/>
                  </a:cubicBezTo>
                  <a:cubicBezTo>
                    <a:pt x="11" y="371"/>
                    <a:pt x="21" y="378"/>
                    <a:pt x="33" y="378"/>
                  </a:cubicBezTo>
                  <a:cubicBezTo>
                    <a:pt x="49" y="378"/>
                    <a:pt x="49" y="378"/>
                    <a:pt x="49" y="378"/>
                  </a:cubicBezTo>
                  <a:cubicBezTo>
                    <a:pt x="49" y="461"/>
                    <a:pt x="49" y="461"/>
                    <a:pt x="49" y="461"/>
                  </a:cubicBezTo>
                  <a:cubicBezTo>
                    <a:pt x="49" y="486"/>
                    <a:pt x="67" y="505"/>
                    <a:pt x="91" y="506"/>
                  </a:cubicBezTo>
                  <a:cubicBezTo>
                    <a:pt x="167" y="511"/>
                    <a:pt x="167" y="511"/>
                    <a:pt x="167" y="511"/>
                  </a:cubicBezTo>
                  <a:cubicBezTo>
                    <a:pt x="171" y="511"/>
                    <a:pt x="173" y="514"/>
                    <a:pt x="173" y="518"/>
                  </a:cubicBezTo>
                  <a:cubicBezTo>
                    <a:pt x="173" y="597"/>
                    <a:pt x="173" y="597"/>
                    <a:pt x="173" y="597"/>
                  </a:cubicBezTo>
                  <a:cubicBezTo>
                    <a:pt x="196" y="597"/>
                    <a:pt x="196" y="597"/>
                    <a:pt x="196" y="597"/>
                  </a:cubicBezTo>
                  <a:cubicBezTo>
                    <a:pt x="196" y="518"/>
                    <a:pt x="196" y="518"/>
                    <a:pt x="196" y="518"/>
                  </a:cubicBezTo>
                  <a:cubicBezTo>
                    <a:pt x="196" y="502"/>
                    <a:pt x="184" y="489"/>
                    <a:pt x="168" y="488"/>
                  </a:cubicBezTo>
                  <a:cubicBezTo>
                    <a:pt x="92" y="484"/>
                    <a:pt x="92" y="484"/>
                    <a:pt x="92" y="484"/>
                  </a:cubicBezTo>
                  <a:cubicBezTo>
                    <a:pt x="80" y="483"/>
                    <a:pt x="71" y="474"/>
                    <a:pt x="71" y="461"/>
                  </a:cubicBezTo>
                  <a:cubicBezTo>
                    <a:pt x="71" y="356"/>
                    <a:pt x="71" y="356"/>
                    <a:pt x="71" y="356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30" y="356"/>
                    <a:pt x="27" y="354"/>
                    <a:pt x="25" y="351"/>
                  </a:cubicBezTo>
                  <a:cubicBezTo>
                    <a:pt x="23" y="347"/>
                    <a:pt x="24" y="344"/>
                    <a:pt x="26" y="340"/>
                  </a:cubicBezTo>
                  <a:cubicBezTo>
                    <a:pt x="82" y="257"/>
                    <a:pt x="82" y="253"/>
                    <a:pt x="82" y="249"/>
                  </a:cubicBezTo>
                  <a:cubicBezTo>
                    <a:pt x="82" y="187"/>
                    <a:pt x="107" y="130"/>
                    <a:pt x="152" y="87"/>
                  </a:cubicBezTo>
                  <a:cubicBezTo>
                    <a:pt x="197" y="44"/>
                    <a:pt x="256" y="22"/>
                    <a:pt x="317" y="25"/>
                  </a:cubicBezTo>
                  <a:cubicBezTo>
                    <a:pt x="372" y="28"/>
                    <a:pt x="424" y="51"/>
                    <a:pt x="464" y="90"/>
                  </a:cubicBezTo>
                  <a:cubicBezTo>
                    <a:pt x="504" y="129"/>
                    <a:pt x="527" y="181"/>
                    <a:pt x="530" y="236"/>
                  </a:cubicBezTo>
                  <a:cubicBezTo>
                    <a:pt x="534" y="306"/>
                    <a:pt x="506" y="372"/>
                    <a:pt x="453" y="418"/>
                  </a:cubicBezTo>
                  <a:cubicBezTo>
                    <a:pt x="439" y="431"/>
                    <a:pt x="432" y="451"/>
                    <a:pt x="436" y="471"/>
                  </a:cubicBezTo>
                  <a:cubicBezTo>
                    <a:pt x="443" y="506"/>
                    <a:pt x="458" y="578"/>
                    <a:pt x="461" y="593"/>
                  </a:cubicBezTo>
                  <a:cubicBezTo>
                    <a:pt x="463" y="600"/>
                    <a:pt x="463" y="600"/>
                    <a:pt x="463" y="600"/>
                  </a:cubicBezTo>
                  <a:cubicBezTo>
                    <a:pt x="485" y="595"/>
                    <a:pt x="485" y="595"/>
                    <a:pt x="485" y="595"/>
                  </a:cubicBezTo>
                  <a:cubicBezTo>
                    <a:pt x="484" y="590"/>
                    <a:pt x="484" y="590"/>
                    <a:pt x="484" y="590"/>
                  </a:cubicBezTo>
                  <a:cubicBezTo>
                    <a:pt x="483" y="588"/>
                    <a:pt x="465" y="504"/>
                    <a:pt x="457" y="466"/>
                  </a:cubicBezTo>
                  <a:cubicBezTo>
                    <a:pt x="455" y="455"/>
                    <a:pt x="459" y="443"/>
                    <a:pt x="468" y="435"/>
                  </a:cubicBezTo>
                  <a:cubicBezTo>
                    <a:pt x="526" y="385"/>
                    <a:pt x="557" y="312"/>
                    <a:pt x="552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19" name="Google Shape;619;p12"/>
            <p:cNvSpPr/>
            <p:nvPr/>
          </p:nvSpPr>
          <p:spPr>
            <a:xfrm>
              <a:off x="9047505" y="8380528"/>
              <a:ext cx="54635" cy="354544"/>
            </a:xfrm>
            <a:custGeom>
              <a:rect b="b" l="l" r="r" t="t"/>
              <a:pathLst>
                <a:path extrusionOk="0" h="499" w="76">
                  <a:moveTo>
                    <a:pt x="69" y="35"/>
                  </a:moveTo>
                  <a:cubicBezTo>
                    <a:pt x="69" y="16"/>
                    <a:pt x="54" y="0"/>
                    <a:pt x="35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0"/>
                    <a:pt x="10" y="62"/>
                    <a:pt x="23" y="67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3" y="140"/>
                    <a:pt x="25" y="147"/>
                    <a:pt x="29" y="154"/>
                  </a:cubicBezTo>
                  <a:cubicBezTo>
                    <a:pt x="51" y="188"/>
                    <a:pt x="51" y="188"/>
                    <a:pt x="51" y="188"/>
                  </a:cubicBezTo>
                  <a:cubicBezTo>
                    <a:pt x="52" y="191"/>
                    <a:pt x="53" y="195"/>
                    <a:pt x="53" y="198"/>
                  </a:cubicBezTo>
                  <a:cubicBezTo>
                    <a:pt x="53" y="499"/>
                    <a:pt x="53" y="499"/>
                    <a:pt x="53" y="499"/>
                  </a:cubicBezTo>
                  <a:cubicBezTo>
                    <a:pt x="76" y="499"/>
                    <a:pt x="76" y="499"/>
                    <a:pt x="76" y="499"/>
                  </a:cubicBezTo>
                  <a:cubicBezTo>
                    <a:pt x="76" y="198"/>
                    <a:pt x="76" y="198"/>
                    <a:pt x="76" y="198"/>
                  </a:cubicBezTo>
                  <a:cubicBezTo>
                    <a:pt x="76" y="191"/>
                    <a:pt x="73" y="183"/>
                    <a:pt x="70" y="177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7" y="139"/>
                    <a:pt x="46" y="136"/>
                    <a:pt x="46" y="132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59" y="62"/>
                    <a:pt x="69" y="50"/>
                    <a:pt x="69" y="35"/>
                  </a:cubicBezTo>
                  <a:close/>
                  <a:moveTo>
                    <a:pt x="35" y="47"/>
                  </a:moveTo>
                  <a:cubicBezTo>
                    <a:pt x="28" y="47"/>
                    <a:pt x="22" y="41"/>
                    <a:pt x="22" y="35"/>
                  </a:cubicBezTo>
                  <a:cubicBezTo>
                    <a:pt x="22" y="28"/>
                    <a:pt x="28" y="22"/>
                    <a:pt x="35" y="22"/>
                  </a:cubicBezTo>
                  <a:cubicBezTo>
                    <a:pt x="41" y="22"/>
                    <a:pt x="47" y="28"/>
                    <a:pt x="47" y="35"/>
                  </a:cubicBezTo>
                  <a:cubicBezTo>
                    <a:pt x="47" y="41"/>
                    <a:pt x="41" y="47"/>
                    <a:pt x="35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20" name="Google Shape;620;p12"/>
            <p:cNvSpPr/>
            <p:nvPr/>
          </p:nvSpPr>
          <p:spPr>
            <a:xfrm>
              <a:off x="9001976" y="8420262"/>
              <a:ext cx="69813" cy="314812"/>
            </a:xfrm>
            <a:custGeom>
              <a:rect b="b" l="l" r="r" t="t"/>
              <a:pathLst>
                <a:path extrusionOk="0" h="443" w="99">
                  <a:moveTo>
                    <a:pt x="35" y="0"/>
                  </a:moveTo>
                  <a:cubicBezTo>
                    <a:pt x="16" y="0"/>
                    <a:pt x="0" y="15"/>
                    <a:pt x="0" y="34"/>
                  </a:cubicBezTo>
                  <a:cubicBezTo>
                    <a:pt x="0" y="50"/>
                    <a:pt x="10" y="62"/>
                    <a:pt x="24" y="67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11"/>
                    <a:pt x="26" y="119"/>
                    <a:pt x="31" y="125"/>
                  </a:cubicBezTo>
                  <a:cubicBezTo>
                    <a:pt x="74" y="190"/>
                    <a:pt x="74" y="190"/>
                    <a:pt x="74" y="190"/>
                  </a:cubicBezTo>
                  <a:cubicBezTo>
                    <a:pt x="76" y="194"/>
                    <a:pt x="77" y="197"/>
                    <a:pt x="77" y="201"/>
                  </a:cubicBezTo>
                  <a:cubicBezTo>
                    <a:pt x="77" y="443"/>
                    <a:pt x="77" y="443"/>
                    <a:pt x="77" y="443"/>
                  </a:cubicBezTo>
                  <a:cubicBezTo>
                    <a:pt x="99" y="443"/>
                    <a:pt x="99" y="443"/>
                    <a:pt x="99" y="443"/>
                  </a:cubicBezTo>
                  <a:cubicBezTo>
                    <a:pt x="99" y="201"/>
                    <a:pt x="99" y="201"/>
                    <a:pt x="99" y="201"/>
                  </a:cubicBezTo>
                  <a:cubicBezTo>
                    <a:pt x="99" y="193"/>
                    <a:pt x="97" y="185"/>
                    <a:pt x="92" y="178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7" y="110"/>
                    <a:pt x="46" y="106"/>
                    <a:pt x="46" y="103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0" y="62"/>
                    <a:pt x="70" y="50"/>
                    <a:pt x="70" y="34"/>
                  </a:cubicBezTo>
                  <a:cubicBezTo>
                    <a:pt x="70" y="15"/>
                    <a:pt x="54" y="0"/>
                    <a:pt x="35" y="0"/>
                  </a:cubicBezTo>
                  <a:close/>
                  <a:moveTo>
                    <a:pt x="47" y="34"/>
                  </a:moveTo>
                  <a:cubicBezTo>
                    <a:pt x="47" y="41"/>
                    <a:pt x="42" y="47"/>
                    <a:pt x="35" y="47"/>
                  </a:cubicBezTo>
                  <a:cubicBezTo>
                    <a:pt x="28" y="47"/>
                    <a:pt x="23" y="41"/>
                    <a:pt x="23" y="34"/>
                  </a:cubicBezTo>
                  <a:cubicBezTo>
                    <a:pt x="23" y="28"/>
                    <a:pt x="28" y="22"/>
                    <a:pt x="35" y="22"/>
                  </a:cubicBezTo>
                  <a:cubicBezTo>
                    <a:pt x="42" y="22"/>
                    <a:pt x="47" y="28"/>
                    <a:pt x="47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21" name="Google Shape;621;p12"/>
            <p:cNvSpPr/>
            <p:nvPr/>
          </p:nvSpPr>
          <p:spPr>
            <a:xfrm>
              <a:off x="9114281" y="8401924"/>
              <a:ext cx="54635" cy="333151"/>
            </a:xfrm>
            <a:custGeom>
              <a:rect b="b" l="l" r="r" t="t"/>
              <a:pathLst>
                <a:path extrusionOk="0" h="469" w="77">
                  <a:moveTo>
                    <a:pt x="29" y="137"/>
                  </a:moveTo>
                  <a:cubicBezTo>
                    <a:pt x="5" y="180"/>
                    <a:pt x="5" y="180"/>
                    <a:pt x="5" y="180"/>
                  </a:cubicBezTo>
                  <a:cubicBezTo>
                    <a:pt x="2" y="186"/>
                    <a:pt x="0" y="193"/>
                    <a:pt x="0" y="200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2" y="469"/>
                    <a:pt x="22" y="469"/>
                    <a:pt x="22" y="469"/>
                  </a:cubicBezTo>
                  <a:cubicBezTo>
                    <a:pt x="22" y="200"/>
                    <a:pt x="22" y="200"/>
                    <a:pt x="22" y="200"/>
                  </a:cubicBezTo>
                  <a:cubicBezTo>
                    <a:pt x="22" y="197"/>
                    <a:pt x="23" y="194"/>
                    <a:pt x="25" y="191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2" y="141"/>
                    <a:pt x="54" y="134"/>
                    <a:pt x="54" y="12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67" y="62"/>
                    <a:pt x="77" y="50"/>
                    <a:pt x="77" y="35"/>
                  </a:cubicBezTo>
                  <a:cubicBezTo>
                    <a:pt x="77" y="16"/>
                    <a:pt x="62" y="0"/>
                    <a:pt x="43" y="0"/>
                  </a:cubicBezTo>
                  <a:cubicBezTo>
                    <a:pt x="24" y="0"/>
                    <a:pt x="8" y="16"/>
                    <a:pt x="8" y="35"/>
                  </a:cubicBezTo>
                  <a:cubicBezTo>
                    <a:pt x="8" y="50"/>
                    <a:pt x="18" y="62"/>
                    <a:pt x="32" y="6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31"/>
                    <a:pt x="31" y="134"/>
                    <a:pt x="29" y="137"/>
                  </a:cubicBezTo>
                  <a:close/>
                  <a:moveTo>
                    <a:pt x="43" y="47"/>
                  </a:moveTo>
                  <a:cubicBezTo>
                    <a:pt x="36" y="47"/>
                    <a:pt x="30" y="41"/>
                    <a:pt x="30" y="35"/>
                  </a:cubicBezTo>
                  <a:cubicBezTo>
                    <a:pt x="30" y="28"/>
                    <a:pt x="36" y="22"/>
                    <a:pt x="43" y="22"/>
                  </a:cubicBezTo>
                  <a:cubicBezTo>
                    <a:pt x="50" y="22"/>
                    <a:pt x="55" y="28"/>
                    <a:pt x="55" y="35"/>
                  </a:cubicBezTo>
                  <a:cubicBezTo>
                    <a:pt x="55" y="41"/>
                    <a:pt x="50" y="47"/>
                    <a:pt x="43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22" name="Google Shape;622;p12"/>
            <p:cNvSpPr/>
            <p:nvPr/>
          </p:nvSpPr>
          <p:spPr>
            <a:xfrm>
              <a:off x="8956446" y="8466108"/>
              <a:ext cx="84989" cy="268965"/>
            </a:xfrm>
            <a:custGeom>
              <a:rect b="b" l="l" r="r" t="t"/>
              <a:pathLst>
                <a:path extrusionOk="0" h="379" w="121">
                  <a:moveTo>
                    <a:pt x="31" y="98"/>
                  </a:moveTo>
                  <a:cubicBezTo>
                    <a:pt x="96" y="194"/>
                    <a:pt x="96" y="194"/>
                    <a:pt x="96" y="194"/>
                  </a:cubicBezTo>
                  <a:cubicBezTo>
                    <a:pt x="98" y="197"/>
                    <a:pt x="99" y="201"/>
                    <a:pt x="99" y="205"/>
                  </a:cubicBezTo>
                  <a:cubicBezTo>
                    <a:pt x="99" y="379"/>
                    <a:pt x="99" y="379"/>
                    <a:pt x="99" y="379"/>
                  </a:cubicBezTo>
                  <a:cubicBezTo>
                    <a:pt x="121" y="379"/>
                    <a:pt x="121" y="379"/>
                    <a:pt x="121" y="379"/>
                  </a:cubicBezTo>
                  <a:cubicBezTo>
                    <a:pt x="121" y="205"/>
                    <a:pt x="121" y="205"/>
                    <a:pt x="121" y="205"/>
                  </a:cubicBezTo>
                  <a:cubicBezTo>
                    <a:pt x="121" y="196"/>
                    <a:pt x="119" y="188"/>
                    <a:pt x="114" y="181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7" y="82"/>
                    <a:pt x="46" y="79"/>
                    <a:pt x="46" y="75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59" y="63"/>
                    <a:pt x="69" y="50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0"/>
                    <a:pt x="10" y="63"/>
                    <a:pt x="23" y="67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83"/>
                    <a:pt x="26" y="91"/>
                    <a:pt x="31" y="98"/>
                  </a:cubicBezTo>
                  <a:close/>
                  <a:moveTo>
                    <a:pt x="35" y="47"/>
                  </a:moveTo>
                  <a:cubicBezTo>
                    <a:pt x="28" y="47"/>
                    <a:pt x="22" y="42"/>
                    <a:pt x="22" y="35"/>
                  </a:cubicBezTo>
                  <a:cubicBezTo>
                    <a:pt x="22" y="28"/>
                    <a:pt x="28" y="23"/>
                    <a:pt x="35" y="23"/>
                  </a:cubicBezTo>
                  <a:cubicBezTo>
                    <a:pt x="41" y="23"/>
                    <a:pt x="47" y="28"/>
                    <a:pt x="47" y="35"/>
                  </a:cubicBezTo>
                  <a:cubicBezTo>
                    <a:pt x="47" y="42"/>
                    <a:pt x="41" y="47"/>
                    <a:pt x="35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23" name="Google Shape;623;p12"/>
            <p:cNvSpPr/>
            <p:nvPr/>
          </p:nvSpPr>
          <p:spPr>
            <a:xfrm>
              <a:off x="9144634" y="8478333"/>
              <a:ext cx="78918" cy="256739"/>
            </a:xfrm>
            <a:custGeom>
              <a:rect b="b" l="l" r="r" t="t"/>
              <a:pathLst>
                <a:path extrusionOk="0" h="361" w="108">
                  <a:moveTo>
                    <a:pt x="59" y="91"/>
                  </a:moveTo>
                  <a:cubicBezTo>
                    <a:pt x="7" y="165"/>
                    <a:pt x="7" y="165"/>
                    <a:pt x="7" y="165"/>
                  </a:cubicBezTo>
                  <a:cubicBezTo>
                    <a:pt x="2" y="172"/>
                    <a:pt x="0" y="180"/>
                    <a:pt x="0" y="188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22" y="361"/>
                    <a:pt x="22" y="361"/>
                    <a:pt x="22" y="361"/>
                  </a:cubicBezTo>
                  <a:cubicBezTo>
                    <a:pt x="22" y="188"/>
                    <a:pt x="22" y="188"/>
                    <a:pt x="22" y="188"/>
                  </a:cubicBezTo>
                  <a:cubicBezTo>
                    <a:pt x="22" y="184"/>
                    <a:pt x="23" y="181"/>
                    <a:pt x="25" y="177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82" y="97"/>
                    <a:pt x="85" y="89"/>
                    <a:pt x="85" y="80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98" y="62"/>
                    <a:pt x="108" y="49"/>
                    <a:pt x="108" y="34"/>
                  </a:cubicBezTo>
                  <a:cubicBezTo>
                    <a:pt x="108" y="15"/>
                    <a:pt x="93" y="0"/>
                    <a:pt x="74" y="0"/>
                  </a:cubicBezTo>
                  <a:cubicBezTo>
                    <a:pt x="55" y="0"/>
                    <a:pt x="39" y="15"/>
                    <a:pt x="39" y="34"/>
                  </a:cubicBezTo>
                  <a:cubicBezTo>
                    <a:pt x="39" y="49"/>
                    <a:pt x="49" y="62"/>
                    <a:pt x="63" y="66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4"/>
                    <a:pt x="62" y="88"/>
                    <a:pt x="59" y="91"/>
                  </a:cubicBezTo>
                  <a:close/>
                  <a:moveTo>
                    <a:pt x="74" y="47"/>
                  </a:moveTo>
                  <a:cubicBezTo>
                    <a:pt x="67" y="47"/>
                    <a:pt x="61" y="41"/>
                    <a:pt x="61" y="34"/>
                  </a:cubicBezTo>
                  <a:cubicBezTo>
                    <a:pt x="61" y="27"/>
                    <a:pt x="67" y="22"/>
                    <a:pt x="74" y="22"/>
                  </a:cubicBezTo>
                  <a:cubicBezTo>
                    <a:pt x="81" y="22"/>
                    <a:pt x="86" y="27"/>
                    <a:pt x="86" y="34"/>
                  </a:cubicBezTo>
                  <a:cubicBezTo>
                    <a:pt x="86" y="41"/>
                    <a:pt x="81" y="47"/>
                    <a:pt x="74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624" name="Google Shape;624;p12"/>
          <p:cNvSpPr txBox="1"/>
          <p:nvPr/>
        </p:nvSpPr>
        <p:spPr>
          <a:xfrm>
            <a:off x="5757443" y="1719102"/>
            <a:ext cx="6927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SzPts val="1500"/>
              <a:buFont typeface="Arial"/>
              <a:buNone/>
            </a:pPr>
            <a:r>
              <a:rPr b="1" i="0" lang="en-GB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Build</a:t>
            </a:r>
            <a:endParaRPr b="0" i="0" sz="1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5" name="Google Shape;625;p12"/>
          <p:cNvSpPr txBox="1"/>
          <p:nvPr/>
        </p:nvSpPr>
        <p:spPr>
          <a:xfrm>
            <a:off x="6538293" y="1340859"/>
            <a:ext cx="177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Goals-based planning</a:t>
            </a:r>
            <a:endParaRPr b="0" i="0" sz="13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Apply success metrics</a:t>
            </a:r>
            <a:endParaRPr b="0" i="0" sz="13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Allocate Budget</a:t>
            </a:r>
            <a:endParaRPr b="0" i="0" sz="13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6" name="Google Shape;626;p12"/>
          <p:cNvSpPr txBox="1"/>
          <p:nvPr/>
        </p:nvSpPr>
        <p:spPr>
          <a:xfrm>
            <a:off x="5749793" y="2606276"/>
            <a:ext cx="7638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Execute</a:t>
            </a:r>
            <a:endParaRPr b="0" i="0" sz="1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7" name="Google Shape;627;p12"/>
          <p:cNvSpPr txBox="1"/>
          <p:nvPr/>
        </p:nvSpPr>
        <p:spPr>
          <a:xfrm>
            <a:off x="6546487" y="2220009"/>
            <a:ext cx="16050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Run campaigns</a:t>
            </a:r>
            <a:endParaRPr b="0" i="0" sz="1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Manage expenses</a:t>
            </a:r>
            <a:endParaRPr b="0" i="0" sz="1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Team collaboration</a:t>
            </a:r>
            <a:endParaRPr b="0" i="0" sz="1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8" name="Google Shape;628;p12"/>
          <p:cNvSpPr txBox="1"/>
          <p:nvPr/>
        </p:nvSpPr>
        <p:spPr>
          <a:xfrm>
            <a:off x="5665347" y="3511319"/>
            <a:ext cx="8997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Measure</a:t>
            </a:r>
            <a:endParaRPr b="0" i="0" sz="11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9" name="Google Shape;629;p12"/>
          <p:cNvSpPr txBox="1"/>
          <p:nvPr/>
        </p:nvSpPr>
        <p:spPr>
          <a:xfrm>
            <a:off x="5709987" y="4368293"/>
            <a:ext cx="7926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Improve</a:t>
            </a:r>
            <a:endParaRPr b="0" i="0" sz="1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630" name="Google Shape;630;p12"/>
          <p:cNvGrpSpPr/>
          <p:nvPr/>
        </p:nvGrpSpPr>
        <p:grpSpPr>
          <a:xfrm>
            <a:off x="5937159" y="4004364"/>
            <a:ext cx="347267" cy="325240"/>
            <a:chOff x="9554401" y="5498325"/>
            <a:chExt cx="415839" cy="452350"/>
          </a:xfrm>
        </p:grpSpPr>
        <p:sp>
          <p:nvSpPr>
            <p:cNvPr id="631" name="Google Shape;631;p12"/>
            <p:cNvSpPr/>
            <p:nvPr/>
          </p:nvSpPr>
          <p:spPr>
            <a:xfrm>
              <a:off x="9554401" y="5800909"/>
              <a:ext cx="78918" cy="149766"/>
            </a:xfrm>
            <a:custGeom>
              <a:rect b="b" l="l" r="r" t="t"/>
              <a:pathLst>
                <a:path extrusionOk="0" h="211" w="107">
                  <a:moveTo>
                    <a:pt x="9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06"/>
                    <a:pt x="6" y="211"/>
                    <a:pt x="12" y="211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101" y="211"/>
                    <a:pt x="107" y="206"/>
                    <a:pt x="107" y="199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5"/>
                    <a:pt x="101" y="0"/>
                    <a:pt x="95" y="0"/>
                  </a:cubicBezTo>
                  <a:close/>
                  <a:moveTo>
                    <a:pt x="83" y="24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24" y="187"/>
                    <a:pt x="24" y="187"/>
                    <a:pt x="24" y="187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83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32" name="Google Shape;632;p12"/>
            <p:cNvSpPr/>
            <p:nvPr/>
          </p:nvSpPr>
          <p:spPr>
            <a:xfrm>
              <a:off x="9669743" y="5736725"/>
              <a:ext cx="75884" cy="213949"/>
            </a:xfrm>
            <a:custGeom>
              <a:rect b="b" l="l" r="r" t="t"/>
              <a:pathLst>
                <a:path extrusionOk="0" h="302" w="106">
                  <a:moveTo>
                    <a:pt x="9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297"/>
                    <a:pt x="5" y="302"/>
                    <a:pt x="12" y="302"/>
                  </a:cubicBezTo>
                  <a:cubicBezTo>
                    <a:pt x="94" y="302"/>
                    <a:pt x="94" y="302"/>
                    <a:pt x="94" y="302"/>
                  </a:cubicBezTo>
                  <a:cubicBezTo>
                    <a:pt x="101" y="302"/>
                    <a:pt x="106" y="297"/>
                    <a:pt x="106" y="290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5"/>
                    <a:pt x="101" y="0"/>
                    <a:pt x="94" y="0"/>
                  </a:cubicBezTo>
                  <a:close/>
                  <a:moveTo>
                    <a:pt x="82" y="24"/>
                  </a:moveTo>
                  <a:cubicBezTo>
                    <a:pt x="82" y="278"/>
                    <a:pt x="82" y="278"/>
                    <a:pt x="82" y="278"/>
                  </a:cubicBezTo>
                  <a:cubicBezTo>
                    <a:pt x="24" y="278"/>
                    <a:pt x="24" y="278"/>
                    <a:pt x="24" y="278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82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33" name="Google Shape;633;p12"/>
            <p:cNvSpPr/>
            <p:nvPr/>
          </p:nvSpPr>
          <p:spPr>
            <a:xfrm>
              <a:off x="9782048" y="5672540"/>
              <a:ext cx="75884" cy="278135"/>
            </a:xfrm>
            <a:custGeom>
              <a:rect b="b" l="l" r="r" t="t"/>
              <a:pathLst>
                <a:path extrusionOk="0" h="393" w="107">
                  <a:moveTo>
                    <a:pt x="9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8"/>
                    <a:pt x="6" y="393"/>
                    <a:pt x="12" y="393"/>
                  </a:cubicBezTo>
                  <a:cubicBezTo>
                    <a:pt x="95" y="393"/>
                    <a:pt x="95" y="393"/>
                    <a:pt x="95" y="393"/>
                  </a:cubicBezTo>
                  <a:cubicBezTo>
                    <a:pt x="101" y="393"/>
                    <a:pt x="107" y="388"/>
                    <a:pt x="107" y="381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5"/>
                    <a:pt x="101" y="0"/>
                    <a:pt x="95" y="0"/>
                  </a:cubicBezTo>
                  <a:close/>
                  <a:moveTo>
                    <a:pt x="83" y="24"/>
                  </a:moveTo>
                  <a:cubicBezTo>
                    <a:pt x="83" y="369"/>
                    <a:pt x="83" y="369"/>
                    <a:pt x="83" y="369"/>
                  </a:cubicBezTo>
                  <a:cubicBezTo>
                    <a:pt x="24" y="369"/>
                    <a:pt x="24" y="369"/>
                    <a:pt x="24" y="369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83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34" name="Google Shape;634;p12"/>
            <p:cNvSpPr/>
            <p:nvPr/>
          </p:nvSpPr>
          <p:spPr>
            <a:xfrm>
              <a:off x="9894356" y="5608356"/>
              <a:ext cx="75884" cy="342319"/>
            </a:xfrm>
            <a:custGeom>
              <a:rect b="b" l="l" r="r" t="t"/>
              <a:pathLst>
                <a:path extrusionOk="0" h="484" w="106">
                  <a:moveTo>
                    <a:pt x="9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0" y="479"/>
                    <a:pt x="5" y="484"/>
                    <a:pt x="12" y="484"/>
                  </a:cubicBezTo>
                  <a:cubicBezTo>
                    <a:pt x="94" y="484"/>
                    <a:pt x="94" y="484"/>
                    <a:pt x="94" y="484"/>
                  </a:cubicBezTo>
                  <a:cubicBezTo>
                    <a:pt x="101" y="484"/>
                    <a:pt x="106" y="479"/>
                    <a:pt x="106" y="47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6"/>
                    <a:pt x="101" y="0"/>
                    <a:pt x="94" y="0"/>
                  </a:cubicBezTo>
                  <a:close/>
                  <a:moveTo>
                    <a:pt x="82" y="24"/>
                  </a:moveTo>
                  <a:cubicBezTo>
                    <a:pt x="82" y="460"/>
                    <a:pt x="82" y="460"/>
                    <a:pt x="82" y="460"/>
                  </a:cubicBezTo>
                  <a:cubicBezTo>
                    <a:pt x="24" y="460"/>
                    <a:pt x="24" y="460"/>
                    <a:pt x="24" y="460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82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35" name="Google Shape;635;p12"/>
            <p:cNvSpPr/>
            <p:nvPr/>
          </p:nvSpPr>
          <p:spPr>
            <a:xfrm>
              <a:off x="9560472" y="5498325"/>
              <a:ext cx="403696" cy="250626"/>
            </a:xfrm>
            <a:custGeom>
              <a:rect b="b" l="l" r="r" t="t"/>
              <a:pathLst>
                <a:path extrusionOk="0" h="353" w="563">
                  <a:moveTo>
                    <a:pt x="12" y="353"/>
                  </a:moveTo>
                  <a:cubicBezTo>
                    <a:pt x="531" y="53"/>
                    <a:pt x="531" y="53"/>
                    <a:pt x="531" y="53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45" y="96"/>
                    <a:pt x="545" y="96"/>
                    <a:pt x="545" y="96"/>
                  </a:cubicBezTo>
                  <a:cubicBezTo>
                    <a:pt x="562" y="32"/>
                    <a:pt x="562" y="32"/>
                    <a:pt x="562" y="32"/>
                  </a:cubicBezTo>
                  <a:cubicBezTo>
                    <a:pt x="563" y="25"/>
                    <a:pt x="560" y="19"/>
                    <a:pt x="553" y="17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483" y="23"/>
                    <a:pt x="483" y="23"/>
                    <a:pt x="483" y="23"/>
                  </a:cubicBezTo>
                  <a:cubicBezTo>
                    <a:pt x="519" y="33"/>
                    <a:pt x="519" y="33"/>
                    <a:pt x="519" y="33"/>
                  </a:cubicBezTo>
                  <a:cubicBezTo>
                    <a:pt x="0" y="333"/>
                    <a:pt x="0" y="333"/>
                    <a:pt x="0" y="333"/>
                  </a:cubicBezTo>
                  <a:lnTo>
                    <a:pt x="12" y="3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636" name="Google Shape;636;p12"/>
          <p:cNvGrpSpPr/>
          <p:nvPr/>
        </p:nvGrpSpPr>
        <p:grpSpPr>
          <a:xfrm>
            <a:off x="5891668" y="2201623"/>
            <a:ext cx="388520" cy="371466"/>
            <a:chOff x="16954473" y="1683910"/>
            <a:chExt cx="464403" cy="440125"/>
          </a:xfrm>
        </p:grpSpPr>
        <p:sp>
          <p:nvSpPr>
            <p:cNvPr id="637" name="Google Shape;637;p12"/>
            <p:cNvSpPr/>
            <p:nvPr/>
          </p:nvSpPr>
          <p:spPr>
            <a:xfrm>
              <a:off x="17130520" y="1848957"/>
              <a:ext cx="112307" cy="110031"/>
            </a:xfrm>
            <a:custGeom>
              <a:rect b="b" l="l" r="r" t="t"/>
              <a:pathLst>
                <a:path extrusionOk="0" h="158" w="159">
                  <a:moveTo>
                    <a:pt x="159" y="79"/>
                  </a:moveTo>
                  <a:cubicBezTo>
                    <a:pt x="159" y="35"/>
                    <a:pt x="123" y="0"/>
                    <a:pt x="80" y="0"/>
                  </a:cubicBezTo>
                  <a:cubicBezTo>
                    <a:pt x="36" y="0"/>
                    <a:pt x="0" y="35"/>
                    <a:pt x="0" y="79"/>
                  </a:cubicBezTo>
                  <a:cubicBezTo>
                    <a:pt x="0" y="123"/>
                    <a:pt x="36" y="158"/>
                    <a:pt x="80" y="158"/>
                  </a:cubicBezTo>
                  <a:cubicBezTo>
                    <a:pt x="123" y="158"/>
                    <a:pt x="159" y="123"/>
                    <a:pt x="159" y="79"/>
                  </a:cubicBezTo>
                  <a:close/>
                  <a:moveTo>
                    <a:pt x="23" y="79"/>
                  </a:moveTo>
                  <a:cubicBezTo>
                    <a:pt x="23" y="48"/>
                    <a:pt x="49" y="23"/>
                    <a:pt x="80" y="23"/>
                  </a:cubicBezTo>
                  <a:cubicBezTo>
                    <a:pt x="111" y="23"/>
                    <a:pt x="136" y="48"/>
                    <a:pt x="136" y="79"/>
                  </a:cubicBezTo>
                  <a:cubicBezTo>
                    <a:pt x="136" y="110"/>
                    <a:pt x="111" y="135"/>
                    <a:pt x="80" y="135"/>
                  </a:cubicBezTo>
                  <a:cubicBezTo>
                    <a:pt x="49" y="135"/>
                    <a:pt x="23" y="110"/>
                    <a:pt x="23" y="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38" name="Google Shape;638;p12"/>
            <p:cNvSpPr/>
            <p:nvPr/>
          </p:nvSpPr>
          <p:spPr>
            <a:xfrm>
              <a:off x="16984827" y="1800054"/>
              <a:ext cx="434049" cy="323981"/>
            </a:xfrm>
            <a:custGeom>
              <a:rect b="b" l="l" r="r" t="t"/>
              <a:pathLst>
                <a:path extrusionOk="0" h="458" w="606">
                  <a:moveTo>
                    <a:pt x="494" y="287"/>
                  </a:moveTo>
                  <a:cubicBezTo>
                    <a:pt x="490" y="289"/>
                    <a:pt x="488" y="293"/>
                    <a:pt x="488" y="297"/>
                  </a:cubicBezTo>
                  <a:cubicBezTo>
                    <a:pt x="488" y="313"/>
                    <a:pt x="488" y="313"/>
                    <a:pt x="488" y="313"/>
                  </a:cubicBezTo>
                  <a:cubicBezTo>
                    <a:pt x="364" y="313"/>
                    <a:pt x="364" y="313"/>
                    <a:pt x="364" y="313"/>
                  </a:cubicBezTo>
                  <a:cubicBezTo>
                    <a:pt x="334" y="313"/>
                    <a:pt x="278" y="311"/>
                    <a:pt x="256" y="303"/>
                  </a:cubicBezTo>
                  <a:cubicBezTo>
                    <a:pt x="250" y="301"/>
                    <a:pt x="244" y="303"/>
                    <a:pt x="242" y="308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182" y="318"/>
                    <a:pt x="182" y="318"/>
                    <a:pt x="182" y="318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193" y="283"/>
                    <a:pt x="192" y="278"/>
                    <a:pt x="188" y="275"/>
                  </a:cubicBezTo>
                  <a:cubicBezTo>
                    <a:pt x="173" y="265"/>
                    <a:pt x="161" y="252"/>
                    <a:pt x="151" y="238"/>
                  </a:cubicBezTo>
                  <a:cubicBezTo>
                    <a:pt x="148" y="234"/>
                    <a:pt x="142" y="232"/>
                    <a:pt x="138" y="23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89" y="198"/>
                    <a:pt x="89" y="198"/>
                    <a:pt x="89" y="198"/>
                  </a:cubicBezTo>
                  <a:cubicBezTo>
                    <a:pt x="117" y="184"/>
                    <a:pt x="117" y="184"/>
                    <a:pt x="117" y="184"/>
                  </a:cubicBezTo>
                  <a:cubicBezTo>
                    <a:pt x="121" y="181"/>
                    <a:pt x="124" y="177"/>
                    <a:pt x="123" y="171"/>
                  </a:cubicBezTo>
                  <a:cubicBezTo>
                    <a:pt x="120" y="154"/>
                    <a:pt x="120" y="137"/>
                    <a:pt x="123" y="119"/>
                  </a:cubicBezTo>
                  <a:cubicBezTo>
                    <a:pt x="124" y="114"/>
                    <a:pt x="121" y="109"/>
                    <a:pt x="117" y="107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43" y="59"/>
                    <a:pt x="148" y="57"/>
                    <a:pt x="151" y="53"/>
                  </a:cubicBezTo>
                  <a:cubicBezTo>
                    <a:pt x="159" y="41"/>
                    <a:pt x="169" y="30"/>
                    <a:pt x="180" y="21"/>
                  </a:cubicBezTo>
                  <a:cubicBezTo>
                    <a:pt x="184" y="19"/>
                    <a:pt x="184" y="19"/>
                    <a:pt x="184" y="19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55" y="12"/>
                    <a:pt x="145" y="22"/>
                    <a:pt x="137" y="33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99" y="20"/>
                    <a:pt x="93" y="23"/>
                    <a:pt x="90" y="28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61" y="100"/>
                    <a:pt x="63" y="106"/>
                    <a:pt x="69" y="109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7" y="138"/>
                    <a:pt x="97" y="153"/>
                    <a:pt x="99" y="167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63" y="185"/>
                    <a:pt x="61" y="191"/>
                    <a:pt x="63" y="197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93" y="268"/>
                    <a:pt x="99" y="271"/>
                    <a:pt x="105" y="269"/>
                  </a:cubicBezTo>
                  <a:cubicBezTo>
                    <a:pt x="137" y="258"/>
                    <a:pt x="137" y="258"/>
                    <a:pt x="137" y="258"/>
                  </a:cubicBezTo>
                  <a:cubicBezTo>
                    <a:pt x="146" y="270"/>
                    <a:pt x="156" y="280"/>
                    <a:pt x="167" y="288"/>
                  </a:cubicBezTo>
                  <a:cubicBezTo>
                    <a:pt x="156" y="321"/>
                    <a:pt x="156" y="321"/>
                    <a:pt x="156" y="321"/>
                  </a:cubicBezTo>
                  <a:cubicBezTo>
                    <a:pt x="155" y="326"/>
                    <a:pt x="157" y="333"/>
                    <a:pt x="163" y="335"/>
                  </a:cubicBezTo>
                  <a:cubicBezTo>
                    <a:pt x="229" y="362"/>
                    <a:pt x="229" y="362"/>
                    <a:pt x="229" y="362"/>
                  </a:cubicBezTo>
                  <a:cubicBezTo>
                    <a:pt x="234" y="364"/>
                    <a:pt x="241" y="362"/>
                    <a:pt x="244" y="357"/>
                  </a:cubicBezTo>
                  <a:cubicBezTo>
                    <a:pt x="258" y="327"/>
                    <a:pt x="258" y="327"/>
                    <a:pt x="258" y="327"/>
                  </a:cubicBezTo>
                  <a:cubicBezTo>
                    <a:pt x="293" y="336"/>
                    <a:pt x="357" y="336"/>
                    <a:pt x="364" y="336"/>
                  </a:cubicBezTo>
                  <a:cubicBezTo>
                    <a:pt x="500" y="336"/>
                    <a:pt x="500" y="336"/>
                    <a:pt x="500" y="336"/>
                  </a:cubicBezTo>
                  <a:cubicBezTo>
                    <a:pt x="506" y="336"/>
                    <a:pt x="511" y="331"/>
                    <a:pt x="511" y="324"/>
                  </a:cubicBezTo>
                  <a:cubicBezTo>
                    <a:pt x="511" y="320"/>
                    <a:pt x="511" y="320"/>
                    <a:pt x="511" y="320"/>
                  </a:cubicBezTo>
                  <a:cubicBezTo>
                    <a:pt x="576" y="366"/>
                    <a:pt x="576" y="366"/>
                    <a:pt x="576" y="366"/>
                  </a:cubicBezTo>
                  <a:cubicBezTo>
                    <a:pt x="511" y="421"/>
                    <a:pt x="511" y="421"/>
                    <a:pt x="511" y="421"/>
                  </a:cubicBezTo>
                  <a:cubicBezTo>
                    <a:pt x="511" y="419"/>
                    <a:pt x="511" y="419"/>
                    <a:pt x="511" y="419"/>
                  </a:cubicBezTo>
                  <a:cubicBezTo>
                    <a:pt x="511" y="413"/>
                    <a:pt x="506" y="408"/>
                    <a:pt x="500" y="408"/>
                  </a:cubicBezTo>
                  <a:cubicBezTo>
                    <a:pt x="269" y="408"/>
                    <a:pt x="269" y="408"/>
                    <a:pt x="269" y="408"/>
                  </a:cubicBezTo>
                  <a:cubicBezTo>
                    <a:pt x="133" y="408"/>
                    <a:pt x="23" y="297"/>
                    <a:pt x="23" y="162"/>
                  </a:cubicBezTo>
                  <a:cubicBezTo>
                    <a:pt x="23" y="148"/>
                    <a:pt x="24" y="135"/>
                    <a:pt x="26" y="123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" y="133"/>
                    <a:pt x="0" y="147"/>
                    <a:pt x="0" y="162"/>
                  </a:cubicBezTo>
                  <a:cubicBezTo>
                    <a:pt x="0" y="310"/>
                    <a:pt x="121" y="431"/>
                    <a:pt x="269" y="431"/>
                  </a:cubicBezTo>
                  <a:cubicBezTo>
                    <a:pt x="488" y="431"/>
                    <a:pt x="488" y="431"/>
                    <a:pt x="488" y="431"/>
                  </a:cubicBezTo>
                  <a:cubicBezTo>
                    <a:pt x="488" y="446"/>
                    <a:pt x="488" y="446"/>
                    <a:pt x="488" y="446"/>
                  </a:cubicBezTo>
                  <a:cubicBezTo>
                    <a:pt x="488" y="451"/>
                    <a:pt x="491" y="455"/>
                    <a:pt x="495" y="457"/>
                  </a:cubicBezTo>
                  <a:cubicBezTo>
                    <a:pt x="496" y="458"/>
                    <a:pt x="498" y="458"/>
                    <a:pt x="500" y="458"/>
                  </a:cubicBezTo>
                  <a:cubicBezTo>
                    <a:pt x="502" y="458"/>
                    <a:pt x="505" y="457"/>
                    <a:pt x="507" y="455"/>
                  </a:cubicBezTo>
                  <a:cubicBezTo>
                    <a:pt x="602" y="374"/>
                    <a:pt x="602" y="374"/>
                    <a:pt x="602" y="374"/>
                  </a:cubicBezTo>
                  <a:cubicBezTo>
                    <a:pt x="605" y="372"/>
                    <a:pt x="606" y="368"/>
                    <a:pt x="606" y="365"/>
                  </a:cubicBezTo>
                  <a:cubicBezTo>
                    <a:pt x="606" y="361"/>
                    <a:pt x="604" y="358"/>
                    <a:pt x="601" y="356"/>
                  </a:cubicBezTo>
                  <a:cubicBezTo>
                    <a:pt x="506" y="288"/>
                    <a:pt x="506" y="288"/>
                    <a:pt x="506" y="288"/>
                  </a:cubicBezTo>
                  <a:cubicBezTo>
                    <a:pt x="503" y="285"/>
                    <a:pt x="498" y="285"/>
                    <a:pt x="494" y="2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39" name="Google Shape;639;p12"/>
            <p:cNvSpPr/>
            <p:nvPr/>
          </p:nvSpPr>
          <p:spPr>
            <a:xfrm>
              <a:off x="16954473" y="1683910"/>
              <a:ext cx="434049" cy="323981"/>
            </a:xfrm>
            <a:custGeom>
              <a:rect b="b" l="l" r="r" t="t"/>
              <a:pathLst>
                <a:path extrusionOk="0" h="459" w="606">
                  <a:moveTo>
                    <a:pt x="100" y="171"/>
                  </a:moveTo>
                  <a:cubicBezTo>
                    <a:pt x="104" y="174"/>
                    <a:pt x="108" y="174"/>
                    <a:pt x="112" y="172"/>
                  </a:cubicBezTo>
                  <a:cubicBezTo>
                    <a:pt x="116" y="170"/>
                    <a:pt x="118" y="166"/>
                    <a:pt x="118" y="162"/>
                  </a:cubicBezTo>
                  <a:cubicBezTo>
                    <a:pt x="118" y="146"/>
                    <a:pt x="118" y="146"/>
                    <a:pt x="118" y="146"/>
                  </a:cubicBezTo>
                  <a:cubicBezTo>
                    <a:pt x="242" y="146"/>
                    <a:pt x="242" y="146"/>
                    <a:pt x="242" y="146"/>
                  </a:cubicBezTo>
                  <a:cubicBezTo>
                    <a:pt x="272" y="146"/>
                    <a:pt x="328" y="148"/>
                    <a:pt x="350" y="156"/>
                  </a:cubicBezTo>
                  <a:cubicBezTo>
                    <a:pt x="356" y="158"/>
                    <a:pt x="362" y="156"/>
                    <a:pt x="365" y="151"/>
                  </a:cubicBezTo>
                  <a:cubicBezTo>
                    <a:pt x="379" y="122"/>
                    <a:pt x="379" y="122"/>
                    <a:pt x="379" y="122"/>
                  </a:cubicBezTo>
                  <a:cubicBezTo>
                    <a:pt x="424" y="141"/>
                    <a:pt x="424" y="141"/>
                    <a:pt x="424" y="141"/>
                  </a:cubicBezTo>
                  <a:cubicBezTo>
                    <a:pt x="414" y="171"/>
                    <a:pt x="414" y="171"/>
                    <a:pt x="414" y="171"/>
                  </a:cubicBezTo>
                  <a:cubicBezTo>
                    <a:pt x="413" y="176"/>
                    <a:pt x="415" y="181"/>
                    <a:pt x="419" y="184"/>
                  </a:cubicBezTo>
                  <a:cubicBezTo>
                    <a:pt x="433" y="195"/>
                    <a:pt x="446" y="207"/>
                    <a:pt x="456" y="221"/>
                  </a:cubicBezTo>
                  <a:cubicBezTo>
                    <a:pt x="459" y="225"/>
                    <a:pt x="464" y="227"/>
                    <a:pt x="469" y="225"/>
                  </a:cubicBezTo>
                  <a:cubicBezTo>
                    <a:pt x="498" y="215"/>
                    <a:pt x="498" y="215"/>
                    <a:pt x="498" y="215"/>
                  </a:cubicBezTo>
                  <a:cubicBezTo>
                    <a:pt x="517" y="261"/>
                    <a:pt x="517" y="261"/>
                    <a:pt x="517" y="261"/>
                  </a:cubicBezTo>
                  <a:cubicBezTo>
                    <a:pt x="489" y="275"/>
                    <a:pt x="489" y="275"/>
                    <a:pt x="489" y="275"/>
                  </a:cubicBezTo>
                  <a:cubicBezTo>
                    <a:pt x="485" y="278"/>
                    <a:pt x="482" y="282"/>
                    <a:pt x="483" y="288"/>
                  </a:cubicBezTo>
                  <a:cubicBezTo>
                    <a:pt x="486" y="305"/>
                    <a:pt x="486" y="322"/>
                    <a:pt x="483" y="340"/>
                  </a:cubicBezTo>
                  <a:cubicBezTo>
                    <a:pt x="482" y="345"/>
                    <a:pt x="485" y="350"/>
                    <a:pt x="489" y="352"/>
                  </a:cubicBezTo>
                  <a:cubicBezTo>
                    <a:pt x="517" y="366"/>
                    <a:pt x="517" y="366"/>
                    <a:pt x="517" y="366"/>
                  </a:cubicBezTo>
                  <a:cubicBezTo>
                    <a:pt x="498" y="412"/>
                    <a:pt x="498" y="412"/>
                    <a:pt x="498" y="412"/>
                  </a:cubicBezTo>
                  <a:cubicBezTo>
                    <a:pt x="469" y="402"/>
                    <a:pt x="469" y="402"/>
                    <a:pt x="469" y="402"/>
                  </a:cubicBezTo>
                  <a:cubicBezTo>
                    <a:pt x="464" y="400"/>
                    <a:pt x="459" y="402"/>
                    <a:pt x="456" y="406"/>
                  </a:cubicBezTo>
                  <a:cubicBezTo>
                    <a:pt x="447" y="418"/>
                    <a:pt x="437" y="429"/>
                    <a:pt x="426" y="438"/>
                  </a:cubicBezTo>
                  <a:cubicBezTo>
                    <a:pt x="422" y="440"/>
                    <a:pt x="422" y="440"/>
                    <a:pt x="422" y="440"/>
                  </a:cubicBezTo>
                  <a:cubicBezTo>
                    <a:pt x="437" y="459"/>
                    <a:pt x="437" y="459"/>
                    <a:pt x="437" y="459"/>
                  </a:cubicBezTo>
                  <a:cubicBezTo>
                    <a:pt x="440" y="456"/>
                    <a:pt x="440" y="456"/>
                    <a:pt x="440" y="456"/>
                  </a:cubicBezTo>
                  <a:cubicBezTo>
                    <a:pt x="451" y="447"/>
                    <a:pt x="461" y="437"/>
                    <a:pt x="469" y="426"/>
                  </a:cubicBezTo>
                  <a:cubicBezTo>
                    <a:pt x="501" y="437"/>
                    <a:pt x="501" y="437"/>
                    <a:pt x="501" y="437"/>
                  </a:cubicBezTo>
                  <a:cubicBezTo>
                    <a:pt x="507" y="439"/>
                    <a:pt x="513" y="436"/>
                    <a:pt x="516" y="431"/>
                  </a:cubicBezTo>
                  <a:cubicBezTo>
                    <a:pt x="543" y="365"/>
                    <a:pt x="543" y="365"/>
                    <a:pt x="543" y="365"/>
                  </a:cubicBezTo>
                  <a:cubicBezTo>
                    <a:pt x="545" y="359"/>
                    <a:pt x="543" y="353"/>
                    <a:pt x="537" y="350"/>
                  </a:cubicBezTo>
                  <a:cubicBezTo>
                    <a:pt x="507" y="335"/>
                    <a:pt x="507" y="335"/>
                    <a:pt x="507" y="335"/>
                  </a:cubicBezTo>
                  <a:cubicBezTo>
                    <a:pt x="509" y="321"/>
                    <a:pt x="509" y="306"/>
                    <a:pt x="507" y="292"/>
                  </a:cubicBezTo>
                  <a:cubicBezTo>
                    <a:pt x="537" y="277"/>
                    <a:pt x="537" y="277"/>
                    <a:pt x="537" y="277"/>
                  </a:cubicBezTo>
                  <a:cubicBezTo>
                    <a:pt x="543" y="274"/>
                    <a:pt x="545" y="268"/>
                    <a:pt x="543" y="262"/>
                  </a:cubicBezTo>
                  <a:cubicBezTo>
                    <a:pt x="516" y="197"/>
                    <a:pt x="516" y="197"/>
                    <a:pt x="516" y="197"/>
                  </a:cubicBezTo>
                  <a:cubicBezTo>
                    <a:pt x="513" y="191"/>
                    <a:pt x="507" y="188"/>
                    <a:pt x="501" y="190"/>
                  </a:cubicBezTo>
                  <a:cubicBezTo>
                    <a:pt x="469" y="201"/>
                    <a:pt x="469" y="201"/>
                    <a:pt x="469" y="201"/>
                  </a:cubicBezTo>
                  <a:cubicBezTo>
                    <a:pt x="461" y="190"/>
                    <a:pt x="450" y="179"/>
                    <a:pt x="439" y="171"/>
                  </a:cubicBezTo>
                  <a:cubicBezTo>
                    <a:pt x="450" y="138"/>
                    <a:pt x="450" y="138"/>
                    <a:pt x="450" y="138"/>
                  </a:cubicBezTo>
                  <a:cubicBezTo>
                    <a:pt x="452" y="133"/>
                    <a:pt x="449" y="126"/>
                    <a:pt x="443" y="124"/>
                  </a:cubicBezTo>
                  <a:cubicBezTo>
                    <a:pt x="378" y="97"/>
                    <a:pt x="378" y="97"/>
                    <a:pt x="378" y="97"/>
                  </a:cubicBezTo>
                  <a:cubicBezTo>
                    <a:pt x="372" y="95"/>
                    <a:pt x="365" y="97"/>
                    <a:pt x="363" y="102"/>
                  </a:cubicBezTo>
                  <a:cubicBezTo>
                    <a:pt x="348" y="132"/>
                    <a:pt x="348" y="132"/>
                    <a:pt x="348" y="132"/>
                  </a:cubicBezTo>
                  <a:cubicBezTo>
                    <a:pt x="313" y="123"/>
                    <a:pt x="250" y="123"/>
                    <a:pt x="242" y="123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0" y="123"/>
                    <a:pt x="95" y="128"/>
                    <a:pt x="95" y="135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46"/>
                    <a:pt x="100" y="51"/>
                    <a:pt x="107" y="51"/>
                  </a:cubicBezTo>
                  <a:cubicBezTo>
                    <a:pt x="337" y="51"/>
                    <a:pt x="337" y="51"/>
                    <a:pt x="337" y="51"/>
                  </a:cubicBezTo>
                  <a:cubicBezTo>
                    <a:pt x="473" y="51"/>
                    <a:pt x="583" y="162"/>
                    <a:pt x="583" y="297"/>
                  </a:cubicBezTo>
                  <a:cubicBezTo>
                    <a:pt x="583" y="315"/>
                    <a:pt x="581" y="332"/>
                    <a:pt x="578" y="349"/>
                  </a:cubicBezTo>
                  <a:cubicBezTo>
                    <a:pt x="577" y="354"/>
                    <a:pt x="577" y="354"/>
                    <a:pt x="577" y="354"/>
                  </a:cubicBezTo>
                  <a:cubicBezTo>
                    <a:pt x="600" y="359"/>
                    <a:pt x="600" y="359"/>
                    <a:pt x="600" y="359"/>
                  </a:cubicBezTo>
                  <a:cubicBezTo>
                    <a:pt x="600" y="354"/>
                    <a:pt x="600" y="354"/>
                    <a:pt x="600" y="354"/>
                  </a:cubicBezTo>
                  <a:cubicBezTo>
                    <a:pt x="604" y="336"/>
                    <a:pt x="606" y="316"/>
                    <a:pt x="606" y="297"/>
                  </a:cubicBezTo>
                  <a:cubicBezTo>
                    <a:pt x="606" y="149"/>
                    <a:pt x="486" y="28"/>
                    <a:pt x="337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8"/>
                    <a:pt x="116" y="4"/>
                    <a:pt x="111" y="2"/>
                  </a:cubicBezTo>
                  <a:cubicBezTo>
                    <a:pt x="107" y="0"/>
                    <a:pt x="102" y="1"/>
                    <a:pt x="99" y="4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" y="88"/>
                    <a:pt x="0" y="91"/>
                    <a:pt x="0" y="95"/>
                  </a:cubicBezTo>
                  <a:cubicBezTo>
                    <a:pt x="0" y="98"/>
                    <a:pt x="2" y="101"/>
                    <a:pt x="5" y="103"/>
                  </a:cubicBezTo>
                  <a:lnTo>
                    <a:pt x="100" y="1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640" name="Google Shape;640;p12"/>
          <p:cNvSpPr/>
          <p:nvPr/>
        </p:nvSpPr>
        <p:spPr>
          <a:xfrm>
            <a:off x="5937573" y="3104555"/>
            <a:ext cx="331882" cy="353653"/>
          </a:xfrm>
          <a:custGeom>
            <a:rect b="b" l="l" r="r" t="t"/>
            <a:pathLst>
              <a:path extrusionOk="0" h="638" w="642">
                <a:moveTo>
                  <a:pt x="170" y="330"/>
                </a:moveTo>
                <a:cubicBezTo>
                  <a:pt x="34" y="466"/>
                  <a:pt x="34" y="466"/>
                  <a:pt x="34" y="466"/>
                </a:cubicBezTo>
                <a:cubicBezTo>
                  <a:pt x="32" y="468"/>
                  <a:pt x="31" y="470"/>
                  <a:pt x="30" y="472"/>
                </a:cubicBezTo>
                <a:cubicBezTo>
                  <a:pt x="0" y="623"/>
                  <a:pt x="0" y="623"/>
                  <a:pt x="0" y="623"/>
                </a:cubicBezTo>
                <a:cubicBezTo>
                  <a:pt x="0" y="627"/>
                  <a:pt x="1" y="631"/>
                  <a:pt x="4" y="634"/>
                </a:cubicBezTo>
                <a:cubicBezTo>
                  <a:pt x="6" y="637"/>
                  <a:pt x="10" y="638"/>
                  <a:pt x="14" y="637"/>
                </a:cubicBezTo>
                <a:cubicBezTo>
                  <a:pt x="165" y="607"/>
                  <a:pt x="165" y="607"/>
                  <a:pt x="165" y="607"/>
                </a:cubicBezTo>
                <a:cubicBezTo>
                  <a:pt x="168" y="607"/>
                  <a:pt x="170" y="606"/>
                  <a:pt x="171" y="604"/>
                </a:cubicBezTo>
                <a:cubicBezTo>
                  <a:pt x="308" y="468"/>
                  <a:pt x="308" y="468"/>
                  <a:pt x="308" y="468"/>
                </a:cubicBezTo>
                <a:cubicBezTo>
                  <a:pt x="474" y="634"/>
                  <a:pt x="474" y="634"/>
                  <a:pt x="474" y="634"/>
                </a:cubicBezTo>
                <a:cubicBezTo>
                  <a:pt x="477" y="636"/>
                  <a:pt x="480" y="638"/>
                  <a:pt x="483" y="638"/>
                </a:cubicBezTo>
                <a:cubicBezTo>
                  <a:pt x="486" y="638"/>
                  <a:pt x="489" y="636"/>
                  <a:pt x="491" y="634"/>
                </a:cubicBezTo>
                <a:cubicBezTo>
                  <a:pt x="625" y="501"/>
                  <a:pt x="625" y="501"/>
                  <a:pt x="625" y="501"/>
                </a:cubicBezTo>
                <a:cubicBezTo>
                  <a:pt x="627" y="498"/>
                  <a:pt x="628" y="495"/>
                  <a:pt x="628" y="492"/>
                </a:cubicBezTo>
                <a:cubicBezTo>
                  <a:pt x="628" y="489"/>
                  <a:pt x="627" y="486"/>
                  <a:pt x="625" y="484"/>
                </a:cubicBezTo>
                <a:cubicBezTo>
                  <a:pt x="458" y="317"/>
                  <a:pt x="458" y="317"/>
                  <a:pt x="458" y="317"/>
                </a:cubicBezTo>
                <a:cubicBezTo>
                  <a:pt x="570" y="205"/>
                  <a:pt x="570" y="205"/>
                  <a:pt x="570" y="205"/>
                </a:cubicBezTo>
                <a:cubicBezTo>
                  <a:pt x="570" y="205"/>
                  <a:pt x="571" y="205"/>
                  <a:pt x="571" y="204"/>
                </a:cubicBezTo>
                <a:cubicBezTo>
                  <a:pt x="571" y="204"/>
                  <a:pt x="571" y="204"/>
                  <a:pt x="571" y="204"/>
                </a:cubicBezTo>
                <a:cubicBezTo>
                  <a:pt x="625" y="151"/>
                  <a:pt x="625" y="151"/>
                  <a:pt x="625" y="151"/>
                </a:cubicBezTo>
                <a:cubicBezTo>
                  <a:pt x="625" y="151"/>
                  <a:pt x="625" y="151"/>
                  <a:pt x="625" y="151"/>
                </a:cubicBezTo>
                <a:cubicBezTo>
                  <a:pt x="642" y="133"/>
                  <a:pt x="642" y="105"/>
                  <a:pt x="625" y="87"/>
                </a:cubicBezTo>
                <a:cubicBezTo>
                  <a:pt x="550" y="13"/>
                  <a:pt x="550" y="13"/>
                  <a:pt x="550" y="13"/>
                </a:cubicBezTo>
                <a:cubicBezTo>
                  <a:pt x="542" y="4"/>
                  <a:pt x="531" y="0"/>
                  <a:pt x="519" y="0"/>
                </a:cubicBezTo>
                <a:cubicBezTo>
                  <a:pt x="507" y="0"/>
                  <a:pt x="495" y="4"/>
                  <a:pt x="487" y="13"/>
                </a:cubicBezTo>
                <a:cubicBezTo>
                  <a:pt x="433" y="67"/>
                  <a:pt x="433" y="67"/>
                  <a:pt x="433" y="67"/>
                </a:cubicBezTo>
                <a:cubicBezTo>
                  <a:pt x="433" y="67"/>
                  <a:pt x="433" y="67"/>
                  <a:pt x="433" y="67"/>
                </a:cubicBezTo>
                <a:cubicBezTo>
                  <a:pt x="433" y="67"/>
                  <a:pt x="433" y="67"/>
                  <a:pt x="432" y="67"/>
                </a:cubicBezTo>
                <a:cubicBezTo>
                  <a:pt x="320" y="180"/>
                  <a:pt x="320" y="180"/>
                  <a:pt x="320" y="180"/>
                </a:cubicBezTo>
                <a:cubicBezTo>
                  <a:pt x="154" y="13"/>
                  <a:pt x="154" y="13"/>
                  <a:pt x="154" y="13"/>
                </a:cubicBezTo>
                <a:cubicBezTo>
                  <a:pt x="149" y="8"/>
                  <a:pt x="141" y="8"/>
                  <a:pt x="137" y="13"/>
                </a:cubicBezTo>
                <a:cubicBezTo>
                  <a:pt x="4" y="146"/>
                  <a:pt x="4" y="146"/>
                  <a:pt x="4" y="146"/>
                </a:cubicBezTo>
                <a:cubicBezTo>
                  <a:pt x="1" y="149"/>
                  <a:pt x="0" y="152"/>
                  <a:pt x="0" y="155"/>
                </a:cubicBezTo>
                <a:cubicBezTo>
                  <a:pt x="0" y="158"/>
                  <a:pt x="1" y="161"/>
                  <a:pt x="4" y="163"/>
                </a:cubicBezTo>
                <a:lnTo>
                  <a:pt x="170" y="330"/>
                </a:lnTo>
                <a:close/>
                <a:moveTo>
                  <a:pt x="139" y="588"/>
                </a:moveTo>
                <a:cubicBezTo>
                  <a:pt x="27" y="610"/>
                  <a:pt x="27" y="610"/>
                  <a:pt x="27" y="610"/>
                </a:cubicBezTo>
                <a:cubicBezTo>
                  <a:pt x="49" y="499"/>
                  <a:pt x="49" y="499"/>
                  <a:pt x="49" y="499"/>
                </a:cubicBezTo>
                <a:lnTo>
                  <a:pt x="139" y="588"/>
                </a:lnTo>
                <a:close/>
                <a:moveTo>
                  <a:pt x="59" y="475"/>
                </a:moveTo>
                <a:cubicBezTo>
                  <a:pt x="441" y="93"/>
                  <a:pt x="441" y="93"/>
                  <a:pt x="441" y="93"/>
                </a:cubicBezTo>
                <a:cubicBezTo>
                  <a:pt x="545" y="197"/>
                  <a:pt x="545" y="197"/>
                  <a:pt x="545" y="197"/>
                </a:cubicBezTo>
                <a:cubicBezTo>
                  <a:pt x="163" y="579"/>
                  <a:pt x="163" y="579"/>
                  <a:pt x="163" y="579"/>
                </a:cubicBezTo>
                <a:lnTo>
                  <a:pt x="59" y="475"/>
                </a:lnTo>
                <a:close/>
                <a:moveTo>
                  <a:pt x="465" y="449"/>
                </a:moveTo>
                <a:cubicBezTo>
                  <a:pt x="481" y="465"/>
                  <a:pt x="481" y="465"/>
                  <a:pt x="481" y="465"/>
                </a:cubicBezTo>
                <a:cubicBezTo>
                  <a:pt x="527" y="420"/>
                  <a:pt x="527" y="420"/>
                  <a:pt x="527" y="420"/>
                </a:cubicBezTo>
                <a:cubicBezTo>
                  <a:pt x="599" y="492"/>
                  <a:pt x="599" y="492"/>
                  <a:pt x="599" y="492"/>
                </a:cubicBezTo>
                <a:cubicBezTo>
                  <a:pt x="483" y="609"/>
                  <a:pt x="483" y="609"/>
                  <a:pt x="483" y="609"/>
                </a:cubicBezTo>
                <a:cubicBezTo>
                  <a:pt x="325" y="451"/>
                  <a:pt x="325" y="451"/>
                  <a:pt x="325" y="451"/>
                </a:cubicBezTo>
                <a:cubicBezTo>
                  <a:pt x="441" y="334"/>
                  <a:pt x="441" y="334"/>
                  <a:pt x="441" y="334"/>
                </a:cubicBezTo>
                <a:cubicBezTo>
                  <a:pt x="510" y="403"/>
                  <a:pt x="510" y="403"/>
                  <a:pt x="510" y="403"/>
                </a:cubicBezTo>
                <a:lnTo>
                  <a:pt x="465" y="449"/>
                </a:lnTo>
                <a:close/>
                <a:moveTo>
                  <a:pt x="458" y="76"/>
                </a:moveTo>
                <a:cubicBezTo>
                  <a:pt x="504" y="30"/>
                  <a:pt x="504" y="30"/>
                  <a:pt x="504" y="30"/>
                </a:cubicBezTo>
                <a:cubicBezTo>
                  <a:pt x="504" y="30"/>
                  <a:pt x="504" y="30"/>
                  <a:pt x="504" y="30"/>
                </a:cubicBezTo>
                <a:cubicBezTo>
                  <a:pt x="508" y="26"/>
                  <a:pt x="513" y="24"/>
                  <a:pt x="519" y="24"/>
                </a:cubicBezTo>
                <a:cubicBezTo>
                  <a:pt x="524" y="24"/>
                  <a:pt x="530" y="26"/>
                  <a:pt x="534" y="30"/>
                </a:cubicBezTo>
                <a:cubicBezTo>
                  <a:pt x="608" y="104"/>
                  <a:pt x="608" y="104"/>
                  <a:pt x="608" y="104"/>
                </a:cubicBezTo>
                <a:cubicBezTo>
                  <a:pt x="616" y="112"/>
                  <a:pt x="616" y="126"/>
                  <a:pt x="608" y="134"/>
                </a:cubicBezTo>
                <a:cubicBezTo>
                  <a:pt x="562" y="180"/>
                  <a:pt x="562" y="180"/>
                  <a:pt x="562" y="180"/>
                </a:cubicBezTo>
                <a:lnTo>
                  <a:pt x="458" y="76"/>
                </a:lnTo>
                <a:close/>
                <a:moveTo>
                  <a:pt x="172" y="156"/>
                </a:moveTo>
                <a:cubicBezTo>
                  <a:pt x="189" y="173"/>
                  <a:pt x="189" y="173"/>
                  <a:pt x="189" y="173"/>
                </a:cubicBezTo>
                <a:cubicBezTo>
                  <a:pt x="235" y="127"/>
                  <a:pt x="235" y="127"/>
                  <a:pt x="235" y="127"/>
                </a:cubicBezTo>
                <a:cubicBezTo>
                  <a:pt x="303" y="196"/>
                  <a:pt x="303" y="196"/>
                  <a:pt x="303" y="196"/>
                </a:cubicBezTo>
                <a:cubicBezTo>
                  <a:pt x="187" y="313"/>
                  <a:pt x="187" y="313"/>
                  <a:pt x="187" y="313"/>
                </a:cubicBezTo>
                <a:cubicBezTo>
                  <a:pt x="29" y="155"/>
                  <a:pt x="29" y="155"/>
                  <a:pt x="29" y="155"/>
                </a:cubicBezTo>
                <a:cubicBezTo>
                  <a:pt x="145" y="38"/>
                  <a:pt x="145" y="38"/>
                  <a:pt x="145" y="38"/>
                </a:cubicBezTo>
                <a:cubicBezTo>
                  <a:pt x="218" y="111"/>
                  <a:pt x="218" y="111"/>
                  <a:pt x="218" y="111"/>
                </a:cubicBezTo>
                <a:lnTo>
                  <a:pt x="172" y="15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1" name="Google Shape;641;p12"/>
          <p:cNvSpPr txBox="1"/>
          <p:nvPr/>
        </p:nvSpPr>
        <p:spPr>
          <a:xfrm>
            <a:off x="6542756" y="3142866"/>
            <a:ext cx="18453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Plan effectiveness</a:t>
            </a:r>
            <a:endParaRPr b="0" i="0" sz="11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Campaign success</a:t>
            </a:r>
            <a:endParaRPr b="0" i="0" sz="11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Budget impact (ROI)</a:t>
            </a:r>
            <a:endParaRPr b="0" i="0" sz="11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2" name="Google Shape;642;p12"/>
          <p:cNvSpPr txBox="1"/>
          <p:nvPr/>
        </p:nvSpPr>
        <p:spPr>
          <a:xfrm>
            <a:off x="6542494" y="4026573"/>
            <a:ext cx="14910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Revise goals</a:t>
            </a:r>
            <a:endParaRPr b="0" i="0" sz="1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Modify your plan</a:t>
            </a:r>
            <a:endParaRPr b="0" i="0" sz="1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Reallocate budget</a:t>
            </a:r>
            <a:endParaRPr b="0" i="0" sz="11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643" name="Google Shape;643;p12"/>
          <p:cNvCxnSpPr/>
          <p:nvPr/>
        </p:nvCxnSpPr>
        <p:spPr>
          <a:xfrm flipH="1">
            <a:off x="5150765" y="2468232"/>
            <a:ext cx="536400" cy="276000"/>
          </a:xfrm>
          <a:prstGeom prst="bentConnector3">
            <a:avLst>
              <a:gd fmla="val 39406" name="adj1"/>
            </a:avLst>
          </a:prstGeom>
          <a:noFill/>
          <a:ln cap="flat" cmpd="sng" w="15875">
            <a:solidFill>
              <a:schemeClr val="accent3"/>
            </a:solidFill>
            <a:prstDash val="solid"/>
            <a:round/>
            <a:headEnd len="sm" w="sm" type="none"/>
            <a:tailEnd len="med" w="med" type="oval"/>
          </a:ln>
        </p:spPr>
      </p:cxnSp>
      <p:grpSp>
        <p:nvGrpSpPr>
          <p:cNvPr id="644" name="Google Shape;644;p12"/>
          <p:cNvGrpSpPr/>
          <p:nvPr/>
        </p:nvGrpSpPr>
        <p:grpSpPr>
          <a:xfrm>
            <a:off x="5151438" y="1565291"/>
            <a:ext cx="536279" cy="725015"/>
            <a:chOff x="6303419" y="1489277"/>
            <a:chExt cx="639875" cy="965400"/>
          </a:xfrm>
        </p:grpSpPr>
        <p:cxnSp>
          <p:nvCxnSpPr>
            <p:cNvPr id="645" name="Google Shape;645;p12"/>
            <p:cNvCxnSpPr/>
            <p:nvPr/>
          </p:nvCxnSpPr>
          <p:spPr>
            <a:xfrm rot="5400000">
              <a:off x="6040169" y="1752527"/>
              <a:ext cx="965400" cy="438900"/>
            </a:xfrm>
            <a:prstGeom prst="bentConnector3">
              <a:avLst>
                <a:gd fmla="val 99072" name="adj1"/>
              </a:avLst>
            </a:prstGeom>
            <a:noFill/>
            <a:ln cap="flat" cmpd="sng" w="15875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cxnSp>
          <p:nvCxnSpPr>
            <p:cNvPr id="646" name="Google Shape;646;p12"/>
            <p:cNvCxnSpPr/>
            <p:nvPr/>
          </p:nvCxnSpPr>
          <p:spPr>
            <a:xfrm>
              <a:off x="6742294" y="1496566"/>
              <a:ext cx="201000" cy="0"/>
            </a:xfrm>
            <a:prstGeom prst="straightConnector1">
              <a:avLst/>
            </a:prstGeom>
            <a:noFill/>
            <a:ln cap="flat" cmpd="sng" w="158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647" name="Google Shape;647;p12"/>
          <p:cNvCxnSpPr/>
          <p:nvPr/>
        </p:nvCxnSpPr>
        <p:spPr>
          <a:xfrm rot="10800000">
            <a:off x="5150852" y="3247952"/>
            <a:ext cx="532200" cy="169500"/>
          </a:xfrm>
          <a:prstGeom prst="bentConnector3">
            <a:avLst>
              <a:gd fmla="val 30325" name="adj1"/>
            </a:avLst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648" name="Google Shape;648;p12"/>
          <p:cNvSpPr txBox="1"/>
          <p:nvPr/>
        </p:nvSpPr>
        <p:spPr>
          <a:xfrm>
            <a:off x="982338" y="3490260"/>
            <a:ext cx="4248600" cy="4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Goals   ·   Campaigns   ·   Budgeting   ·   ROI</a:t>
            </a:r>
            <a:endParaRPr b="0" i="0" sz="1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9" name="Google Shape;649;p12"/>
          <p:cNvSpPr/>
          <p:nvPr/>
        </p:nvSpPr>
        <p:spPr>
          <a:xfrm>
            <a:off x="5749800" y="4756472"/>
            <a:ext cx="195300" cy="16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50" name="Google Shape;65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6031" y="1961063"/>
            <a:ext cx="2650281" cy="1391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1" name="Google Shape;651;p12"/>
          <p:cNvGrpSpPr/>
          <p:nvPr/>
        </p:nvGrpSpPr>
        <p:grpSpPr>
          <a:xfrm>
            <a:off x="5151779" y="3658029"/>
            <a:ext cx="527803" cy="590400"/>
            <a:chOff x="6429692" y="4596969"/>
            <a:chExt cx="703737" cy="787200"/>
          </a:xfrm>
        </p:grpSpPr>
        <p:cxnSp>
          <p:nvCxnSpPr>
            <p:cNvPr id="652" name="Google Shape;652;p12"/>
            <p:cNvCxnSpPr/>
            <p:nvPr/>
          </p:nvCxnSpPr>
          <p:spPr>
            <a:xfrm flipH="1" rot="5400000">
              <a:off x="6278042" y="4748619"/>
              <a:ext cx="787200" cy="483900"/>
            </a:xfrm>
            <a:prstGeom prst="bentConnector3">
              <a:avLst>
                <a:gd fmla="val -258139" name="adj1"/>
              </a:avLst>
            </a:prstGeom>
            <a:noFill/>
            <a:ln cap="flat" cmpd="sng" w="15875">
              <a:solidFill>
                <a:schemeClr val="accent2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cxnSp>
          <p:nvCxnSpPr>
            <p:cNvPr id="653" name="Google Shape;653;p12"/>
            <p:cNvCxnSpPr/>
            <p:nvPr/>
          </p:nvCxnSpPr>
          <p:spPr>
            <a:xfrm>
              <a:off x="6908729" y="5380382"/>
              <a:ext cx="224700" cy="0"/>
            </a:xfrm>
            <a:prstGeom prst="straightConnector1">
              <a:avLst/>
            </a:prstGeom>
            <a:noFill/>
            <a:ln cap="flat" cmpd="sng" w="15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42cbde86c3_0_0"/>
          <p:cNvSpPr txBox="1"/>
          <p:nvPr/>
        </p:nvSpPr>
        <p:spPr>
          <a:xfrm>
            <a:off x="532378" y="440175"/>
            <a:ext cx="424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accent2"/>
                </a:solidFill>
              </a:rPr>
              <a:t>Crawl, Walk, Run with Planful for Optimization</a:t>
            </a:r>
            <a:endParaRPr sz="1500">
              <a:solidFill>
                <a:schemeClr val="accent2"/>
              </a:solidFill>
            </a:endParaRPr>
          </a:p>
        </p:txBody>
      </p:sp>
      <p:sp>
        <p:nvSpPr>
          <p:cNvPr id="660" name="Google Shape;660;g242cbde86c3_0_0"/>
          <p:cNvSpPr txBox="1"/>
          <p:nvPr>
            <p:ph type="title"/>
          </p:nvPr>
        </p:nvSpPr>
        <p:spPr>
          <a:xfrm>
            <a:off x="460377" y="-12561"/>
            <a:ext cx="8224500" cy="569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Simple to Start with Planful for Marketing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661" name="Google Shape;661;g242cbde86c3_0_0"/>
          <p:cNvSpPr/>
          <p:nvPr/>
        </p:nvSpPr>
        <p:spPr>
          <a:xfrm>
            <a:off x="516931" y="3256781"/>
            <a:ext cx="2481000" cy="96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-GB" sz="1300">
                <a:solidFill>
                  <a:schemeClr val="lt1"/>
                </a:solidFill>
              </a:rPr>
              <a:t>Import and allocate budget</a:t>
            </a:r>
            <a:endParaRPr sz="1300">
              <a:solidFill>
                <a:schemeClr val="lt1"/>
              </a:solidFill>
            </a:endParaRPr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-GB" sz="1300">
                <a:solidFill>
                  <a:schemeClr val="lt1"/>
                </a:solidFill>
              </a:rPr>
              <a:t>Manage expenses</a:t>
            </a:r>
            <a:endParaRPr sz="1300">
              <a:solidFill>
                <a:schemeClr val="lt1"/>
              </a:solidFill>
            </a:endParaRPr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-GB" sz="1300">
                <a:solidFill>
                  <a:schemeClr val="lt1"/>
                </a:solidFill>
              </a:rPr>
              <a:t>Track spend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662" name="Google Shape;662;g242cbde86c3_0_0"/>
          <p:cNvSpPr/>
          <p:nvPr/>
        </p:nvSpPr>
        <p:spPr>
          <a:xfrm>
            <a:off x="3060395" y="2439908"/>
            <a:ext cx="2742300" cy="1784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-GB" sz="1300">
                <a:solidFill>
                  <a:schemeClr val="lt1"/>
                </a:solidFill>
              </a:rPr>
              <a:t>Set up and manage goals</a:t>
            </a:r>
            <a:endParaRPr sz="1300">
              <a:solidFill>
                <a:schemeClr val="lt1"/>
              </a:solidFill>
            </a:endParaRPr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-GB" sz="1300">
                <a:solidFill>
                  <a:schemeClr val="lt1"/>
                </a:solidFill>
              </a:rPr>
              <a:t>Campaign management</a:t>
            </a:r>
            <a:endParaRPr sz="1300">
              <a:solidFill>
                <a:schemeClr val="lt1"/>
              </a:solidFill>
            </a:endParaRPr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-GB" sz="1300">
                <a:solidFill>
                  <a:schemeClr val="lt1"/>
                </a:solidFill>
              </a:rPr>
              <a:t>Performance management</a:t>
            </a:r>
            <a:endParaRPr sz="1300">
              <a:solidFill>
                <a:schemeClr val="lt1"/>
              </a:solidFill>
            </a:endParaRPr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-GB" sz="1300">
                <a:solidFill>
                  <a:schemeClr val="lt1"/>
                </a:solidFill>
              </a:rPr>
              <a:t>Project and content management</a:t>
            </a:r>
            <a:endParaRPr sz="1300">
              <a:solidFill>
                <a:schemeClr val="lt1"/>
              </a:solidFill>
            </a:endParaRPr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</a:pPr>
            <a:r>
              <a:rPr lang="en-GB" sz="1300">
                <a:solidFill>
                  <a:schemeClr val="lt1"/>
                </a:solidFill>
              </a:rPr>
              <a:t>Team collaboration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663" name="Google Shape;663;g242cbde86c3_0_0"/>
          <p:cNvSpPr/>
          <p:nvPr/>
        </p:nvSpPr>
        <p:spPr>
          <a:xfrm>
            <a:off x="5865336" y="1541809"/>
            <a:ext cx="2742300" cy="268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GB">
                <a:solidFill>
                  <a:schemeClr val="lt1"/>
                </a:solidFill>
              </a:rPr>
              <a:t>Calculate your business value</a:t>
            </a:r>
            <a:endParaRPr>
              <a:solidFill>
                <a:schemeClr val="lt1"/>
              </a:solidFill>
            </a:endParaRPr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GB">
                <a:solidFill>
                  <a:schemeClr val="lt1"/>
                </a:solidFill>
              </a:rPr>
              <a:t>Calculate CPO, ROI, LTV</a:t>
            </a:r>
            <a:endParaRPr>
              <a:solidFill>
                <a:schemeClr val="lt1"/>
              </a:solidFill>
            </a:endParaRPr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GB">
                <a:solidFill>
                  <a:schemeClr val="lt1"/>
                </a:solidFill>
              </a:rPr>
              <a:t>Performance forecasting</a:t>
            </a:r>
            <a:endParaRPr>
              <a:solidFill>
                <a:schemeClr val="lt1"/>
              </a:solidFill>
            </a:endParaRPr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GB">
                <a:solidFill>
                  <a:schemeClr val="lt1"/>
                </a:solidFill>
              </a:rPr>
              <a:t>Scenario planning</a:t>
            </a:r>
            <a:endParaRPr>
              <a:solidFill>
                <a:schemeClr val="lt1"/>
              </a:solidFill>
            </a:endParaRPr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GB">
                <a:solidFill>
                  <a:schemeClr val="lt1"/>
                </a:solidFill>
              </a:rPr>
              <a:t>Agile replanning</a:t>
            </a:r>
            <a:endParaRPr>
              <a:solidFill>
                <a:schemeClr val="lt1"/>
              </a:solidFill>
            </a:endParaRPr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GB">
                <a:solidFill>
                  <a:schemeClr val="lt1"/>
                </a:solidFill>
              </a:rPr>
              <a:t>Benchmarking</a:t>
            </a:r>
            <a:endParaRPr>
              <a:solidFill>
                <a:schemeClr val="lt1"/>
              </a:solidFill>
            </a:endParaRPr>
          </a:p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GB">
                <a:solidFill>
                  <a:schemeClr val="lt1"/>
                </a:solidFill>
              </a:rPr>
              <a:t>Sales funnel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4" name="Google Shape;664;g242cbde86c3_0_0"/>
          <p:cNvSpPr/>
          <p:nvPr/>
        </p:nvSpPr>
        <p:spPr>
          <a:xfrm>
            <a:off x="508475" y="2840718"/>
            <a:ext cx="2489100" cy="367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1"/>
                </a:solidFill>
              </a:rPr>
              <a:t>Budget Management </a:t>
            </a:r>
            <a:endParaRPr sz="1100"/>
          </a:p>
        </p:txBody>
      </p:sp>
      <p:sp>
        <p:nvSpPr>
          <p:cNvPr id="665" name="Google Shape;665;g242cbde86c3_0_0"/>
          <p:cNvSpPr/>
          <p:nvPr/>
        </p:nvSpPr>
        <p:spPr>
          <a:xfrm>
            <a:off x="3060395" y="2017462"/>
            <a:ext cx="2742300" cy="367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1"/>
                </a:solidFill>
              </a:rPr>
              <a:t>Marketing Plan Management</a:t>
            </a:r>
            <a:endParaRPr sz="1100"/>
          </a:p>
        </p:txBody>
      </p:sp>
      <p:sp>
        <p:nvSpPr>
          <p:cNvPr id="666" name="Google Shape;666;g242cbde86c3_0_0"/>
          <p:cNvSpPr/>
          <p:nvPr/>
        </p:nvSpPr>
        <p:spPr>
          <a:xfrm>
            <a:off x="5851698" y="1130700"/>
            <a:ext cx="2742300" cy="367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1"/>
                </a:solidFill>
              </a:rPr>
              <a:t>Marketing Performance Management</a:t>
            </a:r>
            <a:endParaRPr b="1" sz="1100">
              <a:solidFill>
                <a:schemeClr val="lt1"/>
              </a:solidFill>
            </a:endParaRPr>
          </a:p>
        </p:txBody>
      </p:sp>
      <p:sp>
        <p:nvSpPr>
          <p:cNvPr id="667" name="Google Shape;667;g242cbde86c3_0_0"/>
          <p:cNvSpPr/>
          <p:nvPr/>
        </p:nvSpPr>
        <p:spPr>
          <a:xfrm>
            <a:off x="516940" y="4318624"/>
            <a:ext cx="8063400" cy="434400"/>
          </a:xfrm>
          <a:prstGeom prst="rightArrow">
            <a:avLst>
              <a:gd fmla="val 37563" name="adj1"/>
              <a:gd fmla="val 66360" name="adj2"/>
            </a:avLst>
          </a:prstGeom>
          <a:gradFill>
            <a:gsLst>
              <a:gs pos="0">
                <a:schemeClr val="accent2"/>
              </a:gs>
              <a:gs pos="6000">
                <a:schemeClr val="accent2"/>
              </a:gs>
              <a:gs pos="50000">
                <a:schemeClr val="accent3"/>
              </a:gs>
              <a:gs pos="93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6"/>
          <p:cNvSpPr txBox="1"/>
          <p:nvPr>
            <p:ph type="title"/>
          </p:nvPr>
        </p:nvSpPr>
        <p:spPr>
          <a:xfrm>
            <a:off x="2675550" y="135750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5500"/>
              <a:t>Implementation Solutions</a:t>
            </a:r>
            <a:endParaRPr sz="5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7"/>
          <p:cNvSpPr txBox="1"/>
          <p:nvPr/>
        </p:nvSpPr>
        <p:spPr>
          <a:xfrm>
            <a:off x="542873" y="409867"/>
            <a:ext cx="7131556" cy="7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Solutions to Drive Value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17"/>
          <p:cNvSpPr/>
          <p:nvPr/>
        </p:nvSpPr>
        <p:spPr>
          <a:xfrm>
            <a:off x="493886" y="1290195"/>
            <a:ext cx="1920240" cy="2840936"/>
          </a:xfrm>
          <a:prstGeom prst="roundRect">
            <a:avLst>
              <a:gd fmla="val 6359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Utilizing Planful for Marketing </a:t>
            </a:r>
            <a:r>
              <a:rPr b="1" i="1" lang="en-GB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hierarchy</a:t>
            </a:r>
            <a:r>
              <a:rPr b="0" i="0" lang="en-GB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to operationalize AllCampus </a:t>
            </a:r>
            <a:r>
              <a:rPr b="0" i="1" lang="en-GB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marketing plan</a:t>
            </a:r>
            <a:endParaRPr b="0" i="0" sz="18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9" name="Google Shape;679;p17"/>
          <p:cNvSpPr/>
          <p:nvPr/>
        </p:nvSpPr>
        <p:spPr>
          <a:xfrm>
            <a:off x="2566558" y="1290195"/>
            <a:ext cx="1920240" cy="2840936"/>
          </a:xfrm>
          <a:prstGeom prst="roundRect">
            <a:avLst>
              <a:gd fmla="val 6359" name="adj"/>
            </a:avLst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Automating </a:t>
            </a:r>
            <a:r>
              <a:rPr b="0" i="0" lang="en-GB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data inputs to reduce manual expense management and budget reallocations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17"/>
          <p:cNvSpPr/>
          <p:nvPr/>
        </p:nvSpPr>
        <p:spPr>
          <a:xfrm>
            <a:off x="4639230" y="1290195"/>
            <a:ext cx="1920300" cy="2841000"/>
          </a:xfrm>
          <a:prstGeom prst="roundRect">
            <a:avLst>
              <a:gd fmla="val 6359" name="adj"/>
            </a:avLst>
          </a:prstGeom>
          <a:solidFill>
            <a:schemeClr val="accen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Leveraging campaign insights to provide </a:t>
            </a:r>
            <a:r>
              <a:rPr b="1" i="0" lang="en-GB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visibility</a:t>
            </a:r>
            <a:r>
              <a:rPr b="0" i="0" lang="en-GB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into best</a:t>
            </a:r>
            <a:r>
              <a:rPr lang="en-GB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0" i="0" lang="en-GB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performing campaigns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17"/>
          <p:cNvSpPr/>
          <p:nvPr/>
        </p:nvSpPr>
        <p:spPr>
          <a:xfrm>
            <a:off x="6711902" y="1290195"/>
            <a:ext cx="1920240" cy="2840936"/>
          </a:xfrm>
          <a:prstGeom prst="roundRect">
            <a:avLst>
              <a:gd fmla="val 6359" name="adj"/>
            </a:avLst>
          </a:prstGeom>
          <a:solidFill>
            <a:schemeClr val="accent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Utilize PFM reporting &amp; permissioning to bridge gap between Marketing &amp; Finance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241877117bd_3_4"/>
          <p:cNvSpPr txBox="1"/>
          <p:nvPr/>
        </p:nvSpPr>
        <p:spPr>
          <a:xfrm>
            <a:off x="3174150" y="390175"/>
            <a:ext cx="5493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latin typeface="DM Sans"/>
                <a:ea typeface="DM Sans"/>
                <a:cs typeface="DM Sans"/>
                <a:sym typeface="DM Sans"/>
              </a:rPr>
              <a:t>The Bakerfield Value</a:t>
            </a:r>
            <a:endParaRPr b="1" sz="27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87" name="Google Shape;687;g241877117bd_3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00" y="841075"/>
            <a:ext cx="2092300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g241877117bd_3_4"/>
          <p:cNvSpPr/>
          <p:nvPr/>
        </p:nvSpPr>
        <p:spPr>
          <a:xfrm rot="10800000">
            <a:off x="3200550" y="1354550"/>
            <a:ext cx="5441100" cy="4821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g241877117bd_3_4"/>
          <p:cNvSpPr/>
          <p:nvPr/>
        </p:nvSpPr>
        <p:spPr>
          <a:xfrm rot="10800000">
            <a:off x="3200550" y="2035575"/>
            <a:ext cx="5441100" cy="4821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g241877117bd_3_4"/>
          <p:cNvSpPr/>
          <p:nvPr/>
        </p:nvSpPr>
        <p:spPr>
          <a:xfrm rot="10800000">
            <a:off x="3200550" y="2716600"/>
            <a:ext cx="5441100" cy="482100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g241877117bd_3_4"/>
          <p:cNvSpPr/>
          <p:nvPr/>
        </p:nvSpPr>
        <p:spPr>
          <a:xfrm rot="10800000">
            <a:off x="3200550" y="3397625"/>
            <a:ext cx="5441100" cy="482100"/>
          </a:xfrm>
          <a:prstGeom prst="homePlat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g241877117bd_3_4"/>
          <p:cNvSpPr/>
          <p:nvPr/>
        </p:nvSpPr>
        <p:spPr>
          <a:xfrm rot="10800000">
            <a:off x="3193350" y="4078650"/>
            <a:ext cx="5448300" cy="4821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g241877117bd_3_4"/>
          <p:cNvSpPr txBox="1"/>
          <p:nvPr/>
        </p:nvSpPr>
        <p:spPr>
          <a:xfrm>
            <a:off x="3567250" y="1374950"/>
            <a:ext cx="479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Best</a:t>
            </a:r>
            <a:r>
              <a:rPr lang="en-GB" sz="1800">
                <a:solidFill>
                  <a:schemeClr val="lt1"/>
                </a:solidFill>
              </a:rPr>
              <a:t> </a:t>
            </a:r>
            <a:r>
              <a:rPr lang="en-GB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Practices in Finance and Technology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4" name="Google Shape;694;g241877117bd_3_4"/>
          <p:cNvSpPr txBox="1"/>
          <p:nvPr/>
        </p:nvSpPr>
        <p:spPr>
          <a:xfrm>
            <a:off x="3567250" y="2045775"/>
            <a:ext cx="479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DM Sans"/>
                <a:ea typeface="DM Sans"/>
                <a:cs typeface="DM Sans"/>
                <a:sym typeface="DM Sans"/>
              </a:rPr>
              <a:t>Cross Department Collaboration</a:t>
            </a:r>
            <a:endParaRPr sz="1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5" name="Google Shape;695;g241877117bd_3_4"/>
          <p:cNvSpPr txBox="1"/>
          <p:nvPr/>
        </p:nvSpPr>
        <p:spPr>
          <a:xfrm>
            <a:off x="3520800" y="2731900"/>
            <a:ext cx="479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DM Sans"/>
                <a:ea typeface="DM Sans"/>
                <a:cs typeface="DM Sans"/>
                <a:sym typeface="DM Sans"/>
              </a:rPr>
              <a:t>Increasing Efficiency, Saving Time</a:t>
            </a:r>
            <a:endParaRPr sz="1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6" name="Google Shape;696;g241877117bd_3_4"/>
          <p:cNvSpPr txBox="1"/>
          <p:nvPr/>
        </p:nvSpPr>
        <p:spPr>
          <a:xfrm>
            <a:off x="3317200" y="3407825"/>
            <a:ext cx="529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DM Sans"/>
                <a:ea typeface="DM Sans"/>
                <a:cs typeface="DM Sans"/>
                <a:sym typeface="DM Sans"/>
              </a:rPr>
              <a:t>Configuration of Segments, Goals &amp; Campaigns </a:t>
            </a:r>
            <a:endParaRPr sz="1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7" name="Google Shape;697;g241877117bd_3_4"/>
          <p:cNvSpPr txBox="1"/>
          <p:nvPr/>
        </p:nvSpPr>
        <p:spPr>
          <a:xfrm>
            <a:off x="3567250" y="4078650"/>
            <a:ext cx="479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DM Sans"/>
                <a:ea typeface="DM Sans"/>
                <a:cs typeface="DM Sans"/>
                <a:sym typeface="DM Sans"/>
              </a:rPr>
              <a:t>Migration of Existing Marketing Data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698" name="Google Shape;698;g241877117bd_3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3075" y="1295925"/>
            <a:ext cx="600275" cy="6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g241877117bd_3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3075" y="1978788"/>
            <a:ext cx="600275" cy="6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g241877117bd_3_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3075" y="2658875"/>
            <a:ext cx="600275" cy="6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g241877117bd_3_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93075" y="3338963"/>
            <a:ext cx="600275" cy="6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g241877117bd_3_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93075" y="4019075"/>
            <a:ext cx="600275" cy="6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8"/>
          <p:cNvSpPr/>
          <p:nvPr/>
        </p:nvSpPr>
        <p:spPr>
          <a:xfrm>
            <a:off x="390475" y="1096675"/>
            <a:ext cx="2110800" cy="595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AllCampus Budget Categories</a:t>
            </a:r>
            <a:endParaRPr b="0" i="0" sz="16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08" name="Google Shape;708;p18"/>
          <p:cNvSpPr/>
          <p:nvPr/>
        </p:nvSpPr>
        <p:spPr>
          <a:xfrm>
            <a:off x="1404476" y="1859000"/>
            <a:ext cx="2303100" cy="5955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12700">
            <a:solidFill>
              <a:srgbClr val="3440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Partner-Specific Program</a:t>
            </a:r>
            <a:endParaRPr b="0" i="0" sz="1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09" name="Google Shape;709;p18"/>
          <p:cNvSpPr/>
          <p:nvPr/>
        </p:nvSpPr>
        <p:spPr>
          <a:xfrm>
            <a:off x="1933888" y="3383651"/>
            <a:ext cx="1274400" cy="5955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Integrated Expenses</a:t>
            </a:r>
            <a:endParaRPr b="0" i="0" sz="1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0" name="Google Shape;710;p18"/>
          <p:cNvSpPr/>
          <p:nvPr/>
        </p:nvSpPr>
        <p:spPr>
          <a:xfrm>
            <a:off x="1620965" y="2621325"/>
            <a:ext cx="1869900" cy="5955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12700">
            <a:solidFill>
              <a:srgbClr val="3440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Integrated Digital Campaigns</a:t>
            </a:r>
            <a:endParaRPr b="0" i="0" sz="1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1" name="Google Shape;711;p18"/>
          <p:cNvSpPr/>
          <p:nvPr/>
        </p:nvSpPr>
        <p:spPr>
          <a:xfrm>
            <a:off x="2612726" y="1096675"/>
            <a:ext cx="2110800" cy="595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AllCampus Partners</a:t>
            </a:r>
            <a:endParaRPr b="0" i="0" sz="16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2" name="Google Shape;712;p18"/>
          <p:cNvSpPr txBox="1"/>
          <p:nvPr/>
        </p:nvSpPr>
        <p:spPr>
          <a:xfrm>
            <a:off x="531398" y="257467"/>
            <a:ext cx="71316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AllCampus Marketing Plan in PFM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3" name="Google Shape;7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251" y="929975"/>
            <a:ext cx="3146749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20"/>
          <p:cNvGrpSpPr/>
          <p:nvPr/>
        </p:nvGrpSpPr>
        <p:grpSpPr>
          <a:xfrm>
            <a:off x="608190" y="1325268"/>
            <a:ext cx="4173066" cy="3078211"/>
            <a:chOff x="542873" y="1325268"/>
            <a:chExt cx="4644233" cy="3078211"/>
          </a:xfrm>
        </p:grpSpPr>
        <p:sp>
          <p:nvSpPr>
            <p:cNvPr id="719" name="Google Shape;719;p20"/>
            <p:cNvSpPr/>
            <p:nvPr/>
          </p:nvSpPr>
          <p:spPr>
            <a:xfrm>
              <a:off x="542873" y="1325268"/>
              <a:ext cx="2262396" cy="636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Segment</a:t>
              </a:r>
              <a:endParaRPr b="0" i="0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1629692" y="2139338"/>
              <a:ext cx="2468400" cy="6360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12700">
              <a:solidFill>
                <a:srgbClr val="344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Thematic </a:t>
              </a:r>
              <a:r>
                <a:rPr b="0" i="0" lang="en-GB" sz="14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Campaign</a:t>
              </a:r>
              <a:endPara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2197123" y="3767479"/>
              <a:ext cx="1365900" cy="6360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Expenses</a:t>
              </a:r>
              <a:endParaRPr b="0" i="0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1861728" y="2953408"/>
              <a:ext cx="2004300" cy="6360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12700">
              <a:solidFill>
                <a:srgbClr val="3440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Campaign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0"/>
            <p:cNvSpPr/>
            <p:nvPr/>
          </p:nvSpPr>
          <p:spPr>
            <a:xfrm>
              <a:off x="2924710" y="1325268"/>
              <a:ext cx="2262396" cy="6360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Goal</a:t>
              </a:r>
              <a:endParaRPr b="0" i="0" sz="1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724" name="Google Shape;724;p20"/>
          <p:cNvSpPr txBox="1"/>
          <p:nvPr/>
        </p:nvSpPr>
        <p:spPr>
          <a:xfrm>
            <a:off x="542873" y="409867"/>
            <a:ext cx="7131556" cy="7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Automating Data into PFM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0"/>
          <p:cNvSpPr txBox="1"/>
          <p:nvPr/>
        </p:nvSpPr>
        <p:spPr>
          <a:xfrm>
            <a:off x="5854657" y="2494065"/>
            <a:ext cx="2688000" cy="12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Digital ad vendors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Metrics data connectors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726" name="Google Shape;726;p20"/>
          <p:cNvCxnSpPr/>
          <p:nvPr/>
        </p:nvCxnSpPr>
        <p:spPr>
          <a:xfrm flipH="1">
            <a:off x="3848305" y="3039425"/>
            <a:ext cx="2196900" cy="47100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27" name="Google Shape;727;p20"/>
          <p:cNvSpPr txBox="1"/>
          <p:nvPr/>
        </p:nvSpPr>
        <p:spPr>
          <a:xfrm>
            <a:off x="3853980" y="3465000"/>
            <a:ext cx="47628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M Sans"/>
              <a:buChar char="●"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ERP Systems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M Sans"/>
              <a:buChar char="●"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Prepaid Expenses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M Sans"/>
              <a:buChar char="●"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Credit Card Transactions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M Sans"/>
              <a:buChar char="●"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Digital ad vendors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728" name="Google Shape;728;p20"/>
          <p:cNvCxnSpPr/>
          <p:nvPr/>
        </p:nvCxnSpPr>
        <p:spPr>
          <a:xfrm rot="10800000">
            <a:off x="3386208" y="3999450"/>
            <a:ext cx="565746" cy="0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29" name="Google Shape;729;p20"/>
          <p:cNvSpPr txBox="1"/>
          <p:nvPr/>
        </p:nvSpPr>
        <p:spPr>
          <a:xfrm>
            <a:off x="5761754" y="814725"/>
            <a:ext cx="3083400" cy="14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Digital ad vendors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Campaign data connectors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730" name="Google Shape;730;p20"/>
          <p:cNvCxnSpPr/>
          <p:nvPr/>
        </p:nvCxnSpPr>
        <p:spPr>
          <a:xfrm flipH="1">
            <a:off x="3767930" y="1671750"/>
            <a:ext cx="2027700" cy="1336200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731" name="Google Shape;7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4648" y="1343435"/>
            <a:ext cx="297400" cy="2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499" y="1322173"/>
            <a:ext cx="297397" cy="3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2323" y="1343707"/>
            <a:ext cx="297400" cy="29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0180" y="4512205"/>
            <a:ext cx="297400" cy="2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9031" y="4490943"/>
            <a:ext cx="297397" cy="3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9642" y="4512477"/>
            <a:ext cx="297400" cy="29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4648" y="2942622"/>
            <a:ext cx="297400" cy="2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3499" y="2921373"/>
            <a:ext cx="297397" cy="3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2323" y="2942894"/>
            <a:ext cx="297400" cy="29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81158" y="2921362"/>
            <a:ext cx="485571" cy="3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20"/>
          <p:cNvSpPr txBox="1"/>
          <p:nvPr/>
        </p:nvSpPr>
        <p:spPr>
          <a:xfrm>
            <a:off x="5872468" y="604350"/>
            <a:ext cx="213287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rPr>
              <a:t>CAMPAIGNS: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20"/>
          <p:cNvSpPr txBox="1"/>
          <p:nvPr/>
        </p:nvSpPr>
        <p:spPr>
          <a:xfrm>
            <a:off x="5984816" y="2317013"/>
            <a:ext cx="121384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rPr>
              <a:t>METRICS: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20"/>
          <p:cNvSpPr txBox="1"/>
          <p:nvPr/>
        </p:nvSpPr>
        <p:spPr>
          <a:xfrm>
            <a:off x="3955771" y="3333607"/>
            <a:ext cx="121384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F2A512"/>
                </a:solidFill>
                <a:latin typeface="DM Sans"/>
                <a:ea typeface="DM Sans"/>
                <a:cs typeface="DM Sans"/>
                <a:sym typeface="DM Sans"/>
              </a:rPr>
              <a:t>EXPENSES: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21"/>
          <p:cNvSpPr txBox="1"/>
          <p:nvPr/>
        </p:nvSpPr>
        <p:spPr>
          <a:xfrm>
            <a:off x="5831789" y="2081525"/>
            <a:ext cx="3034800" cy="1592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PFM Campaign Insights allows the AllCampus team to make better investment decisions on behalf of their partners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computer screen&#10;&#10;Description automatically generated with low confidence" id="749" name="Google Shape;7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411" y="1054190"/>
            <a:ext cx="5029375" cy="304743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50" name="Google Shape;750;p21"/>
          <p:cNvSpPr txBox="1"/>
          <p:nvPr>
            <p:ph type="title"/>
          </p:nvPr>
        </p:nvSpPr>
        <p:spPr>
          <a:xfrm>
            <a:off x="5831789" y="1508825"/>
            <a:ext cx="303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2400">
                <a:latin typeface="DM Sans"/>
                <a:ea typeface="DM Sans"/>
                <a:cs typeface="DM Sans"/>
                <a:sym typeface="DM Sans"/>
              </a:rPr>
              <a:t>Campaign Insights</a:t>
            </a:r>
            <a:endParaRPr b="1" sz="2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 screen&#10;&#10;Description automatically generated with low confidence" id="755" name="Google Shape;755;p22"/>
          <p:cNvPicPr preferRelativeResize="0"/>
          <p:nvPr/>
        </p:nvPicPr>
        <p:blipFill rotWithShape="1">
          <a:blip r:embed="rId3">
            <a:alphaModFix/>
          </a:blip>
          <a:srcRect b="0" l="0" r="4353" t="0"/>
          <a:stretch/>
        </p:blipFill>
        <p:spPr>
          <a:xfrm>
            <a:off x="393344" y="1095368"/>
            <a:ext cx="8156402" cy="355515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56" name="Google Shape;756;p22"/>
          <p:cNvSpPr txBox="1"/>
          <p:nvPr>
            <p:ph type="title"/>
          </p:nvPr>
        </p:nvSpPr>
        <p:spPr>
          <a:xfrm>
            <a:off x="311700" y="16527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Bridging the Gap Between Finance &amp; Marketing</a:t>
            </a:r>
            <a:endParaRPr/>
          </a:p>
        </p:txBody>
      </p:sp>
      <p:sp>
        <p:nvSpPr>
          <p:cNvPr id="757" name="Google Shape;757;p22"/>
          <p:cNvSpPr txBox="1"/>
          <p:nvPr>
            <p:ph idx="2" type="title"/>
          </p:nvPr>
        </p:nvSpPr>
        <p:spPr>
          <a:xfrm>
            <a:off x="311700" y="590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Providing full visibility into anticipated spend below the GL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"/>
          <p:cNvSpPr txBox="1"/>
          <p:nvPr/>
        </p:nvSpPr>
        <p:spPr>
          <a:xfrm>
            <a:off x="726324" y="920789"/>
            <a:ext cx="1339097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Agenda</a:t>
            </a:r>
            <a:endParaRPr b="0" i="0" sz="2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4" name="Google Shape;534;p2"/>
          <p:cNvSpPr txBox="1"/>
          <p:nvPr/>
        </p:nvSpPr>
        <p:spPr>
          <a:xfrm>
            <a:off x="3353025" y="878100"/>
            <a:ext cx="5143500" cy="33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03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DM Sans"/>
              <a:buChar char="●"/>
            </a:pPr>
            <a:r>
              <a:rPr b="0" i="0" lang="en-GB" sz="176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Introductions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360" lvl="0" marL="45720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DM Sans"/>
              <a:buChar char="●"/>
            </a:pPr>
            <a:r>
              <a:rPr b="0" i="0" lang="en-GB" sz="176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AllCampus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360" lvl="0" marL="45720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DM Sans"/>
              <a:buChar char="●"/>
            </a:pPr>
            <a:r>
              <a:rPr b="0" i="0" lang="en-GB" sz="176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Challenges &amp; Solution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360" lvl="0" marL="45720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DM Sans"/>
              <a:buChar char="●"/>
            </a:pPr>
            <a:r>
              <a:rPr b="0" i="0" lang="en-GB" sz="176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Overview of PFM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360" lvl="0" marL="45720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DM Sans"/>
              <a:buChar char="●"/>
            </a:pPr>
            <a:r>
              <a:rPr b="0" i="0" lang="en-GB" sz="176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Implementation &amp; Bakerfield Value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360" lvl="0" marL="457200" marR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DM Sans"/>
              <a:buChar char="●"/>
            </a:pPr>
            <a:r>
              <a:rPr lang="en-GB" sz="176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Looking to the Future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360" lvl="0" marL="457200" marR="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760"/>
              <a:buFont typeface="DM Sans"/>
              <a:buChar char="●"/>
            </a:pPr>
            <a:r>
              <a:rPr b="0" i="0" lang="en-GB" sz="176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Q&amp;A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23"/>
          <p:cNvSpPr txBox="1"/>
          <p:nvPr>
            <p:ph type="title"/>
          </p:nvPr>
        </p:nvSpPr>
        <p:spPr>
          <a:xfrm>
            <a:off x="2675550" y="1905351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5500"/>
              <a:t>Looking to the Future</a:t>
            </a:r>
            <a:endParaRPr sz="5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4"/>
          <p:cNvSpPr txBox="1"/>
          <p:nvPr/>
        </p:nvSpPr>
        <p:spPr>
          <a:xfrm>
            <a:off x="1136989" y="369466"/>
            <a:ext cx="68700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1"/>
              <a:buFont typeface="Arial"/>
              <a:buNone/>
            </a:pPr>
            <a:r>
              <a:rPr lang="en-GB" sz="2800"/>
              <a:t>Leveraging Further Metric Insights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8" name="Google Shape;7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38" y="1131775"/>
            <a:ext cx="8021724" cy="26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413c312d0e_0_8"/>
          <p:cNvSpPr txBox="1"/>
          <p:nvPr/>
        </p:nvSpPr>
        <p:spPr>
          <a:xfrm>
            <a:off x="1136989" y="369466"/>
            <a:ext cx="68700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1"/>
              <a:buFont typeface="Arial"/>
              <a:buNone/>
            </a:pPr>
            <a:r>
              <a:rPr lang="en-GB" sz="2800"/>
              <a:t>Leveraging Further Metric Insights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4" name="Google Shape;774;g2413c312d0e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275" y="1156601"/>
            <a:ext cx="8209700" cy="29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solidFill>
                  <a:schemeClr val="dk1"/>
                </a:solidFill>
              </a:rPr>
              <a:t>Questions?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0" name="Google Shape;780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GB"/>
              <a:t>Q&amp;A with your speaker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"/>
          <p:cNvSpPr txBox="1"/>
          <p:nvPr/>
        </p:nvSpPr>
        <p:spPr>
          <a:xfrm>
            <a:off x="3138200" y="3128650"/>
            <a:ext cx="2903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8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Alex Kiritsy</a:t>
            </a:r>
            <a:endParaRPr sz="1800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2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Sr. Onboarding Manager, </a:t>
            </a:r>
            <a:br>
              <a:rPr b="0" i="0" lang="en-GB" sz="12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GB" sz="12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Planful for Marketing</a:t>
            </a:r>
            <a:endParaRPr b="1" i="0" sz="1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0" name="Google Shape;540;p3"/>
          <p:cNvSpPr txBox="1"/>
          <p:nvPr/>
        </p:nvSpPr>
        <p:spPr>
          <a:xfrm>
            <a:off x="6381375" y="3128650"/>
            <a:ext cx="2903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Ben Kuikman</a:t>
            </a:r>
            <a:endParaRPr b="1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Associate VP, Digital Marketing</a:t>
            </a:r>
            <a:br>
              <a:rPr b="0" i="0" lang="en-GB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GB" sz="1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AllCampus </a:t>
            </a:r>
            <a:endParaRPr b="0" i="0" sz="1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41" name="Google Shape;5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7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"/>
          <p:cNvPicPr preferRelativeResize="0"/>
          <p:nvPr/>
        </p:nvPicPr>
        <p:blipFill rotWithShape="1">
          <a:blip r:embed="rId4">
            <a:alphaModFix/>
          </a:blip>
          <a:srcRect b="0" l="728" r="728" t="0"/>
          <a:stretch/>
        </p:blipFill>
        <p:spPr>
          <a:xfrm>
            <a:off x="6123613" y="75"/>
            <a:ext cx="3028575" cy="312135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3" name="Google Shape;543;p3"/>
          <p:cNvPicPr preferRelativeResize="0"/>
          <p:nvPr/>
        </p:nvPicPr>
        <p:blipFill rotWithShape="1">
          <a:blip r:embed="rId5">
            <a:alphaModFix/>
          </a:blip>
          <a:srcRect b="366" l="4580" r="0" t="357"/>
          <a:stretch/>
        </p:blipFill>
        <p:spPr>
          <a:xfrm>
            <a:off x="3017511" y="75"/>
            <a:ext cx="3086850" cy="3121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4" name="Google Shape;544;p3"/>
          <p:cNvPicPr preferRelativeResize="0"/>
          <p:nvPr/>
        </p:nvPicPr>
        <p:blipFill rotWithShape="1">
          <a:blip r:embed="rId6">
            <a:alphaModFix/>
          </a:blip>
          <a:srcRect b="16803" l="0" r="0" t="16803"/>
          <a:stretch/>
        </p:blipFill>
        <p:spPr>
          <a:xfrm>
            <a:off x="6998" y="0"/>
            <a:ext cx="3028574" cy="312135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5" name="Google Shape;545;p3"/>
          <p:cNvSpPr txBox="1"/>
          <p:nvPr/>
        </p:nvSpPr>
        <p:spPr>
          <a:xfrm>
            <a:off x="209175" y="3128650"/>
            <a:ext cx="2903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Mikayla Davidson</a:t>
            </a:r>
            <a:endParaRPr b="1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Solution Architect, PFM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Bakerfield Solutions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285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6"/>
          <p:cNvPicPr preferRelativeResize="0"/>
          <p:nvPr/>
        </p:nvPicPr>
        <p:blipFill rotWithShape="1">
          <a:blip r:embed="rId4">
            <a:alphaModFix/>
          </a:blip>
          <a:srcRect b="14589" l="0" r="0" t="16922"/>
          <a:stretch/>
        </p:blipFill>
        <p:spPr>
          <a:xfrm>
            <a:off x="0" y="1332588"/>
            <a:ext cx="2528700" cy="2565644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2" name="Google Shape;552;p6"/>
          <p:cNvSpPr txBox="1"/>
          <p:nvPr/>
        </p:nvSpPr>
        <p:spPr>
          <a:xfrm>
            <a:off x="2924325" y="1152913"/>
            <a:ext cx="5385900" cy="2925000"/>
          </a:xfrm>
          <a:prstGeom prst="rect">
            <a:avLst/>
          </a:prstGeom>
          <a:solidFill>
            <a:srgbClr val="7C4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 sz="2400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Mikayla Davidson</a:t>
            </a:r>
            <a:endParaRPr b="1" sz="2400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Solution Architect - PFM | Bakerfield Solutions</a:t>
            </a:r>
            <a:endParaRPr b="1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FEF9F0"/>
                </a:solidFill>
                <a:highlight>
                  <a:srgbClr val="7C4FFF"/>
                </a:highlight>
                <a:latin typeface="DM Sans"/>
                <a:ea typeface="DM Sans"/>
                <a:cs typeface="DM Sans"/>
                <a:sym typeface="DM Sans"/>
              </a:rPr>
              <a:t>About Bakerfield Solutions</a:t>
            </a:r>
            <a:endParaRPr b="1" sz="1800">
              <a:solidFill>
                <a:srgbClr val="FEF9F0"/>
              </a:solidFill>
              <a:highlight>
                <a:srgbClr val="7C4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596900" rtl="0" algn="l">
              <a:spcBef>
                <a:spcPts val="1000"/>
              </a:spcBef>
              <a:spcAft>
                <a:spcPts val="0"/>
              </a:spcAft>
              <a:buClr>
                <a:srgbClr val="FEF9F0"/>
              </a:buClr>
              <a:buSzPts val="1300"/>
              <a:buFont typeface="DM Sans"/>
              <a:buChar char="●"/>
            </a:pPr>
            <a:r>
              <a:rPr lang="en-GB" sz="1300">
                <a:solidFill>
                  <a:srgbClr val="FEF9F0"/>
                </a:solidFill>
                <a:highlight>
                  <a:srgbClr val="7C4FFF"/>
                </a:highlight>
                <a:latin typeface="DM Sans"/>
                <a:ea typeface="DM Sans"/>
                <a:cs typeface="DM Sans"/>
                <a:sym typeface="DM Sans"/>
              </a:rPr>
              <a:t>Established in 2006, Planful Partner Since 2013</a:t>
            </a:r>
            <a:endParaRPr sz="1300">
              <a:solidFill>
                <a:srgbClr val="FEF9F0"/>
              </a:solidFill>
              <a:highlight>
                <a:srgbClr val="7C4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596900" rtl="0" algn="l">
              <a:spcBef>
                <a:spcPts val="0"/>
              </a:spcBef>
              <a:spcAft>
                <a:spcPts val="0"/>
              </a:spcAft>
              <a:buClr>
                <a:srgbClr val="FEF9F0"/>
              </a:buClr>
              <a:buSzPts val="1300"/>
              <a:buFont typeface="DM Sans"/>
              <a:buChar char="●"/>
            </a:pPr>
            <a:r>
              <a:rPr lang="en-GB" sz="1300">
                <a:solidFill>
                  <a:srgbClr val="FEF9F0"/>
                </a:solidFill>
                <a:highlight>
                  <a:srgbClr val="7C4FFF"/>
                </a:highlight>
                <a:latin typeface="DM Sans"/>
                <a:ea typeface="DM Sans"/>
                <a:cs typeface="DM Sans"/>
                <a:sym typeface="DM Sans"/>
              </a:rPr>
              <a:t>Over 400+ Successful Planful Projects</a:t>
            </a:r>
            <a:endParaRPr sz="1300">
              <a:solidFill>
                <a:srgbClr val="FEF9F0"/>
              </a:solidFill>
              <a:highlight>
                <a:srgbClr val="7C4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596900" rtl="0" algn="l">
              <a:spcBef>
                <a:spcPts val="0"/>
              </a:spcBef>
              <a:spcAft>
                <a:spcPts val="0"/>
              </a:spcAft>
              <a:buClr>
                <a:srgbClr val="FEF9F0"/>
              </a:buClr>
              <a:buSzPts val="1300"/>
              <a:buFont typeface="DM Sans"/>
              <a:buChar char="●"/>
            </a:pPr>
            <a:r>
              <a:rPr lang="en-GB" sz="1300">
                <a:solidFill>
                  <a:srgbClr val="FEF9F0"/>
                </a:solidFill>
                <a:highlight>
                  <a:srgbClr val="7C4FFF"/>
                </a:highlight>
                <a:latin typeface="DM Sans"/>
                <a:ea typeface="DM Sans"/>
                <a:cs typeface="DM Sans"/>
                <a:sym typeface="DM Sans"/>
              </a:rPr>
              <a:t>A leading partner of Planful for Marketing</a:t>
            </a:r>
            <a:endParaRPr b="1" sz="1800">
              <a:solidFill>
                <a:srgbClr val="FEF9F0"/>
              </a:solidFill>
              <a:highlight>
                <a:srgbClr val="7C4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EF9F0"/>
                </a:solidFill>
                <a:highlight>
                  <a:srgbClr val="7C4FFF"/>
                </a:highlight>
                <a:latin typeface="DM Sans"/>
                <a:ea typeface="DM Sans"/>
                <a:cs typeface="DM Sans"/>
                <a:sym typeface="DM Sans"/>
              </a:rPr>
              <a:t>About Mikayla</a:t>
            </a:r>
            <a:endParaRPr sz="1800">
              <a:solidFill>
                <a:srgbClr val="FEF9F0"/>
              </a:solidFill>
              <a:highlight>
                <a:srgbClr val="7C4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596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EF9F0"/>
              </a:buClr>
              <a:buSzPts val="1300"/>
              <a:buFont typeface="DM Sans"/>
              <a:buChar char="●"/>
            </a:pPr>
            <a:r>
              <a:rPr lang="en-GB" sz="1300">
                <a:solidFill>
                  <a:srgbClr val="FEF9F0"/>
                </a:solidFill>
                <a:highlight>
                  <a:srgbClr val="7C4FFF"/>
                </a:highlight>
                <a:latin typeface="DM Sans"/>
                <a:ea typeface="DM Sans"/>
                <a:cs typeface="DM Sans"/>
                <a:sym typeface="DM Sans"/>
              </a:rPr>
              <a:t>BS in Marketing and Finance University of Pittsburgh</a:t>
            </a:r>
            <a:endParaRPr sz="1300">
              <a:solidFill>
                <a:srgbClr val="FEF9F0"/>
              </a:solidFill>
              <a:highlight>
                <a:srgbClr val="7C4FFF"/>
              </a:highlight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596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9F0"/>
              </a:buClr>
              <a:buSzPts val="1300"/>
              <a:buFont typeface="DM Sans"/>
              <a:buChar char="●"/>
            </a:pPr>
            <a:r>
              <a:rPr lang="en-GB" sz="1300">
                <a:solidFill>
                  <a:srgbClr val="FEF9F0"/>
                </a:solidFill>
                <a:highlight>
                  <a:srgbClr val="7C4FFF"/>
                </a:highlight>
                <a:latin typeface="DM Sans"/>
                <a:ea typeface="DM Sans"/>
                <a:cs typeface="DM Sans"/>
                <a:sym typeface="DM Sans"/>
              </a:rPr>
              <a:t>Experience as an FP&amp;A Analyst (UPMC)</a:t>
            </a:r>
            <a:endParaRPr>
              <a:solidFill>
                <a:srgbClr val="FFFCF8"/>
              </a:solidFill>
              <a:highlight>
                <a:srgbClr val="7C4FFF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53" name="Google Shape;553;p6"/>
          <p:cNvPicPr preferRelativeResize="0"/>
          <p:nvPr/>
        </p:nvPicPr>
        <p:blipFill rotWithShape="1">
          <a:blip r:embed="rId5">
            <a:alphaModFix/>
          </a:blip>
          <a:srcRect b="-4466" l="0" r="0" t="-4466"/>
          <a:stretch/>
        </p:blipFill>
        <p:spPr>
          <a:xfrm>
            <a:off x="7445600" y="97150"/>
            <a:ext cx="1462450" cy="15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"/>
          <p:cNvSpPr txBox="1"/>
          <p:nvPr/>
        </p:nvSpPr>
        <p:spPr>
          <a:xfrm>
            <a:off x="2824697" y="1456918"/>
            <a:ext cx="62484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24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Alex Kiritsy</a:t>
            </a:r>
            <a:endParaRPr b="1" i="0" sz="2400" u="none" cap="none" strike="noStrike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8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Sr. Onboarding Manager, PFM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5"/>
          <p:cNvSpPr txBox="1"/>
          <p:nvPr/>
        </p:nvSpPr>
        <p:spPr>
          <a:xfrm>
            <a:off x="2827348" y="2394989"/>
            <a:ext cx="5969811" cy="1454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0896" lvl="0" marL="3108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DM Sans"/>
              <a:buChar char="●"/>
            </a:pPr>
            <a:r>
              <a:rPr b="0" i="0" lang="en-GB" sz="12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Currently oversees the PFM Implementation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96" lvl="0" marL="3108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DM Sans"/>
              <a:buChar char="●"/>
            </a:pPr>
            <a:r>
              <a:rPr b="0" i="0" lang="en-GB" sz="12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Has spent 3 years working with PFM and developed the PFM PS team from the ground 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96" lvl="0" marL="3108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DM Sans"/>
              <a:buChar char="●"/>
            </a:pPr>
            <a:r>
              <a:rPr b="0" i="0" lang="en-GB" sz="12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Experience managing over 200+ PFM implementations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96" lvl="0" marL="3108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DM Sans"/>
              <a:buChar char="●"/>
            </a:pPr>
            <a:r>
              <a:rPr b="0" i="0" lang="en-GB" sz="12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Enjoys playing pickup sports with friends, trying under-appreciated restaurants, &amp; traveling around the world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346" lvl="0" marL="310896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300"/>
              <a:buFont typeface="DM Sans"/>
              <a:buNone/>
            </a:pPr>
            <a:r>
              <a:t/>
            </a:r>
            <a:endParaRPr b="0" i="0" sz="1200" u="none" cap="none" strike="noStrike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60" name="Google Shape;560;p5"/>
          <p:cNvPicPr preferRelativeResize="0"/>
          <p:nvPr/>
        </p:nvPicPr>
        <p:blipFill rotWithShape="1">
          <a:blip r:embed="rId3">
            <a:alphaModFix/>
          </a:blip>
          <a:srcRect b="2827" l="4580" r="0" t="357"/>
          <a:stretch/>
        </p:blipFill>
        <p:spPr>
          <a:xfrm>
            <a:off x="0" y="1332588"/>
            <a:ext cx="2528700" cy="2565644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1" name="Google Shape;56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285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"/>
          <p:cNvSpPr txBox="1"/>
          <p:nvPr/>
        </p:nvSpPr>
        <p:spPr>
          <a:xfrm>
            <a:off x="2824697" y="1216075"/>
            <a:ext cx="6248357" cy="9633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24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Ben Kuikman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8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Associate VP of Digital Marketing | AllCampus</a:t>
            </a:r>
            <a:endParaRPr b="1" i="0" sz="1600" u="none" cap="none" strike="noStrike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7" name="Google Shape;567;p4"/>
          <p:cNvSpPr txBox="1"/>
          <p:nvPr/>
        </p:nvSpPr>
        <p:spPr>
          <a:xfrm>
            <a:off x="2827348" y="2186803"/>
            <a:ext cx="5594113" cy="213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0896" lvl="0" marL="3108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DM Sans"/>
              <a:buChar char="●"/>
            </a:pPr>
            <a:r>
              <a:rPr b="0" i="0" lang="en-GB" sz="12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Currently overseeing the paid search and paid social (PPC), organic search (SEO), organic social, and ad buying teams.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96" lvl="0" marL="3108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DM Sans"/>
              <a:buChar char="●"/>
            </a:pPr>
            <a:r>
              <a:rPr b="0" i="0" lang="en-GB" sz="12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20 years in B2C and B2B marketing spanning brand development, growth, search, product, content and event marketing, as well as print advertising and social media.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96" lvl="0" marL="31089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DM Sans"/>
              <a:buChar char="●"/>
            </a:pPr>
            <a:r>
              <a:rPr b="0" i="0" lang="en-GB" sz="12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Spent the last decade building and directing performance marketing teams overseeing seven and eight-figure marketing budgets.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0896" lvl="0" marL="310896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300"/>
              <a:buFont typeface="DM Sans"/>
              <a:buChar char="●"/>
            </a:pPr>
            <a:r>
              <a:rPr b="0" i="0" lang="en-GB" sz="1200" u="none" cap="none" strike="noStrik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After 15 years in downtown Chicago, moved to the suburbs in 2020. Father of two boys (4 and 2) and one girl (2 months).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8" name="Google Shape;568;p4"/>
          <p:cNvPicPr preferRelativeResize="0"/>
          <p:nvPr/>
        </p:nvPicPr>
        <p:blipFill rotWithShape="1">
          <a:blip r:embed="rId3">
            <a:alphaModFix/>
          </a:blip>
          <a:srcRect b="3253" l="728" r="728" t="0"/>
          <a:stretch/>
        </p:blipFill>
        <p:spPr>
          <a:xfrm>
            <a:off x="0" y="1332588"/>
            <a:ext cx="2548802" cy="2565644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9" name="Google Shape;56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285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"/>
          <p:cNvSpPr/>
          <p:nvPr/>
        </p:nvSpPr>
        <p:spPr>
          <a:xfrm>
            <a:off x="5519381" y="1325862"/>
            <a:ext cx="3062223" cy="1923525"/>
          </a:xfrm>
          <a:prstGeom prst="roundRect">
            <a:avLst>
              <a:gd fmla="val 6359" name="adj"/>
            </a:avLst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5" name="Google Shape;575;p8"/>
          <p:cNvSpPr txBox="1"/>
          <p:nvPr/>
        </p:nvSpPr>
        <p:spPr>
          <a:xfrm>
            <a:off x="542873" y="409867"/>
            <a:ext cx="7131556" cy="7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AllCampus Overview</a:t>
            </a:r>
            <a:endParaRPr b="0" i="0" sz="28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76" name="Google Shape;5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4330" y="3556270"/>
            <a:ext cx="1695161" cy="9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8"/>
          <p:cNvSpPr txBox="1"/>
          <p:nvPr/>
        </p:nvSpPr>
        <p:spPr>
          <a:xfrm>
            <a:off x="542873" y="1293204"/>
            <a:ext cx="4469599" cy="28315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AllCampus is a leading online program management services provider for universities &amp; </a:t>
            </a:r>
            <a:br>
              <a:rPr b="0" i="0" lang="en-GB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GB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academic programs</a:t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DM Sans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130 programs across 25+ industries</a:t>
            </a:r>
            <a:endParaRPr b="0" i="0" sz="1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DM Sans"/>
              <a:buChar char="●"/>
            </a:pPr>
            <a:r>
              <a:rPr b="0" i="0" lang="en-GB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Partner with schools such as Boston University, University of Florida, University of Arizona &amp; more</a:t>
            </a:r>
            <a:endParaRPr b="0" i="0" sz="1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8" name="Google Shape;578;p8"/>
          <p:cNvSpPr txBox="1"/>
          <p:nvPr/>
        </p:nvSpPr>
        <p:spPr>
          <a:xfrm>
            <a:off x="5760061" y="1560383"/>
            <a:ext cx="2656358" cy="15388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“We experienced a 900% increase in enrollment within the first year with their assistance” </a:t>
            </a:r>
            <a:endParaRPr b="0" i="0" sz="16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-Department Chair @ UF</a:t>
            </a:r>
            <a:endParaRPr b="0" i="0" sz="1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9"/>
          <p:cNvSpPr txBox="1"/>
          <p:nvPr>
            <p:ph type="title"/>
          </p:nvPr>
        </p:nvSpPr>
        <p:spPr>
          <a:xfrm>
            <a:off x="2675550" y="1357499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7200"/>
              <a:t>The Why</a:t>
            </a:r>
            <a:endParaRPr sz="7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0"/>
          <p:cNvSpPr txBox="1"/>
          <p:nvPr>
            <p:ph type="title"/>
          </p:nvPr>
        </p:nvSpPr>
        <p:spPr>
          <a:xfrm>
            <a:off x="204675" y="358920"/>
            <a:ext cx="862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Looking to Solve a Problem</a:t>
            </a:r>
            <a:endParaRPr/>
          </a:p>
        </p:txBody>
      </p:sp>
      <p:sp>
        <p:nvSpPr>
          <p:cNvPr id="589" name="Google Shape;589;p10"/>
          <p:cNvSpPr txBox="1"/>
          <p:nvPr>
            <p:ph idx="2" type="title"/>
          </p:nvPr>
        </p:nvSpPr>
        <p:spPr>
          <a:xfrm>
            <a:off x="197375" y="1439137"/>
            <a:ext cx="19971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 sz="1500">
                <a:solidFill>
                  <a:schemeClr val="dk1"/>
                </a:solidFill>
              </a:rPr>
              <a:t>Limited Visibility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590" name="Google Shape;590;p10"/>
          <p:cNvSpPr txBox="1"/>
          <p:nvPr>
            <p:ph idx="3" type="title"/>
          </p:nvPr>
        </p:nvSpPr>
        <p:spPr>
          <a:xfrm>
            <a:off x="2418375" y="1473937"/>
            <a:ext cx="202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 sz="1500"/>
              <a:t>Manual Processes</a:t>
            </a:r>
            <a:endParaRPr b="1" sz="1500"/>
          </a:p>
        </p:txBody>
      </p:sp>
      <p:sp>
        <p:nvSpPr>
          <p:cNvPr id="591" name="Google Shape;591;p10"/>
          <p:cNvSpPr txBox="1"/>
          <p:nvPr>
            <p:ph idx="4" type="title"/>
          </p:nvPr>
        </p:nvSpPr>
        <p:spPr>
          <a:xfrm>
            <a:off x="4583425" y="1386487"/>
            <a:ext cx="22017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1500"/>
              <a:t>Limited Strategic Decision-Making</a:t>
            </a:r>
            <a:endParaRPr b="1" sz="1500"/>
          </a:p>
        </p:txBody>
      </p:sp>
      <p:sp>
        <p:nvSpPr>
          <p:cNvPr id="592" name="Google Shape;592;p10"/>
          <p:cNvSpPr txBox="1"/>
          <p:nvPr>
            <p:ph idx="5" type="title"/>
          </p:nvPr>
        </p:nvSpPr>
        <p:spPr>
          <a:xfrm>
            <a:off x="6785125" y="1496887"/>
            <a:ext cx="22702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1500"/>
              <a:t>Limited </a:t>
            </a:r>
            <a:br>
              <a:rPr b="1" lang="en-GB" sz="1500"/>
            </a:br>
            <a:r>
              <a:rPr b="1" lang="en-GB" sz="1500"/>
              <a:t>Collaboration with Finance</a:t>
            </a:r>
            <a:endParaRPr b="1" sz="1500"/>
          </a:p>
        </p:txBody>
      </p:sp>
      <p:sp>
        <p:nvSpPr>
          <p:cNvPr id="593" name="Google Shape;593;p10"/>
          <p:cNvSpPr txBox="1"/>
          <p:nvPr/>
        </p:nvSpPr>
        <p:spPr>
          <a:xfrm>
            <a:off x="168450" y="2246425"/>
            <a:ext cx="1997100" cy="10464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Disparate spreadsheets and tools managed across the team</a:t>
            </a:r>
            <a:endParaRPr b="0" i="0" sz="1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4" name="Google Shape;594;p10"/>
          <p:cNvSpPr txBox="1"/>
          <p:nvPr/>
        </p:nvSpPr>
        <p:spPr>
          <a:xfrm>
            <a:off x="2405025" y="2246425"/>
            <a:ext cx="20547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Manually verifying report accuracy by investigating in various systems</a:t>
            </a:r>
            <a:endParaRPr b="0" i="0" sz="1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5" name="Google Shape;595;p10"/>
          <p:cNvSpPr txBox="1"/>
          <p:nvPr/>
        </p:nvSpPr>
        <p:spPr>
          <a:xfrm>
            <a:off x="4691025" y="2246425"/>
            <a:ext cx="2054700" cy="1671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Time spent keying in data prevented ability to drive strategic analysis and investment decisions with partners</a:t>
            </a:r>
            <a:endParaRPr b="0" i="0" sz="1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6" name="Google Shape;596;p10"/>
          <p:cNvSpPr txBox="1"/>
          <p:nvPr/>
        </p:nvSpPr>
        <p:spPr>
          <a:xfrm>
            <a:off x="6977025" y="2170225"/>
            <a:ext cx="2054700" cy="432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7" name="Google Shape;597;p10"/>
          <p:cNvSpPr txBox="1"/>
          <p:nvPr/>
        </p:nvSpPr>
        <p:spPr>
          <a:xfrm>
            <a:off x="6977025" y="2246425"/>
            <a:ext cx="2054700" cy="680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Finance &amp; Marketing operating in silos </a:t>
            </a:r>
            <a:endParaRPr b="0" i="0" sz="1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erform Theme">
  <a:themeElements>
    <a:clrScheme name="Simple Light">
      <a:dk1>
        <a:srgbClr val="000000"/>
      </a:dk1>
      <a:lt1>
        <a:srgbClr val="FFFFFF"/>
      </a:lt1>
      <a:dk2>
        <a:srgbClr val="344054"/>
      </a:dk2>
      <a:lt2>
        <a:srgbClr val="FEF9F0"/>
      </a:lt2>
      <a:accent1>
        <a:srgbClr val="7C4FFF"/>
      </a:accent1>
      <a:accent2>
        <a:srgbClr val="36CC99"/>
      </a:accent2>
      <a:accent3>
        <a:srgbClr val="F7C565"/>
      </a:accent3>
      <a:accent4>
        <a:srgbClr val="6B87FF"/>
      </a:accent4>
      <a:accent5>
        <a:srgbClr val="E85DC5"/>
      </a:accent5>
      <a:accent6>
        <a:srgbClr val="FC3E3E"/>
      </a:accent6>
      <a:hlink>
        <a:srgbClr val="7C4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Perform Theme">
  <a:themeElements>
    <a:clrScheme name="Simple Light">
      <a:dk1>
        <a:srgbClr val="000000"/>
      </a:dk1>
      <a:lt1>
        <a:srgbClr val="FFFFFF"/>
      </a:lt1>
      <a:dk2>
        <a:srgbClr val="344054"/>
      </a:dk2>
      <a:lt2>
        <a:srgbClr val="FEF9F0"/>
      </a:lt2>
      <a:accent1>
        <a:srgbClr val="7C4FFF"/>
      </a:accent1>
      <a:accent2>
        <a:srgbClr val="36CC99"/>
      </a:accent2>
      <a:accent3>
        <a:srgbClr val="F7C565"/>
      </a:accent3>
      <a:accent4>
        <a:srgbClr val="6B87FF"/>
      </a:accent4>
      <a:accent5>
        <a:srgbClr val="E85DC5"/>
      </a:accent5>
      <a:accent6>
        <a:srgbClr val="FC3E3E"/>
      </a:accent6>
      <a:hlink>
        <a:srgbClr val="7C4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Perform Theme">
  <a:themeElements>
    <a:clrScheme name="Simple Light">
      <a:dk1>
        <a:srgbClr val="000000"/>
      </a:dk1>
      <a:lt1>
        <a:srgbClr val="FFFFFF"/>
      </a:lt1>
      <a:dk2>
        <a:srgbClr val="344054"/>
      </a:dk2>
      <a:lt2>
        <a:srgbClr val="FEF9F0"/>
      </a:lt2>
      <a:accent1>
        <a:srgbClr val="7C4FFF"/>
      </a:accent1>
      <a:accent2>
        <a:srgbClr val="36CC99"/>
      </a:accent2>
      <a:accent3>
        <a:srgbClr val="F7C565"/>
      </a:accent3>
      <a:accent4>
        <a:srgbClr val="6B87FF"/>
      </a:accent4>
      <a:accent5>
        <a:srgbClr val="E85DC5"/>
      </a:accent5>
      <a:accent6>
        <a:srgbClr val="FC3E3E"/>
      </a:accent6>
      <a:hlink>
        <a:srgbClr val="7C4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